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5"/>
    <p:sldMasterId id="2147483786" r:id="rId6"/>
  </p:sldMasterIdLst>
  <p:notesMasterIdLst>
    <p:notesMasterId r:id="rId17"/>
  </p:notesMasterIdLst>
  <p:sldIdLst>
    <p:sldId id="2147472726" r:id="rId7"/>
    <p:sldId id="2147472736" r:id="rId8"/>
    <p:sldId id="2147472737" r:id="rId9"/>
    <p:sldId id="345" r:id="rId10"/>
    <p:sldId id="2147472732" r:id="rId11"/>
    <p:sldId id="434" r:id="rId12"/>
    <p:sldId id="2147472733" r:id="rId13"/>
    <p:sldId id="2147469362" r:id="rId14"/>
    <p:sldId id="2147469372" r:id="rId15"/>
    <p:sldId id="21474727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199" userDrawn="1">
          <p15:clr>
            <a:srgbClr val="A4A3A4"/>
          </p15:clr>
        </p15:guide>
        <p15:guide id="3" orient="horz" pos="73" userDrawn="1">
          <p15:clr>
            <a:srgbClr val="A4A3A4"/>
          </p15:clr>
        </p15:guide>
        <p15:guide id="4" orient="horz" pos="402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A4F710-BC45-F5C0-D34C-251DD1B882E7}" name="Laura Griffin" initials="LG" userId="Laura Griffin" providerId="None"/>
  <p188:author id="{07A26550-45A7-DBC2-5011-B482BEA0AF6C}" name="Clarke, Deborah" initials="CD" userId="S::kmjw807@astrazeneca.net::b46daf70-3b53-4016-9f0c-ed4483be6e73" providerId="AD"/>
  <p188:author id="{901ED976-F370-FBB6-4AA2-224E5ACD5D25}" name="Lulu Wareham" initials="LW" userId="S::lulu.wareham@heliosmedcomms.com::ab8c70fa-b307-43a0-ad7e-f780b7fca8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arriet" initials="HL" lastIdx="9" clrIdx="6">
    <p:extLst>
      <p:ext uri="{19B8F6BF-5375-455C-9EA6-DF929625EA0E}">
        <p15:presenceInfo xmlns:p15="http://schemas.microsoft.com/office/powerpoint/2012/main" userId="Harriet" providerId="None"/>
      </p:ext>
    </p:extLst>
  </p:cmAuthor>
  <p:cmAuthor id="1" name="Lauren Oswald" initials="LO" lastIdx="4" clrIdx="0">
    <p:extLst>
      <p:ext uri="{19B8F6BF-5375-455C-9EA6-DF929625EA0E}">
        <p15:presenceInfo xmlns:p15="http://schemas.microsoft.com/office/powerpoint/2012/main" userId="S::Lauren.Oswald@heliosmedcomms.com::5aeba096-3fa0-4d3f-902b-907adc61661b" providerId="AD"/>
      </p:ext>
    </p:extLst>
  </p:cmAuthor>
  <p:cmAuthor id="2" name="Karl Gledhill" initials="KG" lastIdx="16" clrIdx="1">
    <p:extLst>
      <p:ext uri="{19B8F6BF-5375-455C-9EA6-DF929625EA0E}">
        <p15:presenceInfo xmlns:p15="http://schemas.microsoft.com/office/powerpoint/2012/main" userId="S::Karl.gledhill@heliosmedcomms.com::84d6fe24-fb66-4625-bf5d-457e76cfab9f" providerId="AD"/>
      </p:ext>
    </p:extLst>
  </p:cmAuthor>
  <p:cmAuthor id="3" name="Beth Evans" initials="BE" lastIdx="1" clrIdx="2">
    <p:extLst>
      <p:ext uri="{19B8F6BF-5375-455C-9EA6-DF929625EA0E}">
        <p15:presenceInfo xmlns:p15="http://schemas.microsoft.com/office/powerpoint/2012/main" userId="S::Beth.Evans@heliosmedcomms.com::9360068d-3687-4d79-a6c8-b4bee4496f27" providerId="AD"/>
      </p:ext>
    </p:extLst>
  </p:cmAuthor>
  <p:cmAuthor id="4" name="Honor Morris" initials="HM" lastIdx="12" clrIdx="3">
    <p:extLst>
      <p:ext uri="{19B8F6BF-5375-455C-9EA6-DF929625EA0E}">
        <p15:presenceInfo xmlns:p15="http://schemas.microsoft.com/office/powerpoint/2012/main" userId="S::Honor.Morris@heliosmedcomms.com::66df3a78-8f32-46eb-bfcd-f8669267c199" providerId="AD"/>
      </p:ext>
    </p:extLst>
  </p:cmAuthor>
  <p:cmAuthor id="5" name="Laura Griffin" initials="LG" lastIdx="30" clrIdx="4">
    <p:extLst>
      <p:ext uri="{19B8F6BF-5375-455C-9EA6-DF929625EA0E}">
        <p15:presenceInfo xmlns:p15="http://schemas.microsoft.com/office/powerpoint/2012/main" userId="Laura Griffin" providerId="None"/>
      </p:ext>
    </p:extLst>
  </p:cmAuthor>
  <p:cmAuthor id="6" name="Helios Med Comms" initials="HL" lastIdx="13" clrIdx="5">
    <p:extLst>
      <p:ext uri="{19B8F6BF-5375-455C-9EA6-DF929625EA0E}">
        <p15:presenceInfo xmlns:p15="http://schemas.microsoft.com/office/powerpoint/2012/main" userId="Helios Med Com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FC6EE"/>
    <a:srgbClr val="A01924"/>
    <a:srgbClr val="2A53D7"/>
    <a:srgbClr val="7F7F7F"/>
    <a:srgbClr val="FFF9FC"/>
    <a:srgbClr val="C0F0F4"/>
    <a:srgbClr val="3C1658"/>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620"/>
    <p:restoredTop sz="94471" autoAdjust="0"/>
  </p:normalViewPr>
  <p:slideViewPr>
    <p:cSldViewPr snapToGrid="0">
      <p:cViewPr varScale="1">
        <p:scale>
          <a:sx n="98" d="100"/>
          <a:sy n="98" d="100"/>
        </p:scale>
        <p:origin x="510" y="102"/>
      </p:cViewPr>
      <p:guideLst>
        <p:guide pos="6199"/>
        <p:guide orient="horz" pos="73"/>
        <p:guide orient="horz" pos="402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24" Type="http://schemas.microsoft.com/office/2018/10/relationships/authors" Target="authors.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 Jiawen" userId="0ea971ef-7634-4154-9372-ea30a0cfafa9" providerId="ADAL" clId="{3E6A9211-E093-4FEF-9D36-0A88A4E11F2F}"/>
    <pc:docChg chg="undo custSel modMainMaster">
      <pc:chgData name="He, Jiawen" userId="0ea971ef-7634-4154-9372-ea30a0cfafa9" providerId="ADAL" clId="{3E6A9211-E093-4FEF-9D36-0A88A4E11F2F}" dt="2025-01-07T09:05:15.548" v="17" actId="14100"/>
      <pc:docMkLst>
        <pc:docMk/>
      </pc:docMkLst>
      <pc:sldMasterChg chg="modSp mod modSldLayout">
        <pc:chgData name="He, Jiawen" userId="0ea971ef-7634-4154-9372-ea30a0cfafa9" providerId="ADAL" clId="{3E6A9211-E093-4FEF-9D36-0A88A4E11F2F}" dt="2025-01-07T09:04:18.675" v="8" actId="14100"/>
        <pc:sldMasterMkLst>
          <pc:docMk/>
          <pc:sldMasterMk cId="4046445351" sldId="2147483758"/>
        </pc:sldMasterMkLst>
        <pc:spChg chg="mod">
          <ac:chgData name="He, Jiawen" userId="0ea971ef-7634-4154-9372-ea30a0cfafa9" providerId="ADAL" clId="{3E6A9211-E093-4FEF-9D36-0A88A4E11F2F}" dt="2025-01-07T09:04:04.044" v="4"/>
          <ac:spMkLst>
            <pc:docMk/>
            <pc:sldMasterMk cId="4046445351" sldId="2147483758"/>
            <ac:spMk id="11" creationId="{930438B1-686C-4712-929D-42CEBCEA70E0}"/>
          </ac:spMkLst>
        </pc:spChg>
        <pc:sldLayoutChg chg="modSp mod">
          <pc:chgData name="He, Jiawen" userId="0ea971ef-7634-4154-9372-ea30a0cfafa9" providerId="ADAL" clId="{3E6A9211-E093-4FEF-9D36-0A88A4E11F2F}" dt="2025-01-07T02:52:44.204" v="1"/>
          <pc:sldLayoutMkLst>
            <pc:docMk/>
            <pc:sldMasterMk cId="4046445351" sldId="2147483758"/>
            <pc:sldLayoutMk cId="2784027894" sldId="2147483760"/>
          </pc:sldLayoutMkLst>
          <pc:spChg chg="mod">
            <ac:chgData name="He, Jiawen" userId="0ea971ef-7634-4154-9372-ea30a0cfafa9" providerId="ADAL" clId="{3E6A9211-E093-4FEF-9D36-0A88A4E11F2F}" dt="2025-01-07T02:52:44.204" v="1"/>
            <ac:spMkLst>
              <pc:docMk/>
              <pc:sldMasterMk cId="4046445351" sldId="2147483758"/>
              <pc:sldLayoutMk cId="2784027894" sldId="2147483760"/>
              <ac:spMk id="7" creationId="{C9578048-2985-54E3-CC2D-70D5F3DEF114}"/>
            </ac:spMkLst>
          </pc:spChg>
        </pc:sldLayoutChg>
        <pc:sldLayoutChg chg="modSp mod">
          <pc:chgData name="He, Jiawen" userId="0ea971ef-7634-4154-9372-ea30a0cfafa9" providerId="ADAL" clId="{3E6A9211-E093-4FEF-9D36-0A88A4E11F2F}" dt="2025-01-07T09:04:18.675" v="8" actId="14100"/>
          <pc:sldLayoutMkLst>
            <pc:docMk/>
            <pc:sldMasterMk cId="4046445351" sldId="2147483758"/>
            <pc:sldLayoutMk cId="3043668414" sldId="2147483762"/>
          </pc:sldLayoutMkLst>
          <pc:spChg chg="mod">
            <ac:chgData name="He, Jiawen" userId="0ea971ef-7634-4154-9372-ea30a0cfafa9" providerId="ADAL" clId="{3E6A9211-E093-4FEF-9D36-0A88A4E11F2F}" dt="2025-01-07T09:04:18.675" v="8" actId="14100"/>
            <ac:spMkLst>
              <pc:docMk/>
              <pc:sldMasterMk cId="4046445351" sldId="2147483758"/>
              <pc:sldLayoutMk cId="3043668414" sldId="2147483762"/>
              <ac:spMk id="6" creationId="{DFEE792D-F2EB-4BE1-5432-4744A9ED8F5C}"/>
            </ac:spMkLst>
          </pc:spChg>
        </pc:sldLayoutChg>
      </pc:sldMasterChg>
      <pc:sldMasterChg chg="modSp mod modSldLayout">
        <pc:chgData name="He, Jiawen" userId="0ea971ef-7634-4154-9372-ea30a0cfafa9" providerId="ADAL" clId="{3E6A9211-E093-4FEF-9D36-0A88A4E11F2F}" dt="2025-01-07T09:05:15.548" v="17" actId="14100"/>
        <pc:sldMasterMkLst>
          <pc:docMk/>
          <pc:sldMasterMk cId="2509609489" sldId="2147483786"/>
        </pc:sldMasterMkLst>
        <pc:spChg chg="mod">
          <ac:chgData name="He, Jiawen" userId="0ea971ef-7634-4154-9372-ea30a0cfafa9" providerId="ADAL" clId="{3E6A9211-E093-4FEF-9D36-0A88A4E11F2F}" dt="2025-01-07T09:04:28.902" v="9"/>
          <ac:spMkLst>
            <pc:docMk/>
            <pc:sldMasterMk cId="2509609489" sldId="2147483786"/>
            <ac:spMk id="4" creationId="{8758A695-EBAF-8CF4-6232-9D0B7C7B81A1}"/>
          </ac:spMkLst>
        </pc:spChg>
        <pc:sldLayoutChg chg="modSp mod">
          <pc:chgData name="He, Jiawen" userId="0ea971ef-7634-4154-9372-ea30a0cfafa9" providerId="ADAL" clId="{3E6A9211-E093-4FEF-9D36-0A88A4E11F2F}" dt="2025-01-07T09:04:39.155" v="11" actId="14100"/>
          <pc:sldLayoutMkLst>
            <pc:docMk/>
            <pc:sldMasterMk cId="2509609489" sldId="2147483786"/>
            <pc:sldLayoutMk cId="841089960" sldId="2147483787"/>
          </pc:sldLayoutMkLst>
          <pc:spChg chg="mod">
            <ac:chgData name="He, Jiawen" userId="0ea971ef-7634-4154-9372-ea30a0cfafa9" providerId="ADAL" clId="{3E6A9211-E093-4FEF-9D36-0A88A4E11F2F}" dt="2025-01-07T09:04:39.155" v="11" actId="14100"/>
            <ac:spMkLst>
              <pc:docMk/>
              <pc:sldMasterMk cId="2509609489" sldId="2147483786"/>
              <pc:sldLayoutMk cId="841089960" sldId="2147483787"/>
              <ac:spMk id="3" creationId="{3842A49D-909C-72C5-3581-9E18D80FBEAF}"/>
            </ac:spMkLst>
          </pc:spChg>
        </pc:sldLayoutChg>
        <pc:sldLayoutChg chg="modSp mod">
          <pc:chgData name="He, Jiawen" userId="0ea971ef-7634-4154-9372-ea30a0cfafa9" providerId="ADAL" clId="{3E6A9211-E093-4FEF-9D36-0A88A4E11F2F}" dt="2025-01-07T09:04:52.849" v="13" actId="14100"/>
          <pc:sldLayoutMkLst>
            <pc:docMk/>
            <pc:sldMasterMk cId="2509609489" sldId="2147483786"/>
            <pc:sldLayoutMk cId="3549783166" sldId="2147483788"/>
          </pc:sldLayoutMkLst>
          <pc:spChg chg="mod">
            <ac:chgData name="He, Jiawen" userId="0ea971ef-7634-4154-9372-ea30a0cfafa9" providerId="ADAL" clId="{3E6A9211-E093-4FEF-9D36-0A88A4E11F2F}" dt="2025-01-07T09:04:52.849" v="13" actId="14100"/>
            <ac:spMkLst>
              <pc:docMk/>
              <pc:sldMasterMk cId="2509609489" sldId="2147483786"/>
              <pc:sldLayoutMk cId="3549783166" sldId="2147483788"/>
              <ac:spMk id="2" creationId="{E5A0653F-E1E6-FB5A-F3BE-9FA5F134D08A}"/>
            </ac:spMkLst>
          </pc:spChg>
        </pc:sldLayoutChg>
        <pc:sldLayoutChg chg="modSp mod">
          <pc:chgData name="He, Jiawen" userId="0ea971ef-7634-4154-9372-ea30a0cfafa9" providerId="ADAL" clId="{3E6A9211-E093-4FEF-9D36-0A88A4E11F2F}" dt="2025-01-07T09:05:04.548" v="15" actId="14100"/>
          <pc:sldLayoutMkLst>
            <pc:docMk/>
            <pc:sldMasterMk cId="2509609489" sldId="2147483786"/>
            <pc:sldLayoutMk cId="1060436445" sldId="2147483789"/>
          </pc:sldLayoutMkLst>
          <pc:spChg chg="mod">
            <ac:chgData name="He, Jiawen" userId="0ea971ef-7634-4154-9372-ea30a0cfafa9" providerId="ADAL" clId="{3E6A9211-E093-4FEF-9D36-0A88A4E11F2F}" dt="2025-01-07T09:05:04.548" v="15" actId="14100"/>
            <ac:spMkLst>
              <pc:docMk/>
              <pc:sldMasterMk cId="2509609489" sldId="2147483786"/>
              <pc:sldLayoutMk cId="1060436445" sldId="2147483789"/>
              <ac:spMk id="3" creationId="{E834C6B3-B811-3BE5-4E55-D5D9FCC9E8BE}"/>
            </ac:spMkLst>
          </pc:spChg>
        </pc:sldLayoutChg>
        <pc:sldLayoutChg chg="modSp mod">
          <pc:chgData name="He, Jiawen" userId="0ea971ef-7634-4154-9372-ea30a0cfafa9" providerId="ADAL" clId="{3E6A9211-E093-4FEF-9D36-0A88A4E11F2F}" dt="2025-01-07T09:05:15.548" v="17" actId="14100"/>
          <pc:sldLayoutMkLst>
            <pc:docMk/>
            <pc:sldMasterMk cId="2509609489" sldId="2147483786"/>
            <pc:sldLayoutMk cId="3759317720" sldId="2147483790"/>
          </pc:sldLayoutMkLst>
          <pc:spChg chg="mod">
            <ac:chgData name="He, Jiawen" userId="0ea971ef-7634-4154-9372-ea30a0cfafa9" providerId="ADAL" clId="{3E6A9211-E093-4FEF-9D36-0A88A4E11F2F}" dt="2025-01-07T09:05:15.548" v="17" actId="14100"/>
            <ac:spMkLst>
              <pc:docMk/>
              <pc:sldMasterMk cId="2509609489" sldId="2147483786"/>
              <pc:sldLayoutMk cId="3759317720" sldId="2147483790"/>
              <ac:spMk id="3" creationId="{0B93CE87-A6E7-C3AA-1157-64B5B1F82146}"/>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4687D185-AFDC-174B-B3A6-C08F4A7C4325}" type="datetimeFigureOut">
              <a:rPr lang="en-GB" smtClean="0"/>
              <a:pPr/>
              <a:t>07/01/2025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B046004E-350C-3048-904D-E601776AB30A}" type="slidenum">
              <a:rPr lang="en-GB" smtClean="0"/>
              <a:pPr/>
              <a:t>‹#›</a:t>
            </a:fld>
            <a:endParaRPr lang="en-GB"/>
          </a:p>
        </p:txBody>
      </p:sp>
    </p:spTree>
    <p:extLst>
      <p:ext uri="{BB962C8B-B14F-4D97-AF65-F5344CB8AC3E}">
        <p14:creationId xmlns:p14="http://schemas.microsoft.com/office/powerpoint/2010/main" val="35598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383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815FF-B805-409D-A22E-FD008B7BE0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822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FEA0D5D-C700-4EB1-88B6-07A32522E802}"/>
              </a:ext>
            </a:extLst>
          </p:cNvPr>
          <p:cNvSpPr/>
          <p:nvPr/>
        </p:nvSpPr>
        <p:spPr>
          <a:xfrm>
            <a:off x="2062162" y="700385"/>
            <a:ext cx="2490787" cy="461665"/>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Direct</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lift from ML-3034-ALL-0062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slide</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10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except</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I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deleted</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the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hyperlink</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to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another</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slide</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in the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bottom</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right corner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of</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this</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slide</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85908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8E5A4F0-F9A8-43D9-B534-772963BDA808}"/>
              </a:ext>
            </a:extLst>
          </p:cNvPr>
          <p:cNvSpPr>
            <a:spLocks noGrp="1" noRot="1" noChangeAspect="1" noTextEdit="1"/>
          </p:cNvSpPr>
          <p:nvPr>
            <p:ph type="sldImg"/>
          </p:nvPr>
        </p:nvSpPr>
        <p:spPr>
          <a:xfrm>
            <a:off x="685800" y="630238"/>
            <a:ext cx="5486400" cy="3086100"/>
          </a:xfrm>
          <a:ln/>
        </p:spPr>
      </p:sp>
      <p:sp>
        <p:nvSpPr>
          <p:cNvPr id="13315" name="Notes Placeholder 2">
            <a:extLst>
              <a:ext uri="{FF2B5EF4-FFF2-40B4-BE49-F238E27FC236}">
                <a16:creationId xmlns:a16="http://schemas.microsoft.com/office/drawing/2014/main" id="{AEA51AC8-B144-45EF-BE3E-01ED9986EC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900" dirty="0"/>
          </a:p>
        </p:txBody>
      </p:sp>
      <p:sp>
        <p:nvSpPr>
          <p:cNvPr id="13316" name="Slide Number Placeholder 3">
            <a:extLst>
              <a:ext uri="{FF2B5EF4-FFF2-40B4-BE49-F238E27FC236}">
                <a16:creationId xmlns:a16="http://schemas.microsoft.com/office/drawing/2014/main" id="{1AA5442B-082F-4C64-B148-2097CA2FB9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31863">
              <a:defRPr sz="1600">
                <a:solidFill>
                  <a:schemeClr val="bg1"/>
                </a:solidFill>
                <a:latin typeface="Arial" panose="020B0604020202020204" pitchFamily="34" charset="0"/>
              </a:defRPr>
            </a:lvl1pPr>
            <a:lvl2pPr marL="742950" indent="-285750" algn="r" defTabSz="931863">
              <a:defRPr sz="1600">
                <a:solidFill>
                  <a:schemeClr val="bg1"/>
                </a:solidFill>
                <a:latin typeface="Arial" panose="020B0604020202020204" pitchFamily="34" charset="0"/>
              </a:defRPr>
            </a:lvl2pPr>
            <a:lvl3pPr marL="1143000" indent="-228600" algn="r" defTabSz="931863">
              <a:defRPr sz="1600">
                <a:solidFill>
                  <a:schemeClr val="bg1"/>
                </a:solidFill>
                <a:latin typeface="Arial" panose="020B0604020202020204" pitchFamily="34" charset="0"/>
              </a:defRPr>
            </a:lvl3pPr>
            <a:lvl4pPr marL="1600200" indent="-228600" algn="r" defTabSz="931863">
              <a:defRPr sz="1600">
                <a:solidFill>
                  <a:schemeClr val="bg1"/>
                </a:solidFill>
                <a:latin typeface="Arial" panose="020B0604020202020204" pitchFamily="34" charset="0"/>
              </a:defRPr>
            </a:lvl4pPr>
            <a:lvl5pPr marL="2057400" indent="-228600" algn="r" defTabSz="931863">
              <a:defRPr sz="1600">
                <a:solidFill>
                  <a:schemeClr val="bg1"/>
                </a:solidFill>
                <a:latin typeface="Arial" panose="020B0604020202020204" pitchFamily="34" charset="0"/>
              </a:defRPr>
            </a:lvl5pPr>
            <a:lvl6pPr marL="2514600" indent="-228600" algn="r" defTabSz="931863" eaLnBrk="0" fontAlgn="base" hangingPunct="0">
              <a:spcBef>
                <a:spcPct val="0"/>
              </a:spcBef>
              <a:spcAft>
                <a:spcPct val="0"/>
              </a:spcAft>
              <a:defRPr sz="1600">
                <a:solidFill>
                  <a:schemeClr val="bg1"/>
                </a:solidFill>
                <a:latin typeface="Arial" panose="020B0604020202020204" pitchFamily="34" charset="0"/>
              </a:defRPr>
            </a:lvl6pPr>
            <a:lvl7pPr marL="2971800" indent="-228600" algn="r" defTabSz="931863" eaLnBrk="0" fontAlgn="base" hangingPunct="0">
              <a:spcBef>
                <a:spcPct val="0"/>
              </a:spcBef>
              <a:spcAft>
                <a:spcPct val="0"/>
              </a:spcAft>
              <a:defRPr sz="1600">
                <a:solidFill>
                  <a:schemeClr val="bg1"/>
                </a:solidFill>
                <a:latin typeface="Arial" panose="020B0604020202020204" pitchFamily="34" charset="0"/>
              </a:defRPr>
            </a:lvl7pPr>
            <a:lvl8pPr marL="3429000" indent="-228600" algn="r" defTabSz="931863" eaLnBrk="0" fontAlgn="base" hangingPunct="0">
              <a:spcBef>
                <a:spcPct val="0"/>
              </a:spcBef>
              <a:spcAft>
                <a:spcPct val="0"/>
              </a:spcAft>
              <a:defRPr sz="1600">
                <a:solidFill>
                  <a:schemeClr val="bg1"/>
                </a:solidFill>
                <a:latin typeface="Arial" panose="020B0604020202020204" pitchFamily="34" charset="0"/>
              </a:defRPr>
            </a:lvl8pPr>
            <a:lvl9pPr marL="3886200" indent="-228600" algn="r" defTabSz="931863" eaLnBrk="0" fontAlgn="base" hangingPunct="0">
              <a:spcBef>
                <a:spcPct val="0"/>
              </a:spcBef>
              <a:spcAft>
                <a:spcPct val="0"/>
              </a:spcAft>
              <a:defRPr sz="1600">
                <a:solidFill>
                  <a:schemeClr val="bg1"/>
                </a:solidFill>
                <a:latin typeface="Arial" panose="020B0604020202020204"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EE2F1FE7-28AB-4D2E-9ADA-57CB6A5B0B47}" type="slidenum">
              <a:rPr kumimoji="0" lang="en-CA" altLang="en-US" sz="1200" b="0" i="0" u="none" strike="noStrike" kern="1200" cap="none" spc="0" normalizeH="0" baseline="0" noProof="0">
                <a:ln>
                  <a:noFill/>
                </a:ln>
                <a:solidFill>
                  <a:srgbClr val="44546A"/>
                </a:solidFill>
                <a:effectLst/>
                <a:uLnTx/>
                <a:uFillTx/>
                <a:latin typeface="Times New Roman" panose="02020603050405020304" pitchFamily="18"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5</a:t>
            </a:fld>
            <a:endParaRPr kumimoji="0" lang="en-CA" altLang="en-US" sz="1200" b="0" i="0" u="none" strike="noStrike" kern="1200" cap="none" spc="0" normalizeH="0" baseline="0" noProof="0">
              <a:ln>
                <a:noFill/>
              </a:ln>
              <a:solidFill>
                <a:srgbClr val="44546A"/>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79551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444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8369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A33316F-B1D5-114A-BEC0-14F0E4D0EDB4}"/>
              </a:ext>
            </a:extLst>
          </p:cNvPr>
          <p:cNvPicPr>
            <a:picLocks noChangeAspect="1"/>
          </p:cNvPicPr>
          <p:nvPr/>
        </p:nvPicPr>
        <p:blipFill>
          <a:blip r:embed="rId2"/>
          <a:stretch>
            <a:fillRect/>
          </a:stretch>
        </p:blipFill>
        <p:spPr>
          <a:xfrm>
            <a:off x="0" y="0"/>
            <a:ext cx="12204800" cy="6865200"/>
          </a:xfrm>
          <a:prstGeom prst="rect">
            <a:avLst/>
          </a:prstGeom>
        </p:spPr>
      </p:pic>
      <p:pic>
        <p:nvPicPr>
          <p:cNvPr id="14" name="Picture 13">
            <a:extLst>
              <a:ext uri="{FF2B5EF4-FFF2-40B4-BE49-F238E27FC236}">
                <a16:creationId xmlns:a16="http://schemas.microsoft.com/office/drawing/2014/main" id="{B9366448-9A2D-6E4B-9F8A-769DE0B745DC}"/>
              </a:ext>
            </a:extLst>
          </p:cNvPr>
          <p:cNvPicPr>
            <a:picLocks noChangeAspect="1"/>
          </p:cNvPicPr>
          <p:nvPr/>
        </p:nvPicPr>
        <p:blipFill rotWithShape="1">
          <a:blip r:embed="rId3"/>
          <a:srcRect l="12892" t="50777" r="34380"/>
          <a:stretch/>
        </p:blipFill>
        <p:spPr>
          <a:xfrm>
            <a:off x="1" y="0"/>
            <a:ext cx="12192000" cy="3992400"/>
          </a:xfrm>
          <a:prstGeom prst="rect">
            <a:avLst/>
          </a:prstGeom>
        </p:spPr>
      </p:pic>
      <p:sp>
        <p:nvSpPr>
          <p:cNvPr id="11" name="Title 1">
            <a:extLst>
              <a:ext uri="{FF2B5EF4-FFF2-40B4-BE49-F238E27FC236}">
                <a16:creationId xmlns:a16="http://schemas.microsoft.com/office/drawing/2014/main" id="{59087D1D-B2D6-D44A-900D-872BD4C324E1}"/>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bg1"/>
                </a:solidFill>
                <a:latin typeface="Cambria" panose="02040503050406030204" pitchFamily="18" charset="0"/>
                <a:ea typeface="Cambria" panose="02040503050406030204" pitchFamily="18" charset="0"/>
                <a:cs typeface="Cambria" panose="02040503050406030204" pitchFamily="18" charset="0"/>
              </a:defRPr>
            </a:lvl1pPr>
          </a:lstStyle>
          <a:p>
            <a:br>
              <a:rPr lang="en-US"/>
            </a:br>
            <a:r>
              <a:rPr lang="en-US"/>
              <a:t>Click to edit</a:t>
            </a:r>
            <a:br>
              <a:rPr lang="en-US"/>
            </a:br>
            <a:r>
              <a:rPr lang="en-US"/>
              <a:t>presentation title</a:t>
            </a:r>
            <a:endParaRPr lang="en-GB"/>
          </a:p>
        </p:txBody>
      </p:sp>
      <p:sp>
        <p:nvSpPr>
          <p:cNvPr id="19" name="Subtitle 2">
            <a:extLst>
              <a:ext uri="{FF2B5EF4-FFF2-40B4-BE49-F238E27FC236}">
                <a16:creationId xmlns:a16="http://schemas.microsoft.com/office/drawing/2014/main" id="{685BB56C-E7A2-1545-B6B6-4C9C64D10206}"/>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Graphic 8">
            <a:extLst>
              <a:ext uri="{FF2B5EF4-FFF2-40B4-BE49-F238E27FC236}">
                <a16:creationId xmlns:a16="http://schemas.microsoft.com/office/drawing/2014/main" id="{449528B1-EF8B-074A-A297-A83026E04D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9200" y="5405896"/>
            <a:ext cx="3756215" cy="1425600"/>
          </a:xfrm>
          <a:prstGeom prst="rect">
            <a:avLst/>
          </a:prstGeom>
        </p:spPr>
      </p:pic>
      <p:sp>
        <p:nvSpPr>
          <p:cNvPr id="2" name="Footer Placeholder 1">
            <a:extLst>
              <a:ext uri="{FF2B5EF4-FFF2-40B4-BE49-F238E27FC236}">
                <a16:creationId xmlns:a16="http://schemas.microsoft.com/office/drawing/2014/main" id="{8BB34DF1-84BC-413D-8901-57B0C9CA5E3E}"/>
              </a:ext>
            </a:extLst>
          </p:cNvPr>
          <p:cNvSpPr>
            <a:spLocks noGrp="1"/>
          </p:cNvSpPr>
          <p:nvPr>
            <p:ph type="ftr" sz="quarter" idx="10"/>
          </p:nvPr>
        </p:nvSpPr>
        <p:spPr>
          <a:xfrm>
            <a:off x="648000" y="6199200"/>
            <a:ext cx="6480000" cy="288000"/>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201618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ver 2">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9C8A500-4B81-7B48-A31E-8B8957A3E242}"/>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5" name="Title 1">
            <a:extLst>
              <a:ext uri="{FF2B5EF4-FFF2-40B4-BE49-F238E27FC236}">
                <a16:creationId xmlns:a16="http://schemas.microsoft.com/office/drawing/2014/main" id="{0CF7CA3F-1067-F24A-AC49-D34BAF0EEC2C}"/>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presentation title</a:t>
            </a:r>
            <a:endParaRPr lang="en-GB"/>
          </a:p>
        </p:txBody>
      </p:sp>
      <p:pic>
        <p:nvPicPr>
          <p:cNvPr id="8" name="Graphic 7">
            <a:extLst>
              <a:ext uri="{FF2B5EF4-FFF2-40B4-BE49-F238E27FC236}">
                <a16:creationId xmlns:a16="http://schemas.microsoft.com/office/drawing/2014/main" id="{8BD62869-30B7-9B4F-8192-18507D9EB5A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269200" y="5407200"/>
            <a:ext cx="3756218" cy="1425600"/>
          </a:xfrm>
          <a:prstGeom prst="rect">
            <a:avLst/>
          </a:prstGeom>
        </p:spPr>
      </p:pic>
      <p:pic>
        <p:nvPicPr>
          <p:cNvPr id="3" name="Picture 2">
            <a:extLst>
              <a:ext uri="{FF2B5EF4-FFF2-40B4-BE49-F238E27FC236}">
                <a16:creationId xmlns:a16="http://schemas.microsoft.com/office/drawing/2014/main" id="{FF6CCC59-4C24-6A48-9D5A-52104DDB4F17}"/>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sp>
        <p:nvSpPr>
          <p:cNvPr id="4" name="Footer Placeholder 3">
            <a:extLst>
              <a:ext uri="{FF2B5EF4-FFF2-40B4-BE49-F238E27FC236}">
                <a16:creationId xmlns:a16="http://schemas.microsoft.com/office/drawing/2014/main" id="{C4E426A2-D813-4668-B846-DD006E76DECE}"/>
              </a:ext>
            </a:extLst>
          </p:cNvPr>
          <p:cNvSpPr>
            <a:spLocks noGrp="1"/>
          </p:cNvSpPr>
          <p:nvPr>
            <p:ph type="ftr" sz="quarter" idx="10"/>
          </p:nvPr>
        </p:nvSpPr>
        <p:spPr>
          <a:xfrm>
            <a:off x="648000" y="6199200"/>
            <a:ext cx="6480000" cy="288000"/>
          </a:xfrm>
        </p:spPr>
        <p:txBody>
          <a:bodyPr/>
          <a:lstStyle/>
          <a:p>
            <a:endParaRPr lang="en-GB"/>
          </a:p>
        </p:txBody>
      </p:sp>
      <p:sp>
        <p:nvSpPr>
          <p:cNvPr id="2" name="TextBox 1">
            <a:extLst>
              <a:ext uri="{FF2B5EF4-FFF2-40B4-BE49-F238E27FC236}">
                <a16:creationId xmlns:a16="http://schemas.microsoft.com/office/drawing/2014/main" id="{E5A0653F-E1E6-FB5A-F3BE-9FA5F134D08A}"/>
              </a:ext>
            </a:extLst>
          </p:cNvPr>
          <p:cNvSpPr txBox="1"/>
          <p:nvPr userDrawn="1"/>
        </p:nvSpPr>
        <p:spPr>
          <a:xfrm>
            <a:off x="466947" y="6661374"/>
            <a:ext cx="11128423"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CN-142699; date of preparation: Dec 2024.         © 2025 AstraZeneca. All Rights Reserved. This information is intended for healthcare professionals only. EpiCentral is sponsored and developed by Amgen and AstraZeneca.</a:t>
            </a:r>
          </a:p>
        </p:txBody>
      </p:sp>
    </p:spTree>
    <p:extLst>
      <p:ext uri="{BB962C8B-B14F-4D97-AF65-F5344CB8AC3E}">
        <p14:creationId xmlns:p14="http://schemas.microsoft.com/office/powerpoint/2010/main" val="354978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1">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BECC1AF-2988-4AB4-93E1-CF5B1CE82B4A}"/>
              </a:ext>
            </a:extLst>
          </p:cNvPr>
          <p:cNvSpPr/>
          <p:nvPr/>
        </p:nvSpPr>
        <p:spPr>
          <a:xfrm>
            <a:off x="11246400" y="6209041"/>
            <a:ext cx="468000"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95CC4F6-0757-4B3C-87C4-C2F950410E7F}"/>
              </a:ext>
            </a:extLst>
          </p:cNvPr>
          <p:cNvPicPr>
            <a:picLocks noChangeAspect="1"/>
          </p:cNvPicPr>
          <p:nvPr/>
        </p:nvPicPr>
        <p:blipFill rotWithShape="1">
          <a:blip r:embed="rId2">
            <a:alphaModFix amt="50000"/>
          </a:blip>
          <a:srcRect l="2960" t="41940" r="57633"/>
          <a:stretch/>
        </p:blipFill>
        <p:spPr>
          <a:xfrm rot="20836538" flipH="1">
            <a:off x="-798425" y="-1039782"/>
            <a:ext cx="11407289" cy="5977918"/>
          </a:xfrm>
          <a:custGeom>
            <a:avLst/>
            <a:gdLst>
              <a:gd name="connsiteX0" fmla="*/ 10057435 w 11407289"/>
              <a:gd name="connsiteY0" fmla="*/ 0 h 5977918"/>
              <a:gd name="connsiteX1" fmla="*/ 0 w 11407289"/>
              <a:gd name="connsiteY1" fmla="*/ 2271036 h 5977918"/>
              <a:gd name="connsiteX2" fmla="*/ 0 w 11407289"/>
              <a:gd name="connsiteY2" fmla="*/ 5977918 h 5977918"/>
              <a:gd name="connsiteX3" fmla="*/ 11407289 w 11407289"/>
              <a:gd name="connsiteY3" fmla="*/ 5977918 h 5977918"/>
            </a:gdLst>
            <a:ahLst/>
            <a:cxnLst>
              <a:cxn ang="0">
                <a:pos x="connsiteX0" y="connsiteY0"/>
              </a:cxn>
              <a:cxn ang="0">
                <a:pos x="connsiteX1" y="connsiteY1"/>
              </a:cxn>
              <a:cxn ang="0">
                <a:pos x="connsiteX2" y="connsiteY2"/>
              </a:cxn>
              <a:cxn ang="0">
                <a:pos x="connsiteX3" y="connsiteY3"/>
              </a:cxn>
            </a:cxnLst>
            <a:rect l="l" t="t" r="r" b="b"/>
            <a:pathLst>
              <a:path w="11407289" h="5977918">
                <a:moveTo>
                  <a:pt x="10057435" y="0"/>
                </a:moveTo>
                <a:lnTo>
                  <a:pt x="0" y="2271036"/>
                </a:lnTo>
                <a:lnTo>
                  <a:pt x="0" y="5977918"/>
                </a:lnTo>
                <a:lnTo>
                  <a:pt x="11407289" y="5977918"/>
                </a:lnTo>
                <a:close/>
              </a:path>
            </a:pathLst>
          </a:custGeom>
        </p:spPr>
      </p:pic>
      <p:sp>
        <p:nvSpPr>
          <p:cNvPr id="14" name="Title 1">
            <a:extLst>
              <a:ext uri="{FF2B5EF4-FFF2-40B4-BE49-F238E27FC236}">
                <a16:creationId xmlns:a16="http://schemas.microsoft.com/office/drawing/2014/main" id="{07F21C2C-15A4-7F45-B0CB-86AEEB9C4838}"/>
              </a:ext>
            </a:extLst>
          </p:cNvPr>
          <p:cNvSpPr>
            <a:spLocks noGrp="1"/>
          </p:cNvSpPr>
          <p:nvPr>
            <p:ph type="ctrTitle" hasCustomPrompt="1"/>
          </p:nvPr>
        </p:nvSpPr>
        <p:spPr>
          <a:xfrm>
            <a:off x="648000" y="4021055"/>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20" name="Subtitle 2">
            <a:extLst>
              <a:ext uri="{FF2B5EF4-FFF2-40B4-BE49-F238E27FC236}">
                <a16:creationId xmlns:a16="http://schemas.microsoft.com/office/drawing/2014/main" id="{AE22EDCA-5C28-E347-ACF4-79FD5EE059C9}"/>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1"/>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11" name="Graphic 10">
            <a:extLst>
              <a:ext uri="{FF2B5EF4-FFF2-40B4-BE49-F238E27FC236}">
                <a16:creationId xmlns:a16="http://schemas.microsoft.com/office/drawing/2014/main" id="{805027B8-451C-0745-8CDE-BE69F40B16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2" name="Oval 11">
            <a:extLst>
              <a:ext uri="{FF2B5EF4-FFF2-40B4-BE49-F238E27FC236}">
                <a16:creationId xmlns:a16="http://schemas.microsoft.com/office/drawing/2014/main" id="{4C1C3BD2-E178-F345-B79F-1DD61424D982}"/>
              </a:ext>
            </a:extLst>
          </p:cNvPr>
          <p:cNvSpPr/>
          <p:nvPr/>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88705B-688D-4BBE-AFA8-803C008BA5FF}"/>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097530E-185C-4015-9C90-EA4D9289A8B7}"/>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2"/>
                </a:solidFill>
              </a:defRPr>
            </a:lvl1pPr>
          </a:lstStyle>
          <a:p>
            <a:fld id="{330EA680-D336-4FF7-8B7A-9848BB0A1C32}" type="slidenum">
              <a:rPr lang="en-GB" smtClean="0"/>
              <a:t>‹#›</a:t>
            </a:fld>
            <a:endParaRPr lang="en-GB"/>
          </a:p>
        </p:txBody>
      </p:sp>
      <p:sp>
        <p:nvSpPr>
          <p:cNvPr id="3" name="TextBox 2">
            <a:extLst>
              <a:ext uri="{FF2B5EF4-FFF2-40B4-BE49-F238E27FC236}">
                <a16:creationId xmlns:a16="http://schemas.microsoft.com/office/drawing/2014/main" id="{E834C6B3-B811-3BE5-4E55-D5D9FCC9E8BE}"/>
              </a:ext>
            </a:extLst>
          </p:cNvPr>
          <p:cNvSpPr txBox="1"/>
          <p:nvPr userDrawn="1"/>
        </p:nvSpPr>
        <p:spPr>
          <a:xfrm>
            <a:off x="466947" y="6661374"/>
            <a:ext cx="10457215" cy="230832"/>
          </a:xfrm>
          <a:prstGeom prst="rect">
            <a:avLst/>
          </a:prstGeom>
          <a:noFill/>
        </p:spPr>
        <p:txBody>
          <a:bodyPr wrap="square" rtlCol="0">
            <a:spAutoFit/>
          </a:bodyPr>
          <a:lstStyle/>
          <a:p>
            <a:pPr marL="0" marR="0" algn="l">
              <a:spcBef>
                <a:spcPts val="0"/>
              </a:spcBef>
              <a:spcAft>
                <a:spcPts val="0"/>
              </a:spcAft>
            </a:pPr>
            <a:r>
              <a:rPr lang="en-US" sz="900" dirty="0">
                <a:solidFill>
                  <a:schemeClr val="bg1"/>
                </a:solidFill>
              </a:rPr>
              <a:t>CN-142699; date of preparation: Dec 2024.         © 2025 AstraZeneca. All Rights Reserved. This information is intended for healthcare professionals only. EpiCentral is sponsored and developed by Amgen and AstraZeneca.</a:t>
            </a:r>
          </a:p>
        </p:txBody>
      </p:sp>
    </p:spTree>
    <p:extLst>
      <p:ext uri="{BB962C8B-B14F-4D97-AF65-F5344CB8AC3E}">
        <p14:creationId xmlns:p14="http://schemas.microsoft.com/office/powerpoint/2010/main" val="106043644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0CEEC2E-124A-4F43-BAB2-FA91BE5909C2}"/>
              </a:ext>
            </a:extLst>
          </p:cNvPr>
          <p:cNvSpPr/>
          <p:nvPr/>
        </p:nvSpPr>
        <p:spPr>
          <a:xfrm>
            <a:off x="11246400" y="6209041"/>
            <a:ext cx="468000" cy="46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30CAC459-CD5F-4270-8F31-936D75972770}"/>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9" name="Graphic 8">
            <a:extLst>
              <a:ext uri="{FF2B5EF4-FFF2-40B4-BE49-F238E27FC236}">
                <a16:creationId xmlns:a16="http://schemas.microsoft.com/office/drawing/2014/main" id="{AEEA461E-D8BF-5C4F-A437-9C7C874F9B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8" name="Oval 17">
            <a:extLst>
              <a:ext uri="{FF2B5EF4-FFF2-40B4-BE49-F238E27FC236}">
                <a16:creationId xmlns:a16="http://schemas.microsoft.com/office/drawing/2014/main" id="{C95BE32C-A41F-A240-843B-0AD0696F6938}"/>
              </a:ext>
            </a:extLst>
          </p:cNvPr>
          <p:cNvSpPr/>
          <p:nvPr/>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A0B13B9-CAF2-4EC9-A8F3-F68487F92953}"/>
              </a:ext>
            </a:extLst>
          </p:cNvPr>
          <p:cNvSpPr>
            <a:spLocks noGrp="1"/>
          </p:cNvSpPr>
          <p:nvPr>
            <p:ph type="ctrTitle" hasCustomPrompt="1"/>
          </p:nvPr>
        </p:nvSpPr>
        <p:spPr>
          <a:xfrm>
            <a:off x="648000" y="4021200"/>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12" name="Subtitle 2">
            <a:extLst>
              <a:ext uri="{FF2B5EF4-FFF2-40B4-BE49-F238E27FC236}">
                <a16:creationId xmlns:a16="http://schemas.microsoft.com/office/drawing/2014/main" id="{53A914C4-D3BA-45F7-9461-428FDE0928E4}"/>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749F15BE-4C55-4B27-97B4-2BDB6EB08C0C}"/>
              </a:ext>
            </a:extLst>
          </p:cNvPr>
          <p:cNvSpPr>
            <a:spLocks noGrp="1"/>
          </p:cNvSpPr>
          <p:nvPr>
            <p:ph type="ftr" sz="quarter" idx="10"/>
          </p:nvPr>
        </p:nvSpPr>
        <p:spPr>
          <a:xfrm>
            <a:off x="648000" y="6199200"/>
            <a:ext cx="6480000" cy="288000"/>
          </a:xfrm>
        </p:spPr>
        <p:txBody>
          <a:bodyPr/>
          <a:lstStyle/>
          <a:p>
            <a:endParaRPr lang="en-GB"/>
          </a:p>
        </p:txBody>
      </p:sp>
      <p:sp>
        <p:nvSpPr>
          <p:cNvPr id="5" name="Slide Number Placeholder 4">
            <a:extLst>
              <a:ext uri="{FF2B5EF4-FFF2-40B4-BE49-F238E27FC236}">
                <a16:creationId xmlns:a16="http://schemas.microsoft.com/office/drawing/2014/main" id="{E607CB13-19E5-4C77-B31A-083A9D11C03E}"/>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sp>
        <p:nvSpPr>
          <p:cNvPr id="3" name="TextBox 2">
            <a:extLst>
              <a:ext uri="{FF2B5EF4-FFF2-40B4-BE49-F238E27FC236}">
                <a16:creationId xmlns:a16="http://schemas.microsoft.com/office/drawing/2014/main" id="{0B93CE87-A6E7-C3AA-1157-64B5B1F82146}"/>
              </a:ext>
            </a:extLst>
          </p:cNvPr>
          <p:cNvSpPr txBox="1"/>
          <p:nvPr userDrawn="1"/>
        </p:nvSpPr>
        <p:spPr>
          <a:xfrm>
            <a:off x="466947" y="6661374"/>
            <a:ext cx="10505853"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CN-142699; date of preparation: Dec 2024.         © 2025 AstraZeneca. All Rights Reserved. This information is intended for healthcare professionals only. EpiCentral is sponsored and developed by Amgen and AstraZeneca.</a:t>
            </a:r>
          </a:p>
        </p:txBody>
      </p:sp>
    </p:spTree>
    <p:extLst>
      <p:ext uri="{BB962C8B-B14F-4D97-AF65-F5344CB8AC3E}">
        <p14:creationId xmlns:p14="http://schemas.microsoft.com/office/powerpoint/2010/main" val="3759317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9DD31-4D3B-4AB0-A929-416CE8A1891B}"/>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grpSp>
        <p:nvGrpSpPr>
          <p:cNvPr id="7" name="Group 6">
            <a:extLst>
              <a:ext uri="{FF2B5EF4-FFF2-40B4-BE49-F238E27FC236}">
                <a16:creationId xmlns:a16="http://schemas.microsoft.com/office/drawing/2014/main" id="{CD851AEA-6E34-4110-878E-7950D840B2C5}"/>
              </a:ext>
            </a:extLst>
          </p:cNvPr>
          <p:cNvGrpSpPr/>
          <p:nvPr userDrawn="1"/>
        </p:nvGrpSpPr>
        <p:grpSpPr>
          <a:xfrm>
            <a:off x="10738728" y="6314387"/>
            <a:ext cx="1286101" cy="450064"/>
            <a:chOff x="10738728" y="6314387"/>
            <a:chExt cx="1286101" cy="450064"/>
          </a:xfrm>
        </p:grpSpPr>
        <p:sp>
          <p:nvSpPr>
            <p:cNvPr id="8" name="Text Placeholder 30">
              <a:extLst>
                <a:ext uri="{FF2B5EF4-FFF2-40B4-BE49-F238E27FC236}">
                  <a16:creationId xmlns:a16="http://schemas.microsoft.com/office/drawing/2014/main" id="{4B59D7D2-4F82-4BFB-BC6A-B419C2496435}"/>
                </a:ext>
              </a:extLst>
            </p:cNvPr>
            <p:cNvSpPr txBox="1">
              <a:spLocks/>
            </p:cNvSpPr>
            <p:nvPr userDrawn="1"/>
          </p:nvSpPr>
          <p:spPr>
            <a:xfrm>
              <a:off x="11730017" y="6314387"/>
              <a:ext cx="294812" cy="355098"/>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pic>
          <p:nvPicPr>
            <p:cNvPr id="9" name="Picture Placeholder 6">
              <a:extLst>
                <a:ext uri="{FF2B5EF4-FFF2-40B4-BE49-F238E27FC236}">
                  <a16:creationId xmlns:a16="http://schemas.microsoft.com/office/drawing/2014/main" id="{7E4C41EB-1171-4348-82F4-75068E94F082}"/>
                </a:ext>
              </a:extLst>
            </p:cNvPr>
            <p:cNvPicPr>
              <a:picLocks noChangeAspect="1"/>
            </p:cNvPicPr>
            <p:nvPr userDrawn="1"/>
          </p:nvPicPr>
          <p:blipFill rotWithShape="1">
            <a:blip r:embed="rId4"/>
            <a:srcRect l="27685" r="-2757"/>
            <a:stretch/>
          </p:blipFill>
          <p:spPr>
            <a:xfrm>
              <a:off x="10738728" y="6404228"/>
              <a:ext cx="918521" cy="360223"/>
            </a:xfrm>
            <a:prstGeom prst="rect">
              <a:avLst/>
            </a:prstGeom>
          </p:spPr>
        </p:pic>
      </p:grpSp>
    </p:spTree>
    <p:extLst>
      <p:ext uri="{BB962C8B-B14F-4D97-AF65-F5344CB8AC3E}">
        <p14:creationId xmlns:p14="http://schemas.microsoft.com/office/powerpoint/2010/main" val="447346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E7CD-F305-43E9-86B0-12355525B202}"/>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148EA7-F68C-47EF-BEC4-187C77088E8A}"/>
              </a:ext>
            </a:extLst>
          </p:cNvPr>
          <p:cNvSpPr>
            <a:spLocks noGrp="1"/>
          </p:cNvSpPr>
          <p:nvPr>
            <p:ph sz="half" idx="1"/>
          </p:nvPr>
        </p:nvSpPr>
        <p:spPr>
          <a:xfrm>
            <a:off x="5482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9AFFAC-B44A-4106-AB5E-D7FEA6836822}"/>
              </a:ext>
            </a:extLst>
          </p:cNvPr>
          <p:cNvSpPr>
            <a:spLocks noGrp="1"/>
          </p:cNvSpPr>
          <p:nvPr>
            <p:ph sz="half" idx="2"/>
          </p:nvPr>
        </p:nvSpPr>
        <p:spPr>
          <a:xfrm>
            <a:off x="62434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4F9E53D-E52D-454C-938F-BD750C99C6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92742F-FE91-4920-B471-B84AE25750AD}"/>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828644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06F4-133B-44D2-AA79-8FBAC23B1257}"/>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0525D279-184B-4E37-B15A-E9263DAE6D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2B3700-D5D0-420F-B1E0-32686E1D7793}"/>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122768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5FADB3-9D36-42DA-9911-2902163F9A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DB33BC-1427-482B-92FA-142499FF11B2}"/>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50278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38543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2">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9C8A500-4B81-7B48-A31E-8B8957A3E242}"/>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5" name="Title 1">
            <a:extLst>
              <a:ext uri="{FF2B5EF4-FFF2-40B4-BE49-F238E27FC236}">
                <a16:creationId xmlns:a16="http://schemas.microsoft.com/office/drawing/2014/main" id="{0CF7CA3F-1067-F24A-AC49-D34BAF0EEC2C}"/>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presentation title</a:t>
            </a:r>
            <a:endParaRPr lang="en-GB"/>
          </a:p>
        </p:txBody>
      </p:sp>
      <p:pic>
        <p:nvPicPr>
          <p:cNvPr id="8" name="Graphic 7">
            <a:extLst>
              <a:ext uri="{FF2B5EF4-FFF2-40B4-BE49-F238E27FC236}">
                <a16:creationId xmlns:a16="http://schemas.microsoft.com/office/drawing/2014/main" id="{8BD62869-30B7-9B4F-8192-18507D9EB5A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269200" y="5407200"/>
            <a:ext cx="3756218" cy="1425600"/>
          </a:xfrm>
          <a:prstGeom prst="rect">
            <a:avLst/>
          </a:prstGeom>
        </p:spPr>
      </p:pic>
      <p:pic>
        <p:nvPicPr>
          <p:cNvPr id="3" name="Picture 2">
            <a:extLst>
              <a:ext uri="{FF2B5EF4-FFF2-40B4-BE49-F238E27FC236}">
                <a16:creationId xmlns:a16="http://schemas.microsoft.com/office/drawing/2014/main" id="{FF6CCC59-4C24-6A48-9D5A-52104DDB4F17}"/>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sp>
        <p:nvSpPr>
          <p:cNvPr id="4" name="Footer Placeholder 3">
            <a:extLst>
              <a:ext uri="{FF2B5EF4-FFF2-40B4-BE49-F238E27FC236}">
                <a16:creationId xmlns:a16="http://schemas.microsoft.com/office/drawing/2014/main" id="{C4E426A2-D813-4668-B846-DD006E76DECE}"/>
              </a:ext>
            </a:extLst>
          </p:cNvPr>
          <p:cNvSpPr>
            <a:spLocks noGrp="1"/>
          </p:cNvSpPr>
          <p:nvPr>
            <p:ph type="ftr" sz="quarter" idx="10"/>
          </p:nvPr>
        </p:nvSpPr>
        <p:spPr>
          <a:xfrm>
            <a:off x="648000" y="6199200"/>
            <a:ext cx="6480000" cy="288000"/>
          </a:xfrm>
          <a:prstGeom prst="rect">
            <a:avLst/>
          </a:prstGeom>
        </p:spPr>
        <p:txBody>
          <a:bodyPr/>
          <a:lstStyle/>
          <a:p>
            <a:endParaRPr lang="en-GB"/>
          </a:p>
        </p:txBody>
      </p:sp>
      <p:pic>
        <p:nvPicPr>
          <p:cNvPr id="2" name="Graphic 1">
            <a:extLst>
              <a:ext uri="{FF2B5EF4-FFF2-40B4-BE49-F238E27FC236}">
                <a16:creationId xmlns:a16="http://schemas.microsoft.com/office/drawing/2014/main" id="{10E76DCE-7121-835A-3A31-B2894CD09D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269200" y="5407200"/>
            <a:ext cx="3756218" cy="1425600"/>
          </a:xfrm>
          <a:prstGeom prst="rect">
            <a:avLst/>
          </a:prstGeom>
        </p:spPr>
      </p:pic>
      <p:pic>
        <p:nvPicPr>
          <p:cNvPr id="5" name="Picture 4">
            <a:extLst>
              <a:ext uri="{FF2B5EF4-FFF2-40B4-BE49-F238E27FC236}">
                <a16:creationId xmlns:a16="http://schemas.microsoft.com/office/drawing/2014/main" id="{FB203F19-0301-8BCE-2E57-899761EDCB8F}"/>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pic>
        <p:nvPicPr>
          <p:cNvPr id="6" name="Picture 2" descr="Image result for ASTRAZENECA LOGO">
            <a:extLst>
              <a:ext uri="{FF2B5EF4-FFF2-40B4-BE49-F238E27FC236}">
                <a16:creationId xmlns:a16="http://schemas.microsoft.com/office/drawing/2014/main" id="{134C5076-B470-79E1-EBA5-094E4A82D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5748" y="4733322"/>
            <a:ext cx="2691820" cy="7294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578048-2985-54E3-CC2D-70D5F3DEF114}"/>
              </a:ext>
            </a:extLst>
          </p:cNvPr>
          <p:cNvSpPr txBox="1"/>
          <p:nvPr/>
        </p:nvSpPr>
        <p:spPr>
          <a:xfrm>
            <a:off x="466947" y="6661374"/>
            <a:ext cx="10415318"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CN-</a:t>
            </a:r>
            <a:r>
              <a:rPr lang="en-US" altLang="zh-CN" sz="900" dirty="0">
                <a:solidFill>
                  <a:schemeClr val="tx1"/>
                </a:solidFill>
              </a:rPr>
              <a:t>142699; </a:t>
            </a:r>
            <a:r>
              <a:rPr lang="en-US" sz="900" dirty="0">
                <a:solidFill>
                  <a:schemeClr val="tx1"/>
                </a:solidFill>
              </a:rPr>
              <a:t>date of preparation: Dec 2024.         © 2025 AstraZeneca. All Rights Reserved. This information is intended for healthcare professionals only. EpiCentral is sponsored and developed by Amgen and AstraZeneca.</a:t>
            </a:r>
          </a:p>
        </p:txBody>
      </p:sp>
    </p:spTree>
    <p:extLst>
      <p:ext uri="{BB962C8B-B14F-4D97-AF65-F5344CB8AC3E}">
        <p14:creationId xmlns:p14="http://schemas.microsoft.com/office/powerpoint/2010/main" val="2784027894"/>
      </p:ext>
    </p:extLst>
  </p:cSld>
  <p:clrMapOvr>
    <a:masterClrMapping/>
  </p:clrMapOvr>
  <p:extLst>
    <p:ext uri="{DCECCB84-F9BA-43D5-87BE-67443E8EF086}">
      <p15:sldGuideLst xmlns:p15="http://schemas.microsoft.com/office/powerpoint/2012/main">
        <p15:guide id="1" pos="3840">
          <p15:clr>
            <a:srgbClr val="FBAE40"/>
          </p15:clr>
        </p15:guide>
        <p15:guide id="2" pos="3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1">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BECC1AF-2988-4AB4-93E1-CF5B1CE82B4A}"/>
              </a:ext>
            </a:extLst>
          </p:cNvPr>
          <p:cNvSpPr/>
          <p:nvPr/>
        </p:nvSpPr>
        <p:spPr>
          <a:xfrm>
            <a:off x="11246400" y="6209041"/>
            <a:ext cx="468000"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95CC4F6-0757-4B3C-87C4-C2F950410E7F}"/>
              </a:ext>
            </a:extLst>
          </p:cNvPr>
          <p:cNvPicPr>
            <a:picLocks noChangeAspect="1"/>
          </p:cNvPicPr>
          <p:nvPr/>
        </p:nvPicPr>
        <p:blipFill rotWithShape="1">
          <a:blip r:embed="rId2">
            <a:alphaModFix amt="50000"/>
          </a:blip>
          <a:srcRect l="2960" t="41940" r="57633"/>
          <a:stretch/>
        </p:blipFill>
        <p:spPr>
          <a:xfrm rot="20836538" flipH="1">
            <a:off x="-798425" y="-1039782"/>
            <a:ext cx="11407289" cy="5977918"/>
          </a:xfrm>
          <a:custGeom>
            <a:avLst/>
            <a:gdLst>
              <a:gd name="connsiteX0" fmla="*/ 10057435 w 11407289"/>
              <a:gd name="connsiteY0" fmla="*/ 0 h 5977918"/>
              <a:gd name="connsiteX1" fmla="*/ 0 w 11407289"/>
              <a:gd name="connsiteY1" fmla="*/ 2271036 h 5977918"/>
              <a:gd name="connsiteX2" fmla="*/ 0 w 11407289"/>
              <a:gd name="connsiteY2" fmla="*/ 5977918 h 5977918"/>
              <a:gd name="connsiteX3" fmla="*/ 11407289 w 11407289"/>
              <a:gd name="connsiteY3" fmla="*/ 5977918 h 5977918"/>
            </a:gdLst>
            <a:ahLst/>
            <a:cxnLst>
              <a:cxn ang="0">
                <a:pos x="connsiteX0" y="connsiteY0"/>
              </a:cxn>
              <a:cxn ang="0">
                <a:pos x="connsiteX1" y="connsiteY1"/>
              </a:cxn>
              <a:cxn ang="0">
                <a:pos x="connsiteX2" y="connsiteY2"/>
              </a:cxn>
              <a:cxn ang="0">
                <a:pos x="connsiteX3" y="connsiteY3"/>
              </a:cxn>
            </a:cxnLst>
            <a:rect l="l" t="t" r="r" b="b"/>
            <a:pathLst>
              <a:path w="11407289" h="5977918">
                <a:moveTo>
                  <a:pt x="10057435" y="0"/>
                </a:moveTo>
                <a:lnTo>
                  <a:pt x="0" y="2271036"/>
                </a:lnTo>
                <a:lnTo>
                  <a:pt x="0" y="5977918"/>
                </a:lnTo>
                <a:lnTo>
                  <a:pt x="11407289" y="5977918"/>
                </a:lnTo>
                <a:close/>
              </a:path>
            </a:pathLst>
          </a:custGeom>
        </p:spPr>
      </p:pic>
      <p:sp>
        <p:nvSpPr>
          <p:cNvPr id="14" name="Title 1">
            <a:extLst>
              <a:ext uri="{FF2B5EF4-FFF2-40B4-BE49-F238E27FC236}">
                <a16:creationId xmlns:a16="http://schemas.microsoft.com/office/drawing/2014/main" id="{07F21C2C-15A4-7F45-B0CB-86AEEB9C4838}"/>
              </a:ext>
            </a:extLst>
          </p:cNvPr>
          <p:cNvSpPr>
            <a:spLocks noGrp="1"/>
          </p:cNvSpPr>
          <p:nvPr>
            <p:ph type="ctrTitle" hasCustomPrompt="1"/>
          </p:nvPr>
        </p:nvSpPr>
        <p:spPr>
          <a:xfrm>
            <a:off x="648000" y="4021055"/>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20" name="Subtitle 2">
            <a:extLst>
              <a:ext uri="{FF2B5EF4-FFF2-40B4-BE49-F238E27FC236}">
                <a16:creationId xmlns:a16="http://schemas.microsoft.com/office/drawing/2014/main" id="{AE22EDCA-5C28-E347-ACF4-79FD5EE059C9}"/>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1"/>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11" name="Graphic 10">
            <a:extLst>
              <a:ext uri="{FF2B5EF4-FFF2-40B4-BE49-F238E27FC236}">
                <a16:creationId xmlns:a16="http://schemas.microsoft.com/office/drawing/2014/main" id="{805027B8-451C-0745-8CDE-BE69F40B16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2" name="Oval 11">
            <a:extLst>
              <a:ext uri="{FF2B5EF4-FFF2-40B4-BE49-F238E27FC236}">
                <a16:creationId xmlns:a16="http://schemas.microsoft.com/office/drawing/2014/main" id="{4C1C3BD2-E178-F345-B79F-1DD61424D982}"/>
              </a:ext>
            </a:extLst>
          </p:cNvPr>
          <p:cNvSpPr/>
          <p:nvPr/>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88705B-688D-4BBE-AFA8-803C008BA5FF}"/>
              </a:ext>
            </a:extLst>
          </p:cNvPr>
          <p:cNvSpPr>
            <a:spLocks noGrp="1"/>
          </p:cNvSpPr>
          <p:nvPr>
            <p:ph type="ftr" sz="quarter" idx="10"/>
          </p:nvPr>
        </p:nvSpPr>
        <p:spPr>
          <a:xfrm>
            <a:off x="648000" y="6199200"/>
            <a:ext cx="6480000" cy="288000"/>
          </a:xfrm>
          <a:prstGeom prst="rect">
            <a:avLst/>
          </a:prstGeo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097530E-185C-4015-9C90-EA4D9289A8B7}"/>
              </a:ext>
            </a:extLst>
          </p:cNvPr>
          <p:cNvSpPr>
            <a:spLocks noGrp="1"/>
          </p:cNvSpPr>
          <p:nvPr>
            <p:ph type="sldNum" sz="quarter" idx="11"/>
          </p:nvPr>
        </p:nvSpPr>
        <p:spPr>
          <a:xfrm>
            <a:off x="11264400" y="6336465"/>
            <a:ext cx="432000" cy="223200"/>
          </a:xfrm>
          <a:prstGeom prst="rect">
            <a:avLst/>
          </a:prstGeom>
          <a:noFill/>
        </p:spPr>
        <p:txBody>
          <a:bodyPr wrap="none" anchor="ctr"/>
          <a:lstStyle>
            <a:lvl1pPr algn="ctr">
              <a:defRPr>
                <a:solidFill>
                  <a:schemeClr val="bg2"/>
                </a:solidFill>
              </a:defRPr>
            </a:lvl1pPr>
          </a:lstStyle>
          <a:p>
            <a:fld id="{330EA680-D336-4FF7-8B7A-9848BB0A1C32}" type="slidenum">
              <a:rPr lang="en-GB" smtClean="0"/>
              <a:pPr/>
              <a:t>‹#›</a:t>
            </a:fld>
            <a:endParaRPr lang="en-GB"/>
          </a:p>
        </p:txBody>
      </p:sp>
    </p:spTree>
    <p:extLst>
      <p:ext uri="{BB962C8B-B14F-4D97-AF65-F5344CB8AC3E}">
        <p14:creationId xmlns:p14="http://schemas.microsoft.com/office/powerpoint/2010/main" val="17322274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0CAC459-CD5F-4270-8F31-936D75972770}"/>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9" name="Graphic 8">
            <a:extLst>
              <a:ext uri="{FF2B5EF4-FFF2-40B4-BE49-F238E27FC236}">
                <a16:creationId xmlns:a16="http://schemas.microsoft.com/office/drawing/2014/main" id="{AEEA461E-D8BF-5C4F-A437-9C7C874F9B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1" name="Title 1">
            <a:extLst>
              <a:ext uri="{FF2B5EF4-FFF2-40B4-BE49-F238E27FC236}">
                <a16:creationId xmlns:a16="http://schemas.microsoft.com/office/drawing/2014/main" id="{7A0B13B9-CAF2-4EC9-A8F3-F68487F92953}"/>
              </a:ext>
            </a:extLst>
          </p:cNvPr>
          <p:cNvSpPr>
            <a:spLocks noGrp="1"/>
          </p:cNvSpPr>
          <p:nvPr>
            <p:ph type="ctrTitle" hasCustomPrompt="1"/>
          </p:nvPr>
        </p:nvSpPr>
        <p:spPr>
          <a:xfrm>
            <a:off x="648000" y="4021200"/>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12" name="Subtitle 2">
            <a:extLst>
              <a:ext uri="{FF2B5EF4-FFF2-40B4-BE49-F238E27FC236}">
                <a16:creationId xmlns:a16="http://schemas.microsoft.com/office/drawing/2014/main" id="{53A914C4-D3BA-45F7-9461-428FDE0928E4}"/>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749F15BE-4C55-4B27-97B4-2BDB6EB08C0C}"/>
              </a:ext>
            </a:extLst>
          </p:cNvPr>
          <p:cNvSpPr>
            <a:spLocks noGrp="1"/>
          </p:cNvSpPr>
          <p:nvPr>
            <p:ph type="ftr" sz="quarter" idx="10"/>
          </p:nvPr>
        </p:nvSpPr>
        <p:spPr>
          <a:xfrm>
            <a:off x="648000" y="6199200"/>
            <a:ext cx="6480000" cy="288000"/>
          </a:xfrm>
          <a:prstGeom prst="rect">
            <a:avLst/>
          </a:prstGeom>
        </p:spPr>
        <p:txBody>
          <a:bodyPr/>
          <a:lstStyle/>
          <a:p>
            <a:endParaRPr lang="en-GB"/>
          </a:p>
        </p:txBody>
      </p:sp>
      <p:pic>
        <p:nvPicPr>
          <p:cNvPr id="3" name="Picture 2">
            <a:extLst>
              <a:ext uri="{FF2B5EF4-FFF2-40B4-BE49-F238E27FC236}">
                <a16:creationId xmlns:a16="http://schemas.microsoft.com/office/drawing/2014/main" id="{FDB80AE5-67E6-60A2-FB12-D7255A3CD756}"/>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4" name="Graphic 3">
            <a:extLst>
              <a:ext uri="{FF2B5EF4-FFF2-40B4-BE49-F238E27FC236}">
                <a16:creationId xmlns:a16="http://schemas.microsoft.com/office/drawing/2014/main" id="{A423F8E4-5213-D6EE-05C9-BDF2C99AADD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6" name="TextBox 5">
            <a:extLst>
              <a:ext uri="{FF2B5EF4-FFF2-40B4-BE49-F238E27FC236}">
                <a16:creationId xmlns:a16="http://schemas.microsoft.com/office/drawing/2014/main" id="{DFEE792D-F2EB-4BE1-5432-4744A9ED8F5C}"/>
              </a:ext>
            </a:extLst>
          </p:cNvPr>
          <p:cNvSpPr txBox="1"/>
          <p:nvPr/>
        </p:nvSpPr>
        <p:spPr>
          <a:xfrm>
            <a:off x="466724" y="6661374"/>
            <a:ext cx="10399072"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CN-142699; date of preparation: Dec 2024.         © 2025 AstraZeneca. All Rights Reserved. This information is intended for healthcare professionals only. EpiCentral is sponsored and developed by Amgen and AstraZeneca</a:t>
            </a:r>
            <a:r>
              <a:rPr lang="en-GB" sz="900" dirty="0">
                <a:solidFill>
                  <a:schemeClr val="tx1"/>
                </a:solidFill>
                <a:effectLst/>
                <a:latin typeface="Calibri" panose="020F0502020204030204" pitchFamily="34" charset="0"/>
              </a:rPr>
              <a:t>.</a:t>
            </a:r>
            <a:endParaRPr lang="en-US" sz="900" dirty="0">
              <a:solidFill>
                <a:schemeClr val="tx1"/>
              </a:solidFill>
            </a:endParaRPr>
          </a:p>
        </p:txBody>
      </p:sp>
      <p:pic>
        <p:nvPicPr>
          <p:cNvPr id="7" name="Picture 2" descr="Image result for ASTRAZENECA LOGO">
            <a:extLst>
              <a:ext uri="{FF2B5EF4-FFF2-40B4-BE49-F238E27FC236}">
                <a16:creationId xmlns:a16="http://schemas.microsoft.com/office/drawing/2014/main" id="{439D9F7F-8967-FC8D-FEC6-828D4406F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66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a:xfrm>
            <a:off x="5482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4A5F8CC-D144-F7E3-F186-B22DA4A745CA}"/>
              </a:ext>
            </a:extLst>
          </p:cNvPr>
          <p:cNvSpPr>
            <a:spLocks noGrp="1"/>
          </p:cNvSpPr>
          <p:nvPr>
            <p:ph idx="14"/>
          </p:nvPr>
        </p:nvSpPr>
        <p:spPr>
          <a:xfrm>
            <a:off x="6243718"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18362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87886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EA1C77CB-689D-66D8-984A-E678846B8BA1}"/>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spTree>
    <p:extLst>
      <p:ext uri="{BB962C8B-B14F-4D97-AF65-F5344CB8AC3E}">
        <p14:creationId xmlns:p14="http://schemas.microsoft.com/office/powerpoint/2010/main" val="219967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4659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A33316F-B1D5-114A-BEC0-14F0E4D0EDB4}"/>
              </a:ext>
            </a:extLst>
          </p:cNvPr>
          <p:cNvPicPr>
            <a:picLocks noChangeAspect="1"/>
          </p:cNvPicPr>
          <p:nvPr/>
        </p:nvPicPr>
        <p:blipFill>
          <a:blip r:embed="rId2"/>
          <a:stretch>
            <a:fillRect/>
          </a:stretch>
        </p:blipFill>
        <p:spPr>
          <a:xfrm>
            <a:off x="0" y="0"/>
            <a:ext cx="12204800" cy="6865200"/>
          </a:xfrm>
          <a:prstGeom prst="rect">
            <a:avLst/>
          </a:prstGeom>
        </p:spPr>
      </p:pic>
      <p:pic>
        <p:nvPicPr>
          <p:cNvPr id="14" name="Picture 13">
            <a:extLst>
              <a:ext uri="{FF2B5EF4-FFF2-40B4-BE49-F238E27FC236}">
                <a16:creationId xmlns:a16="http://schemas.microsoft.com/office/drawing/2014/main" id="{B9366448-9A2D-6E4B-9F8A-769DE0B745DC}"/>
              </a:ext>
            </a:extLst>
          </p:cNvPr>
          <p:cNvPicPr>
            <a:picLocks noChangeAspect="1"/>
          </p:cNvPicPr>
          <p:nvPr/>
        </p:nvPicPr>
        <p:blipFill rotWithShape="1">
          <a:blip r:embed="rId3"/>
          <a:srcRect l="12892" t="50777" r="34380"/>
          <a:stretch/>
        </p:blipFill>
        <p:spPr>
          <a:xfrm>
            <a:off x="1" y="0"/>
            <a:ext cx="12192000" cy="3992400"/>
          </a:xfrm>
          <a:prstGeom prst="rect">
            <a:avLst/>
          </a:prstGeom>
        </p:spPr>
      </p:pic>
      <p:sp>
        <p:nvSpPr>
          <p:cNvPr id="11" name="Title 1">
            <a:extLst>
              <a:ext uri="{FF2B5EF4-FFF2-40B4-BE49-F238E27FC236}">
                <a16:creationId xmlns:a16="http://schemas.microsoft.com/office/drawing/2014/main" id="{59087D1D-B2D6-D44A-900D-872BD4C324E1}"/>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bg1"/>
                </a:solidFill>
                <a:latin typeface="Cambria" panose="02040503050406030204" pitchFamily="18" charset="0"/>
                <a:ea typeface="Cambria" panose="02040503050406030204" pitchFamily="18" charset="0"/>
                <a:cs typeface="Cambria" panose="02040503050406030204" pitchFamily="18" charset="0"/>
              </a:defRPr>
            </a:lvl1pPr>
          </a:lstStyle>
          <a:p>
            <a:br>
              <a:rPr lang="en-US"/>
            </a:br>
            <a:r>
              <a:rPr lang="en-US"/>
              <a:t>Click to edit</a:t>
            </a:r>
            <a:br>
              <a:rPr lang="en-US"/>
            </a:br>
            <a:r>
              <a:rPr lang="en-US"/>
              <a:t>presentation title</a:t>
            </a:r>
            <a:endParaRPr lang="en-GB"/>
          </a:p>
        </p:txBody>
      </p:sp>
      <p:sp>
        <p:nvSpPr>
          <p:cNvPr id="19" name="Subtitle 2">
            <a:extLst>
              <a:ext uri="{FF2B5EF4-FFF2-40B4-BE49-F238E27FC236}">
                <a16:creationId xmlns:a16="http://schemas.microsoft.com/office/drawing/2014/main" id="{685BB56C-E7A2-1545-B6B6-4C9C64D10206}"/>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Graphic 8">
            <a:extLst>
              <a:ext uri="{FF2B5EF4-FFF2-40B4-BE49-F238E27FC236}">
                <a16:creationId xmlns:a16="http://schemas.microsoft.com/office/drawing/2014/main" id="{449528B1-EF8B-074A-A297-A83026E04D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9200" y="5405896"/>
            <a:ext cx="3756215" cy="1425600"/>
          </a:xfrm>
          <a:prstGeom prst="rect">
            <a:avLst/>
          </a:prstGeom>
        </p:spPr>
      </p:pic>
      <p:sp>
        <p:nvSpPr>
          <p:cNvPr id="2" name="Footer Placeholder 1">
            <a:extLst>
              <a:ext uri="{FF2B5EF4-FFF2-40B4-BE49-F238E27FC236}">
                <a16:creationId xmlns:a16="http://schemas.microsoft.com/office/drawing/2014/main" id="{8BB34DF1-84BC-413D-8901-57B0C9CA5E3E}"/>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
        <p:nvSpPr>
          <p:cNvPr id="3" name="TextBox 2">
            <a:extLst>
              <a:ext uri="{FF2B5EF4-FFF2-40B4-BE49-F238E27FC236}">
                <a16:creationId xmlns:a16="http://schemas.microsoft.com/office/drawing/2014/main" id="{3842A49D-909C-72C5-3581-9E18D80FBEAF}"/>
              </a:ext>
            </a:extLst>
          </p:cNvPr>
          <p:cNvSpPr txBox="1"/>
          <p:nvPr userDrawn="1"/>
        </p:nvSpPr>
        <p:spPr>
          <a:xfrm>
            <a:off x="466947" y="6661374"/>
            <a:ext cx="10749044" cy="230832"/>
          </a:xfrm>
          <a:prstGeom prst="rect">
            <a:avLst/>
          </a:prstGeom>
          <a:noFill/>
        </p:spPr>
        <p:txBody>
          <a:bodyPr wrap="square" rtlCol="0">
            <a:spAutoFit/>
          </a:bodyPr>
          <a:lstStyle/>
          <a:p>
            <a:pPr marL="0" marR="0" algn="l">
              <a:spcBef>
                <a:spcPts val="0"/>
              </a:spcBef>
              <a:spcAft>
                <a:spcPts val="0"/>
              </a:spcAft>
            </a:pPr>
            <a:r>
              <a:rPr lang="en-US" sz="900" dirty="0">
                <a:solidFill>
                  <a:schemeClr val="bg1"/>
                </a:solidFill>
              </a:rPr>
              <a:t>CN-142699; date of preparation: Dec 2024.         © 2025 AstraZeneca. All Rights Reserved. This information is intended for healthcare professionals only. EpiCentral is sponsored and developed by Amgen and AstraZeneca.</a:t>
            </a:r>
          </a:p>
        </p:txBody>
      </p:sp>
    </p:spTree>
    <p:extLst>
      <p:ext uri="{BB962C8B-B14F-4D97-AF65-F5344CB8AC3E}">
        <p14:creationId xmlns:p14="http://schemas.microsoft.com/office/powerpoint/2010/main" val="841089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svg"/><Relationship Id="rId17"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sv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17" Type="http://schemas.openxmlformats.org/officeDocument/2006/relationships/image" Target="../media/image8.png"/><Relationship Id="rId2" Type="http://schemas.openxmlformats.org/officeDocument/2006/relationships/slideLayout" Target="../slideLayouts/slideLayout10.xml"/><Relationship Id="rId16" Type="http://schemas.openxmlformats.org/officeDocument/2006/relationships/image" Target="../media/image6.sv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5" Type="http://schemas.openxmlformats.org/officeDocument/2006/relationships/image" Target="../media/image5.png"/><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Shape, rectangle&#10;&#10;Description automatically generated">
            <a:extLst>
              <a:ext uri="{FF2B5EF4-FFF2-40B4-BE49-F238E27FC236}">
                <a16:creationId xmlns:a16="http://schemas.microsoft.com/office/drawing/2014/main" id="{A3A3EF61-82F0-4FC3-AA94-9B4DC9F89509}"/>
              </a:ext>
            </a:extLst>
          </p:cNvPr>
          <p:cNvPicPr>
            <a:picLocks noChangeAspect="1"/>
          </p:cNvPicPr>
          <p:nvPr/>
        </p:nvPicPr>
        <p:blipFill>
          <a:blip r:embed="rId10"/>
          <a:stretch>
            <a:fillRect/>
          </a:stretch>
        </p:blipFill>
        <p:spPr>
          <a:xfrm>
            <a:off x="0" y="0"/>
            <a:ext cx="12191999" cy="1141125"/>
          </a:xfrm>
          <a:prstGeom prst="rect">
            <a:avLst/>
          </a:prstGeom>
        </p:spPr>
      </p:pic>
      <p:pic>
        <p:nvPicPr>
          <p:cNvPr id="21" name="Graphic 20">
            <a:extLst>
              <a:ext uri="{FF2B5EF4-FFF2-40B4-BE49-F238E27FC236}">
                <a16:creationId xmlns:a16="http://schemas.microsoft.com/office/drawing/2014/main" id="{1A2AE35B-3713-4E04-BD23-89F85FEA04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23200" y="100800"/>
            <a:ext cx="2741277" cy="1040400"/>
          </a:xfrm>
          <a:prstGeom prst="rect">
            <a:avLst/>
          </a:prstGeom>
        </p:spPr>
      </p:pic>
      <p:pic>
        <p:nvPicPr>
          <p:cNvPr id="22" name="Picture 21">
            <a:extLst>
              <a:ext uri="{FF2B5EF4-FFF2-40B4-BE49-F238E27FC236}">
                <a16:creationId xmlns:a16="http://schemas.microsoft.com/office/drawing/2014/main" id="{470CB6ED-94F4-43D5-A7E6-1775F1190F7E}"/>
              </a:ext>
            </a:extLst>
          </p:cNvPr>
          <p:cNvPicPr>
            <a:picLocks noChangeAspect="1"/>
          </p:cNvPicPr>
          <p:nvPr/>
        </p:nvPicPr>
        <p:blipFill rotWithShape="1">
          <a:blip r:embed="rId13">
            <a:alphaModFix amt="10000"/>
          </a:blip>
          <a:srcRect l="59157" t="44809"/>
          <a:stretch/>
        </p:blipFill>
        <p:spPr>
          <a:xfrm>
            <a:off x="-1" y="0"/>
            <a:ext cx="7097485" cy="3411301"/>
          </a:xfrm>
          <a:prstGeom prst="rect">
            <a:avLst/>
          </a:prstGeom>
          <a:effectLst/>
        </p:spPr>
      </p:pic>
      <p:sp>
        <p:nvSpPr>
          <p:cNvPr id="3" name="Text Placeholder 2">
            <a:extLst>
              <a:ext uri="{FF2B5EF4-FFF2-40B4-BE49-F238E27FC236}">
                <a16:creationId xmlns:a16="http://schemas.microsoft.com/office/drawing/2014/main" id="{BBDFCBA9-E3AE-429C-BF56-B86D80AA05F7}"/>
              </a:ext>
            </a:extLst>
          </p:cNvPr>
          <p:cNvSpPr>
            <a:spLocks noGrp="1"/>
          </p:cNvSpPr>
          <p:nvPr>
            <p:ph type="body" idx="1"/>
          </p:nvPr>
        </p:nvSpPr>
        <p:spPr>
          <a:xfrm>
            <a:off x="548282" y="1404000"/>
            <a:ext cx="11095200" cy="4608000"/>
          </a:xfrm>
          <a:prstGeom prst="rect">
            <a:avLst/>
          </a:prstGeom>
        </p:spPr>
        <p:txBody>
          <a:bodyPr vert="horz" lIns="0" tIns="0" rIns="0" bIns="0" rtlCol="0">
            <a:noAutofit/>
          </a:bodyPr>
          <a:lstStyle/>
          <a:p>
            <a:pPr marL="288000" lvl="0"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Click to edit Master text styles</a:t>
            </a:r>
          </a:p>
          <a:p>
            <a:pPr marL="288000" lvl="1"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Second level</a:t>
            </a:r>
          </a:p>
          <a:p>
            <a:pPr marL="288000" lvl="2"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Third level</a:t>
            </a:r>
          </a:p>
          <a:p>
            <a:pPr marL="288000" lvl="3"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Fourth level</a:t>
            </a:r>
          </a:p>
          <a:p>
            <a:pPr marL="288000" lvl="4"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Fifth level</a:t>
            </a:r>
            <a:endParaRPr lang="en-GB"/>
          </a:p>
        </p:txBody>
      </p:sp>
      <p:sp>
        <p:nvSpPr>
          <p:cNvPr id="5" name="Footer Placeholder 4">
            <a:extLst>
              <a:ext uri="{FF2B5EF4-FFF2-40B4-BE49-F238E27FC236}">
                <a16:creationId xmlns:a16="http://schemas.microsoft.com/office/drawing/2014/main" id="{C59A56D7-EF10-4FA1-90DA-39844C4B5817}"/>
              </a:ext>
            </a:extLst>
          </p:cNvPr>
          <p:cNvSpPr>
            <a:spLocks noGrp="1"/>
          </p:cNvSpPr>
          <p:nvPr>
            <p:ph type="ftr" sz="quarter" idx="3"/>
          </p:nvPr>
        </p:nvSpPr>
        <p:spPr>
          <a:xfrm>
            <a:off x="548282" y="6234774"/>
            <a:ext cx="9910800" cy="442800"/>
          </a:xfrm>
          <a:prstGeom prst="rect">
            <a:avLst/>
          </a:prstGeom>
        </p:spPr>
        <p:txBody>
          <a:bodyPr vert="horz" lIns="0" tIns="0" rIns="0" bIns="0" rtlCol="0" anchor="b" anchorCtr="0">
            <a:noAutofit/>
          </a:bodyPr>
          <a:lstStyle>
            <a:lvl1pPr algn="l">
              <a:defRPr sz="900" spc="20" baseline="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4E595B33-58AD-4532-AEF7-AB747A047888}"/>
              </a:ext>
            </a:extLst>
          </p:cNvPr>
          <p:cNvSpPr>
            <a:spLocks noGrp="1"/>
          </p:cNvSpPr>
          <p:nvPr>
            <p:ph type="title"/>
          </p:nvPr>
        </p:nvSpPr>
        <p:spPr>
          <a:xfrm>
            <a:off x="548282" y="180000"/>
            <a:ext cx="11095200" cy="720000"/>
          </a:xfrm>
          <a:prstGeom prst="rect">
            <a:avLst/>
          </a:prstGeom>
        </p:spPr>
        <p:txBody>
          <a:bodyPr vert="horz" lIns="0" tIns="0" rIns="0" bIns="0" rtlCol="0" anchor="b" anchorCtr="0">
            <a:noAutofit/>
          </a:bodyPr>
          <a:lstStyle/>
          <a:p>
            <a:r>
              <a:rPr lang="en-US"/>
              <a:t>Click to edit Master title style</a:t>
            </a:r>
            <a:endParaRPr lang="en-GB"/>
          </a:p>
        </p:txBody>
      </p:sp>
      <p:sp>
        <p:nvSpPr>
          <p:cNvPr id="11" name="TextBox 10">
            <a:extLst>
              <a:ext uri="{FF2B5EF4-FFF2-40B4-BE49-F238E27FC236}">
                <a16:creationId xmlns:a16="http://schemas.microsoft.com/office/drawing/2014/main" id="{930438B1-686C-4712-929D-42CEBCEA70E0}"/>
              </a:ext>
            </a:extLst>
          </p:cNvPr>
          <p:cNvSpPr txBox="1"/>
          <p:nvPr/>
        </p:nvSpPr>
        <p:spPr>
          <a:xfrm>
            <a:off x="466724" y="6666408"/>
            <a:ext cx="10433648"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CN-142699; date of preparation: Dec 2024.         © 2025 AstraZeneca. All Rights Reserved. This information is intended for healthcare professionals only. EpiCentral is sponsored and developed by Amgen and AstraZeneca.</a:t>
            </a:r>
          </a:p>
        </p:txBody>
      </p:sp>
      <p:pic>
        <p:nvPicPr>
          <p:cNvPr id="7" name="Picture 6" descr="Shape, rectangle&#10;&#10;Description automatically generated">
            <a:extLst>
              <a:ext uri="{FF2B5EF4-FFF2-40B4-BE49-F238E27FC236}">
                <a16:creationId xmlns:a16="http://schemas.microsoft.com/office/drawing/2014/main" id="{0AD62663-340B-A6C8-23A9-734D387DBA30}"/>
              </a:ext>
            </a:extLst>
          </p:cNvPr>
          <p:cNvPicPr>
            <a:picLocks noChangeAspect="1"/>
          </p:cNvPicPr>
          <p:nvPr/>
        </p:nvPicPr>
        <p:blipFill>
          <a:blip r:embed="rId10"/>
          <a:stretch>
            <a:fillRect/>
          </a:stretch>
        </p:blipFill>
        <p:spPr>
          <a:xfrm>
            <a:off x="0" y="0"/>
            <a:ext cx="12191999" cy="1141125"/>
          </a:xfrm>
          <a:prstGeom prst="rect">
            <a:avLst/>
          </a:prstGeom>
        </p:spPr>
      </p:pic>
      <p:pic>
        <p:nvPicPr>
          <p:cNvPr id="8" name="Graphic 7">
            <a:extLst>
              <a:ext uri="{FF2B5EF4-FFF2-40B4-BE49-F238E27FC236}">
                <a16:creationId xmlns:a16="http://schemas.microsoft.com/office/drawing/2014/main" id="{65D3CE68-A694-7422-9479-6284F405C9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23200" y="100800"/>
            <a:ext cx="2741277" cy="1040400"/>
          </a:xfrm>
          <a:prstGeom prst="rect">
            <a:avLst/>
          </a:prstGeom>
        </p:spPr>
      </p:pic>
      <p:pic>
        <p:nvPicPr>
          <p:cNvPr id="9" name="Picture 8">
            <a:extLst>
              <a:ext uri="{FF2B5EF4-FFF2-40B4-BE49-F238E27FC236}">
                <a16:creationId xmlns:a16="http://schemas.microsoft.com/office/drawing/2014/main" id="{9D25BDDD-EE2F-904C-E1B1-A93B77FE8A0D}"/>
              </a:ext>
            </a:extLst>
          </p:cNvPr>
          <p:cNvPicPr>
            <a:picLocks noChangeAspect="1"/>
          </p:cNvPicPr>
          <p:nvPr/>
        </p:nvPicPr>
        <p:blipFill rotWithShape="1">
          <a:blip r:embed="rId13">
            <a:alphaModFix amt="10000"/>
          </a:blip>
          <a:srcRect l="59157" t="44809"/>
          <a:stretch/>
        </p:blipFill>
        <p:spPr>
          <a:xfrm>
            <a:off x="-1" y="0"/>
            <a:ext cx="7097485" cy="3411301"/>
          </a:xfrm>
          <a:prstGeom prst="rect">
            <a:avLst/>
          </a:prstGeom>
          <a:effectLst/>
        </p:spPr>
      </p:pic>
      <p:pic>
        <p:nvPicPr>
          <p:cNvPr id="12" name="Picture 2" descr="Image result for ASTRAZENECA LOGO">
            <a:extLst>
              <a:ext uri="{FF2B5EF4-FFF2-40B4-BE49-F238E27FC236}">
                <a16:creationId xmlns:a16="http://schemas.microsoft.com/office/drawing/2014/main" id="{B912D648-7854-6FE2-4565-738D77AF75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44535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6" r:id="rId7"/>
    <p:sldLayoutId id="2147483775" r:id="rId8"/>
  </p:sldLayoutIdLst>
  <p:txStyles>
    <p:titleStyle>
      <a:lvl1pPr algn="l" defTabSz="914400" rtl="0" eaLnBrk="1" latinLnBrk="0" hangingPunct="1">
        <a:lnSpc>
          <a:spcPct val="90000"/>
        </a:lnSpc>
        <a:spcBef>
          <a:spcPct val="0"/>
        </a:spcBef>
        <a:buNone/>
        <a:defRPr sz="25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7"/>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3840">
          <p15:clr>
            <a:srgbClr val="F26B43"/>
          </p15:clr>
        </p15:guide>
        <p15:guide id="3" pos="7333">
          <p15:clr>
            <a:srgbClr val="F26B43"/>
          </p15:clr>
        </p15:guide>
        <p15:guide id="4" orient="horz" pos="867">
          <p15:clr>
            <a:srgbClr val="F26B43"/>
          </p15:clr>
        </p15:guide>
        <p15:guide id="5" orient="horz" pos="3793">
          <p15:clr>
            <a:srgbClr val="F26B43"/>
          </p15:clr>
        </p15:guide>
        <p15:guide id="6"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Shape, rectangle&#10;&#10;Description automatically generated">
            <a:extLst>
              <a:ext uri="{FF2B5EF4-FFF2-40B4-BE49-F238E27FC236}">
                <a16:creationId xmlns:a16="http://schemas.microsoft.com/office/drawing/2014/main" id="{A3A3EF61-82F0-4FC3-AA94-9B4DC9F89509}"/>
              </a:ext>
            </a:extLst>
          </p:cNvPr>
          <p:cNvPicPr>
            <a:picLocks noChangeAspect="1"/>
          </p:cNvPicPr>
          <p:nvPr/>
        </p:nvPicPr>
        <p:blipFill>
          <a:blip r:embed="rId11"/>
          <a:stretch>
            <a:fillRect/>
          </a:stretch>
        </p:blipFill>
        <p:spPr>
          <a:xfrm>
            <a:off x="0" y="0"/>
            <a:ext cx="12191999" cy="1141125"/>
          </a:xfrm>
          <a:prstGeom prst="rect">
            <a:avLst/>
          </a:prstGeom>
        </p:spPr>
      </p:pic>
      <p:pic>
        <p:nvPicPr>
          <p:cNvPr id="21" name="Graphic 20">
            <a:extLst>
              <a:ext uri="{FF2B5EF4-FFF2-40B4-BE49-F238E27FC236}">
                <a16:creationId xmlns:a16="http://schemas.microsoft.com/office/drawing/2014/main" id="{1A2AE35B-3713-4E04-BD23-89F85FEA04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23200" y="100800"/>
            <a:ext cx="2741277" cy="1040400"/>
          </a:xfrm>
          <a:prstGeom prst="rect">
            <a:avLst/>
          </a:prstGeom>
        </p:spPr>
      </p:pic>
      <p:pic>
        <p:nvPicPr>
          <p:cNvPr id="22" name="Picture 21">
            <a:extLst>
              <a:ext uri="{FF2B5EF4-FFF2-40B4-BE49-F238E27FC236}">
                <a16:creationId xmlns:a16="http://schemas.microsoft.com/office/drawing/2014/main" id="{470CB6ED-94F4-43D5-A7E6-1775F1190F7E}"/>
              </a:ext>
            </a:extLst>
          </p:cNvPr>
          <p:cNvPicPr>
            <a:picLocks noChangeAspect="1"/>
          </p:cNvPicPr>
          <p:nvPr/>
        </p:nvPicPr>
        <p:blipFill rotWithShape="1">
          <a:blip r:embed="rId14">
            <a:alphaModFix amt="10000"/>
          </a:blip>
          <a:srcRect l="59157" t="44809"/>
          <a:stretch/>
        </p:blipFill>
        <p:spPr>
          <a:xfrm>
            <a:off x="-1" y="0"/>
            <a:ext cx="7097485" cy="3411301"/>
          </a:xfrm>
          <a:prstGeom prst="rect">
            <a:avLst/>
          </a:prstGeom>
          <a:effectLst/>
        </p:spPr>
      </p:pic>
      <p:sp>
        <p:nvSpPr>
          <p:cNvPr id="3" name="Text Placeholder 2">
            <a:extLst>
              <a:ext uri="{FF2B5EF4-FFF2-40B4-BE49-F238E27FC236}">
                <a16:creationId xmlns:a16="http://schemas.microsoft.com/office/drawing/2014/main" id="{BBDFCBA9-E3AE-429C-BF56-B86D80AA05F7}"/>
              </a:ext>
            </a:extLst>
          </p:cNvPr>
          <p:cNvSpPr>
            <a:spLocks noGrp="1"/>
          </p:cNvSpPr>
          <p:nvPr>
            <p:ph type="body" idx="1"/>
          </p:nvPr>
        </p:nvSpPr>
        <p:spPr>
          <a:xfrm>
            <a:off x="548282" y="1404000"/>
            <a:ext cx="11095200" cy="4608000"/>
          </a:xfrm>
          <a:prstGeom prst="rect">
            <a:avLst/>
          </a:prstGeom>
        </p:spPr>
        <p:txBody>
          <a:bodyPr vert="horz" lIns="0" tIns="0" rIns="0" bIns="0" rtlCol="0">
            <a:noAutofit/>
          </a:bodyPr>
          <a:lstStyle/>
          <a:p>
            <a:pPr marL="288000" lvl="0"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Click to edit Master text styles</a:t>
            </a:r>
          </a:p>
          <a:p>
            <a:pPr marL="288000" lvl="1"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Second level</a:t>
            </a:r>
          </a:p>
          <a:p>
            <a:pPr marL="288000" lvl="2"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Third level</a:t>
            </a:r>
          </a:p>
          <a:p>
            <a:pPr marL="288000" lvl="3"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Fourth level</a:t>
            </a:r>
          </a:p>
          <a:p>
            <a:pPr marL="288000" lvl="4"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Fifth level</a:t>
            </a:r>
            <a:endParaRPr lang="en-GB"/>
          </a:p>
        </p:txBody>
      </p:sp>
      <p:sp>
        <p:nvSpPr>
          <p:cNvPr id="5" name="Footer Placeholder 4">
            <a:extLst>
              <a:ext uri="{FF2B5EF4-FFF2-40B4-BE49-F238E27FC236}">
                <a16:creationId xmlns:a16="http://schemas.microsoft.com/office/drawing/2014/main" id="{C59A56D7-EF10-4FA1-90DA-39844C4B5817}"/>
              </a:ext>
            </a:extLst>
          </p:cNvPr>
          <p:cNvSpPr>
            <a:spLocks noGrp="1"/>
          </p:cNvSpPr>
          <p:nvPr>
            <p:ph type="ftr" sz="quarter" idx="3"/>
          </p:nvPr>
        </p:nvSpPr>
        <p:spPr>
          <a:xfrm>
            <a:off x="548282" y="6303600"/>
            <a:ext cx="10512000" cy="288000"/>
          </a:xfrm>
          <a:prstGeom prst="rect">
            <a:avLst/>
          </a:prstGeom>
        </p:spPr>
        <p:txBody>
          <a:bodyPr vert="horz" lIns="0" tIns="0" rIns="0" bIns="0" rtlCol="0" anchor="b" anchorCtr="0">
            <a:noAutofit/>
          </a:bodyPr>
          <a:lstStyle>
            <a:lvl1pPr algn="l">
              <a:defRPr sz="900" spc="20" baseline="0">
                <a:solidFill>
                  <a:schemeClr val="tx1"/>
                </a:solidFill>
              </a:defRPr>
            </a:lvl1pPr>
          </a:lstStyle>
          <a:p>
            <a:endParaRPr lang="en-GB"/>
          </a:p>
        </p:txBody>
      </p:sp>
      <p:sp>
        <p:nvSpPr>
          <p:cNvPr id="2" name="Title Placeholder 1">
            <a:extLst>
              <a:ext uri="{FF2B5EF4-FFF2-40B4-BE49-F238E27FC236}">
                <a16:creationId xmlns:a16="http://schemas.microsoft.com/office/drawing/2014/main" id="{4E595B33-58AD-4532-AEF7-AB747A047888}"/>
              </a:ext>
            </a:extLst>
          </p:cNvPr>
          <p:cNvSpPr>
            <a:spLocks noGrp="1"/>
          </p:cNvSpPr>
          <p:nvPr>
            <p:ph type="title"/>
          </p:nvPr>
        </p:nvSpPr>
        <p:spPr>
          <a:xfrm>
            <a:off x="548282" y="180000"/>
            <a:ext cx="11095200" cy="720000"/>
          </a:xfrm>
          <a:prstGeom prst="rect">
            <a:avLst/>
          </a:prstGeom>
        </p:spPr>
        <p:txBody>
          <a:bodyPr vert="horz" lIns="0" tIns="0" rIns="0" bIns="0" rtlCol="0" anchor="b" anchorCtr="0">
            <a:noAutofit/>
          </a:bodyPr>
          <a:lstStyle/>
          <a:p>
            <a:r>
              <a:rPr lang="en-US"/>
              <a:t>Click to edit Master title style</a:t>
            </a:r>
            <a:endParaRPr lang="en-GB"/>
          </a:p>
        </p:txBody>
      </p:sp>
      <p:sp>
        <p:nvSpPr>
          <p:cNvPr id="4" name="TextBox 3">
            <a:extLst>
              <a:ext uri="{FF2B5EF4-FFF2-40B4-BE49-F238E27FC236}">
                <a16:creationId xmlns:a16="http://schemas.microsoft.com/office/drawing/2014/main" id="{8758A695-EBAF-8CF4-6232-9D0B7C7B81A1}"/>
              </a:ext>
            </a:extLst>
          </p:cNvPr>
          <p:cNvSpPr txBox="1"/>
          <p:nvPr userDrawn="1"/>
        </p:nvSpPr>
        <p:spPr>
          <a:xfrm>
            <a:off x="466947" y="6661374"/>
            <a:ext cx="10379104"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CN-142699; date of preparation: Dec 2024.         © 2025 AstraZeneca. All Rights Reserved. This information is intended for healthcare professionals only. EpiCentral is sponsored and developed by Amgen and AstraZeneca.</a:t>
            </a:r>
          </a:p>
        </p:txBody>
      </p:sp>
    </p:spTree>
    <p:extLst>
      <p:ext uri="{BB962C8B-B14F-4D97-AF65-F5344CB8AC3E}">
        <p14:creationId xmlns:p14="http://schemas.microsoft.com/office/powerpoint/2010/main" val="250960948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7"/>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jpe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s/_rels/slide3.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19.png"/><Relationship Id="rId21" Type="http://schemas.openxmlformats.org/officeDocument/2006/relationships/image" Target="../media/image38.png"/><Relationship Id="rId34" Type="http://schemas.openxmlformats.org/officeDocument/2006/relationships/image" Target="../media/image47.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1.emf"/><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50.emf"/><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9.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8.png"/><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4.tiff"/><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creativecommons.org/licenses/by/4.0/" TargetMode="External"/><Relationship Id="rId7" Type="http://schemas.openxmlformats.org/officeDocument/2006/relationships/image" Target="../media/image63.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282B5F2-1FD1-D2E8-6503-A3EAFAE42431}"/>
              </a:ext>
            </a:extLst>
          </p:cNvPr>
          <p:cNvSpPr>
            <a:spLocks noGrp="1"/>
          </p:cNvSpPr>
          <p:nvPr>
            <p:ph type="subTitle" idx="1"/>
          </p:nvPr>
        </p:nvSpPr>
        <p:spPr/>
        <p:txBody>
          <a:bodyPr/>
          <a:lstStyle/>
          <a:p>
            <a:r>
              <a:rPr lang="en-GB" dirty="0"/>
              <a:t>Developed in collaboration with Dr Anne K Ellis</a:t>
            </a:r>
          </a:p>
          <a:p>
            <a:r>
              <a:rPr lang="it-IT" b="0" dirty="0"/>
              <a:t>Specialist in Allergy and Immunology, Queen’s University, Kingston, Canada</a:t>
            </a:r>
          </a:p>
          <a:p>
            <a:endParaRPr lang="en-GB" dirty="0"/>
          </a:p>
        </p:txBody>
      </p:sp>
      <p:sp>
        <p:nvSpPr>
          <p:cNvPr id="4" name="Title 3">
            <a:extLst>
              <a:ext uri="{FF2B5EF4-FFF2-40B4-BE49-F238E27FC236}">
                <a16:creationId xmlns:a16="http://schemas.microsoft.com/office/drawing/2014/main" id="{7811F21C-C562-F4F1-B429-89A0C58AB49C}"/>
              </a:ext>
            </a:extLst>
          </p:cNvPr>
          <p:cNvSpPr>
            <a:spLocks noGrp="1"/>
          </p:cNvSpPr>
          <p:nvPr>
            <p:ph type="ctrTitle"/>
          </p:nvPr>
        </p:nvSpPr>
        <p:spPr/>
        <p:txBody>
          <a:bodyPr/>
          <a:lstStyle/>
          <a:p>
            <a:r>
              <a:rPr lang="en-GB" dirty="0"/>
              <a:t>Clinical consequences of immune cell dysfunction in upper and lower airway disease: the role of epithelial cytokines</a:t>
            </a:r>
          </a:p>
        </p:txBody>
      </p:sp>
    </p:spTree>
    <p:extLst>
      <p:ext uri="{BB962C8B-B14F-4D97-AF65-F5344CB8AC3E}">
        <p14:creationId xmlns:p14="http://schemas.microsoft.com/office/powerpoint/2010/main" val="3761270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D843-F530-E692-94BD-120AD188BEA3}"/>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72105339-DC93-89EB-3FDA-0BE1A11C8AB8}"/>
              </a:ext>
            </a:extLst>
          </p:cNvPr>
          <p:cNvSpPr>
            <a:spLocks noGrp="1"/>
          </p:cNvSpPr>
          <p:nvPr>
            <p:ph idx="1"/>
          </p:nvPr>
        </p:nvSpPr>
        <p:spPr/>
        <p:txBody>
          <a:bodyPr/>
          <a:lstStyle/>
          <a:p>
            <a:r>
              <a:rPr lang="en-US" dirty="0"/>
              <a:t>Epithelial cytokines play a pivotal role in driving allergic and asthmatic disease processes</a:t>
            </a:r>
            <a:r>
              <a:rPr lang="en-US" baseline="30000" dirty="0"/>
              <a:t>1–3</a:t>
            </a:r>
          </a:p>
          <a:p>
            <a:r>
              <a:rPr lang="en-US" dirty="0"/>
              <a:t>Enhanced understanding of mast cell and epithelial mediators will drive better control</a:t>
            </a:r>
            <a:br>
              <a:rPr lang="en-US" dirty="0"/>
            </a:br>
            <a:r>
              <a:rPr lang="en-US" dirty="0"/>
              <a:t>of </a:t>
            </a:r>
            <a:r>
              <a:rPr lang="en-US"/>
              <a:t>comorbid disease</a:t>
            </a:r>
            <a:r>
              <a:rPr lang="en-US" baseline="30000"/>
              <a:t>1,3,4</a:t>
            </a:r>
            <a:r>
              <a:rPr lang="en-US"/>
              <a:t> </a:t>
            </a:r>
            <a:endParaRPr lang="en-US" dirty="0"/>
          </a:p>
          <a:p>
            <a:r>
              <a:rPr lang="en-US" dirty="0"/>
              <a:t>Nasal epithelium is often the first point of contact for allergens, pollutants and viruses</a:t>
            </a:r>
            <a:r>
              <a:rPr lang="en-US" baseline="30000" dirty="0"/>
              <a:t>5</a:t>
            </a:r>
          </a:p>
          <a:p>
            <a:r>
              <a:rPr lang="en-US" dirty="0"/>
              <a:t>Allergists thus provide a unique role in the management of patients with severe asthma</a:t>
            </a:r>
            <a:r>
              <a:rPr lang="en-US" baseline="30000" dirty="0"/>
              <a:t>6</a:t>
            </a:r>
          </a:p>
        </p:txBody>
      </p:sp>
      <p:sp>
        <p:nvSpPr>
          <p:cNvPr id="4" name="Content Placeholder 3">
            <a:extLst>
              <a:ext uri="{FF2B5EF4-FFF2-40B4-BE49-F238E27FC236}">
                <a16:creationId xmlns:a16="http://schemas.microsoft.com/office/drawing/2014/main" id="{0BF21C12-B64C-B9E4-F1C4-BF5B04359E9D}"/>
              </a:ext>
            </a:extLst>
          </p:cNvPr>
          <p:cNvSpPr>
            <a:spLocks noGrp="1"/>
          </p:cNvSpPr>
          <p:nvPr>
            <p:ph sz="quarter" idx="13"/>
          </p:nvPr>
        </p:nvSpPr>
        <p:spPr>
          <a:xfrm>
            <a:off x="550863" y="6072113"/>
            <a:ext cx="9910762" cy="443887"/>
          </a:xfrm>
        </p:spPr>
        <p:txBody>
          <a:bodyPr/>
          <a:lstStyle/>
          <a:p>
            <a:r>
              <a:rPr kumimoji="0" lang="da-DK" sz="900" b="0" i="0" u="none" strike="noStrike" kern="1200" cap="none" spc="20" normalizeH="0" baseline="0" noProof="0" dirty="0">
                <a:ln>
                  <a:noFill/>
                </a:ln>
                <a:solidFill>
                  <a:srgbClr val="656665"/>
                </a:solidFill>
                <a:effectLst/>
                <a:uLnTx/>
                <a:uFillTx/>
                <a:latin typeface="Calibri"/>
                <a:ea typeface="+mn-ea"/>
                <a:cs typeface="+mn-cs"/>
              </a:rPr>
              <a:t>1. Yii AC, et al. Allergy 2018;73:1964–1978; 2. </a:t>
            </a:r>
            <a:r>
              <a:rPr kumimoji="0" lang="fr-FR" sz="900" b="0" i="0" u="none" strike="noStrike" kern="1200" cap="none" spc="20" normalizeH="0" baseline="0" noProof="0" dirty="0" err="1">
                <a:ln>
                  <a:noFill/>
                </a:ln>
                <a:solidFill>
                  <a:srgbClr val="656665"/>
                </a:solidFill>
                <a:effectLst/>
                <a:uLnTx/>
                <a:uFillTx/>
                <a:latin typeface="Calibri"/>
                <a:ea typeface="+mn-ea"/>
                <a:cs typeface="+mn-cs"/>
              </a:rPr>
              <a:t>Laulajainen-Hongisto</a:t>
            </a:r>
            <a:r>
              <a:rPr kumimoji="0" lang="fr-FR" sz="900" b="0" i="0" u="none" strike="noStrike" kern="1200" cap="none" spc="20" normalizeH="0" baseline="0" noProof="0" dirty="0">
                <a:ln>
                  <a:noFill/>
                </a:ln>
                <a:solidFill>
                  <a:srgbClr val="656665"/>
                </a:solidFill>
                <a:effectLst/>
                <a:uLnTx/>
                <a:uFillTx/>
                <a:latin typeface="Calibri"/>
                <a:ea typeface="+mn-ea"/>
                <a:cs typeface="+mn-cs"/>
              </a:rPr>
              <a:t> A, et al. Front </a:t>
            </a:r>
            <a:r>
              <a:rPr kumimoji="0" lang="fr-FR" sz="900" b="0" i="0" u="none" strike="noStrike" kern="1200" cap="none" spc="20" normalizeH="0" baseline="0" noProof="0" dirty="0" err="1">
                <a:ln>
                  <a:noFill/>
                </a:ln>
                <a:solidFill>
                  <a:srgbClr val="656665"/>
                </a:solidFill>
                <a:effectLst/>
                <a:uLnTx/>
                <a:uFillTx/>
                <a:latin typeface="Calibri"/>
                <a:ea typeface="+mn-ea"/>
                <a:cs typeface="+mn-cs"/>
              </a:rPr>
              <a:t>Cell</a:t>
            </a:r>
            <a:r>
              <a:rPr kumimoji="0" lang="fr-FR" sz="900" b="0" i="0" u="none" strike="noStrike" kern="1200" cap="none" spc="20" normalizeH="0" baseline="0" noProof="0" dirty="0">
                <a:ln>
                  <a:noFill/>
                </a:ln>
                <a:solidFill>
                  <a:srgbClr val="656665"/>
                </a:solidFill>
                <a:effectLst/>
                <a:uLnTx/>
                <a:uFillTx/>
                <a:latin typeface="Calibri"/>
                <a:ea typeface="+mn-ea"/>
                <a:cs typeface="+mn-cs"/>
              </a:rPr>
              <a:t> Dev Biol 2020;8:204; 3. </a:t>
            </a:r>
            <a:r>
              <a:rPr kumimoji="0" lang="en-GB" sz="900" b="0" i="0" u="none" strike="noStrike" kern="1200" cap="none" spc="20" normalizeH="0" baseline="0" noProof="0" dirty="0" err="1">
                <a:ln>
                  <a:noFill/>
                </a:ln>
                <a:solidFill>
                  <a:srgbClr val="656665"/>
                </a:solidFill>
                <a:effectLst/>
                <a:uLnTx/>
                <a:uFillTx/>
                <a:latin typeface="Calibri"/>
                <a:ea typeface="+mn-ea"/>
                <a:cs typeface="+mn-cs"/>
              </a:rPr>
              <a:t>Fokkens</a:t>
            </a:r>
            <a:r>
              <a:rPr kumimoji="0" lang="en-GB" sz="900" b="0" i="0" u="none" strike="noStrike" kern="1200" cap="none" spc="20" normalizeH="0" baseline="0" noProof="0" dirty="0">
                <a:ln>
                  <a:noFill/>
                </a:ln>
                <a:solidFill>
                  <a:srgbClr val="656665"/>
                </a:solidFill>
                <a:effectLst/>
                <a:uLnTx/>
                <a:uFillTx/>
                <a:latin typeface="Calibri"/>
                <a:ea typeface="+mn-ea"/>
                <a:cs typeface="+mn-cs"/>
              </a:rPr>
              <a:t> W, </a:t>
            </a:r>
            <a:r>
              <a:rPr kumimoji="0" lang="en-GB" sz="900" b="0" i="0" u="none" strike="noStrike" kern="1200" cap="none" spc="20" normalizeH="0" baseline="0" noProof="0" dirty="0" err="1">
                <a:ln>
                  <a:noFill/>
                </a:ln>
                <a:solidFill>
                  <a:srgbClr val="656665"/>
                </a:solidFill>
                <a:effectLst/>
                <a:uLnTx/>
                <a:uFillTx/>
                <a:latin typeface="Calibri"/>
                <a:ea typeface="+mn-ea"/>
                <a:cs typeface="+mn-cs"/>
              </a:rPr>
              <a:t>Reitsma</a:t>
            </a:r>
            <a:r>
              <a:rPr kumimoji="0" lang="en-GB" sz="900" b="0" i="0" u="none" strike="noStrike" kern="1200" cap="none" spc="20" normalizeH="0" baseline="0" noProof="0" dirty="0">
                <a:ln>
                  <a:noFill/>
                </a:ln>
                <a:solidFill>
                  <a:srgbClr val="656665"/>
                </a:solidFill>
                <a:effectLst/>
                <a:uLnTx/>
                <a:uFillTx/>
                <a:latin typeface="Calibri"/>
                <a:ea typeface="+mn-ea"/>
                <a:cs typeface="+mn-cs"/>
              </a:rPr>
              <a:t> S. </a:t>
            </a:r>
            <a:r>
              <a:rPr kumimoji="0" lang="en-GB" sz="900" b="0" i="0" u="none" strike="noStrike" kern="1200" cap="none" spc="20" normalizeH="0" baseline="0" noProof="0" dirty="0" err="1">
                <a:ln>
                  <a:noFill/>
                </a:ln>
                <a:solidFill>
                  <a:srgbClr val="656665"/>
                </a:solidFill>
                <a:effectLst/>
                <a:uLnTx/>
                <a:uFillTx/>
                <a:latin typeface="Calibri"/>
                <a:ea typeface="+mn-ea"/>
                <a:cs typeface="+mn-cs"/>
              </a:rPr>
              <a:t>Otolaryngol</a:t>
            </a:r>
            <a:r>
              <a:rPr kumimoji="0" lang="en-GB" sz="900" b="0" i="0" u="none" strike="noStrike" kern="1200" cap="none" spc="20" normalizeH="0" baseline="0" noProof="0" dirty="0">
                <a:ln>
                  <a:noFill/>
                </a:ln>
                <a:solidFill>
                  <a:srgbClr val="656665"/>
                </a:solidFill>
                <a:effectLst/>
                <a:uLnTx/>
                <a:uFillTx/>
                <a:latin typeface="Calibri"/>
                <a:ea typeface="+mn-ea"/>
                <a:cs typeface="+mn-cs"/>
              </a:rPr>
              <a:t> Clin North Am 2023;56:1–10; 4. </a:t>
            </a:r>
            <a:r>
              <a:rPr lang="en-GB" dirty="0"/>
              <a:t>De Corso E, et al. J </a:t>
            </a:r>
            <a:r>
              <a:rPr lang="en-GB" dirty="0" err="1"/>
              <a:t>Pers</a:t>
            </a:r>
            <a:r>
              <a:rPr lang="en-GB" dirty="0"/>
              <a:t> Med 2022;12:846; 5. Zhang R, et al. Int Arch Allergy Immunol 2023;184; 6. Presenter’s opinion </a:t>
            </a:r>
          </a:p>
        </p:txBody>
      </p:sp>
    </p:spTree>
    <p:extLst>
      <p:ext uri="{BB962C8B-B14F-4D97-AF65-F5344CB8AC3E}">
        <p14:creationId xmlns:p14="http://schemas.microsoft.com/office/powerpoint/2010/main" val="184597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427-3377-41DD-A3A8-35FCFBF598D9}"/>
              </a:ext>
            </a:extLst>
          </p:cNvPr>
          <p:cNvSpPr>
            <a:spLocks noGrp="1"/>
          </p:cNvSpPr>
          <p:nvPr>
            <p:ph type="title"/>
          </p:nvPr>
        </p:nvSpPr>
        <p:spPr>
          <a:xfrm>
            <a:off x="548282" y="179999"/>
            <a:ext cx="8640000" cy="936653"/>
          </a:xfrm>
        </p:spPr>
        <p:txBody>
          <a:bodyPr/>
          <a:lstStyle/>
          <a:p>
            <a:r>
              <a:rPr lang="en-US"/>
              <a:t>In asthma, epithelial cytokines are thought to drive allergic </a:t>
            </a:r>
            <a:br>
              <a:rPr lang="en-US"/>
            </a:br>
            <a:r>
              <a:rPr lang="en-US"/>
              <a:t>and eosinophilic inflammation and T2-independent effects </a:t>
            </a:r>
            <a:br>
              <a:rPr lang="en-US"/>
            </a:br>
            <a:r>
              <a:rPr lang="en-US"/>
              <a:t>from the top of the cascade </a:t>
            </a:r>
          </a:p>
        </p:txBody>
      </p:sp>
      <p:sp>
        <p:nvSpPr>
          <p:cNvPr id="3" name="Content Placeholder 2">
            <a:extLst>
              <a:ext uri="{FF2B5EF4-FFF2-40B4-BE49-F238E27FC236}">
                <a16:creationId xmlns:a16="http://schemas.microsoft.com/office/drawing/2014/main" id="{637F178A-032F-C99E-7A11-F60203515DF5}"/>
              </a:ext>
            </a:extLst>
          </p:cNvPr>
          <p:cNvSpPr>
            <a:spLocks noGrp="1"/>
          </p:cNvSpPr>
          <p:nvPr>
            <p:ph sz="quarter" idx="13"/>
          </p:nvPr>
        </p:nvSpPr>
        <p:spPr/>
        <p:txBody>
          <a:bodyPr/>
          <a:lstStyle/>
          <a:p>
            <a:r>
              <a:rPr lang="en-GB"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a:t>
            </a:r>
            <a:br>
              <a:rPr lang="en-GB" dirty="0"/>
            </a:br>
            <a:r>
              <a:rPr lang="en-GB" dirty="0"/>
              <a:t>Figure adapted from </a:t>
            </a:r>
            <a:r>
              <a:rPr lang="en-GB" dirty="0" err="1"/>
              <a:t>Porsbjerg</a:t>
            </a:r>
            <a:r>
              <a:rPr lang="en-GB" dirty="0"/>
              <a:t> CM, et al. </a:t>
            </a:r>
            <a:r>
              <a:rPr lang="en-GB" dirty="0" err="1"/>
              <a:t>Eur</a:t>
            </a:r>
            <a:r>
              <a:rPr lang="en-GB" dirty="0"/>
              <a:t> Respir J 2020;56:2000260 and Gauvreau GM, et al. Expert </a:t>
            </a:r>
            <a:r>
              <a:rPr lang="en-GB" dirty="0" err="1"/>
              <a:t>Opin</a:t>
            </a:r>
            <a:r>
              <a:rPr lang="en-GB" dirty="0"/>
              <a:t> </a:t>
            </a:r>
            <a:r>
              <a:rPr lang="en-GB" dirty="0" err="1"/>
              <a:t>Ther</a:t>
            </a:r>
            <a:r>
              <a:rPr lang="en-GB" dirty="0"/>
              <a:t> Targets 2020;24:777–792, which was based on </a:t>
            </a:r>
            <a:r>
              <a:rPr lang="en-GB" dirty="0" err="1"/>
              <a:t>Brusselle</a:t>
            </a:r>
            <a:r>
              <a:rPr lang="en-GB" dirty="0"/>
              <a:t> G, </a:t>
            </a:r>
            <a:r>
              <a:rPr lang="en-GB" dirty="0" err="1"/>
              <a:t>Bracke</a:t>
            </a:r>
            <a:r>
              <a:rPr lang="en-GB" dirty="0"/>
              <a:t> K. Ann Am </a:t>
            </a:r>
            <a:r>
              <a:rPr lang="en-GB" dirty="0" err="1"/>
              <a:t>Thorac</a:t>
            </a:r>
            <a:r>
              <a:rPr lang="en-GB" dirty="0"/>
              <a:t> Soc 2014;11(Suppl. 5):S322–S328; </a:t>
            </a:r>
            <a:r>
              <a:rPr lang="en-GB" dirty="0" err="1"/>
              <a:t>Brusselle</a:t>
            </a:r>
            <a:r>
              <a:rPr lang="en-GB" dirty="0"/>
              <a:t> GG, et al. Nat Med 2013;19:977–979 and Lambrecht BN, Hammad H. Nat Immunol 2015;16:45–56</a:t>
            </a:r>
            <a:br>
              <a:rPr lang="en-GB" dirty="0"/>
            </a:br>
            <a:r>
              <a:rPr lang="en-GB" dirty="0" err="1"/>
              <a:t>IgE</a:t>
            </a:r>
            <a:r>
              <a:rPr lang="en-GB" dirty="0"/>
              <a:t>, immunoglobulin E; IL, interleukin; ILC2, type 2 innate lymphoid cell; T2, type 2; Th, T helper; TSLP, thymic stromal lymphopoietin</a:t>
            </a:r>
            <a:br>
              <a:rPr lang="en-GB" dirty="0"/>
            </a:br>
            <a:r>
              <a:rPr lang="en-US" sz="900" dirty="0"/>
              <a:t>1. Gauvreau GM, et al. Expert </a:t>
            </a:r>
            <a:r>
              <a:rPr lang="en-US" sz="900" dirty="0" err="1"/>
              <a:t>Opin</a:t>
            </a:r>
            <a:r>
              <a:rPr lang="en-US" sz="900" dirty="0"/>
              <a:t> </a:t>
            </a:r>
            <a:r>
              <a:rPr lang="en-US" sz="900" dirty="0" err="1"/>
              <a:t>Ther</a:t>
            </a:r>
            <a:r>
              <a:rPr lang="en-US" sz="900" dirty="0"/>
              <a:t> Targets 2020;24:777–792; 2. </a:t>
            </a:r>
            <a:r>
              <a:rPr lang="en-US" sz="900" dirty="0" err="1"/>
              <a:t>Porsbjerg</a:t>
            </a:r>
            <a:r>
              <a:rPr lang="en-US" sz="900" dirty="0"/>
              <a:t> CM, et al. </a:t>
            </a:r>
            <a:r>
              <a:rPr lang="en-US" sz="900" dirty="0" err="1"/>
              <a:t>Eur</a:t>
            </a:r>
            <a:r>
              <a:rPr lang="en-US" sz="900" dirty="0"/>
              <a:t> Respir J 2020;56:2000260; 3. Roan F, et al. J Clin Invest 2019;129:1441–1451; 4. </a:t>
            </a:r>
            <a:r>
              <a:rPr lang="en-US" sz="900" dirty="0" err="1"/>
              <a:t>Varricchi</a:t>
            </a:r>
            <a:r>
              <a:rPr lang="en-US" sz="900" dirty="0"/>
              <a:t> G, et al. Front Immunol 2018;9:1595; 5. Altman MC, et al. J Clin Invest 2019;129:4979–4991; 6. </a:t>
            </a:r>
            <a:r>
              <a:rPr lang="en-US" sz="900" dirty="0" err="1"/>
              <a:t>Allakhverdi</a:t>
            </a:r>
            <a:r>
              <a:rPr lang="en-US" sz="900" dirty="0"/>
              <a:t> Z, et al. J Exp Med 2007;204:253–258; 7. Kato A, et al. J Immunol 2007;179:1080–1087; 8. </a:t>
            </a:r>
            <a:r>
              <a:rPr lang="en-US" sz="900" dirty="0" err="1"/>
              <a:t>Kouzaki</a:t>
            </a:r>
            <a:r>
              <a:rPr lang="en-US" sz="900" dirty="0"/>
              <a:t> H, et al. J Immunol 2009;183:1427–1434; 9. Lee H-C, Ziegler SF. Proc Natl </a:t>
            </a:r>
            <a:r>
              <a:rPr lang="en-US" sz="900" dirty="0" err="1"/>
              <a:t>Acad</a:t>
            </a:r>
            <a:r>
              <a:rPr lang="en-US" sz="900" dirty="0"/>
              <a:t> Sci U S A 2007;104:914–919; 10. </a:t>
            </a:r>
            <a:r>
              <a:rPr lang="en-US" sz="900" dirty="0" err="1"/>
              <a:t>Semlali</a:t>
            </a:r>
            <a:r>
              <a:rPr lang="en-US" sz="900" dirty="0"/>
              <a:t> A, et al. J Allergy Clin Immunol 2010;125:844–850; 11. </a:t>
            </a:r>
            <a:r>
              <a:rPr lang="en-US" sz="900" dirty="0" err="1"/>
              <a:t>Brightling</a:t>
            </a:r>
            <a:r>
              <a:rPr lang="en-US" sz="900" dirty="0"/>
              <a:t> CE, et al. N </a:t>
            </a:r>
            <a:r>
              <a:rPr lang="en-US" sz="900" dirty="0" err="1"/>
              <a:t>Engl</a:t>
            </a:r>
            <a:r>
              <a:rPr lang="en-US" sz="900" dirty="0"/>
              <a:t> J Med 2021;385:1669–1679</a:t>
            </a:r>
            <a:endParaRPr lang="en-GB" dirty="0"/>
          </a:p>
        </p:txBody>
      </p:sp>
      <p:grpSp>
        <p:nvGrpSpPr>
          <p:cNvPr id="5686" name="Group 5685">
            <a:extLst>
              <a:ext uri="{FF2B5EF4-FFF2-40B4-BE49-F238E27FC236}">
                <a16:creationId xmlns:a16="http://schemas.microsoft.com/office/drawing/2014/main" id="{F63104C7-01B9-1DD4-BD5A-565E6993444D}"/>
              </a:ext>
            </a:extLst>
          </p:cNvPr>
          <p:cNvGrpSpPr/>
          <p:nvPr/>
        </p:nvGrpSpPr>
        <p:grpSpPr>
          <a:xfrm>
            <a:off x="0" y="1249402"/>
            <a:ext cx="11551478" cy="4240982"/>
            <a:chOff x="-9517" y="1364255"/>
            <a:chExt cx="11650655" cy="4715683"/>
          </a:xfrm>
        </p:grpSpPr>
        <p:pic>
          <p:nvPicPr>
            <p:cNvPr id="5687" name="Picture 12">
              <a:extLst>
                <a:ext uri="{FF2B5EF4-FFF2-40B4-BE49-F238E27FC236}">
                  <a16:creationId xmlns:a16="http://schemas.microsoft.com/office/drawing/2014/main" id="{0E9348F1-77DB-E4DD-BBF4-419B0A682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56"/>
            <a:stretch/>
          </p:blipFill>
          <p:spPr bwMode="auto">
            <a:xfrm>
              <a:off x="-9517" y="253647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8" name="Rectangle 5687">
              <a:extLst>
                <a:ext uri="{FF2B5EF4-FFF2-40B4-BE49-F238E27FC236}">
                  <a16:creationId xmlns:a16="http://schemas.microsoft.com/office/drawing/2014/main" id="{4DAEBDEB-7098-C5A3-7A43-6C7DC1D18396}"/>
                </a:ext>
              </a:extLst>
            </p:cNvPr>
            <p:cNvSpPr/>
            <p:nvPr/>
          </p:nvSpPr>
          <p:spPr>
            <a:xfrm>
              <a:off x="485854" y="3691347"/>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689" name="Group 5688">
              <a:extLst>
                <a:ext uri="{FF2B5EF4-FFF2-40B4-BE49-F238E27FC236}">
                  <a16:creationId xmlns:a16="http://schemas.microsoft.com/office/drawing/2014/main" id="{5806FDB5-B158-0FEC-75C7-89C8D5055307}"/>
                </a:ext>
              </a:extLst>
            </p:cNvPr>
            <p:cNvGrpSpPr/>
            <p:nvPr/>
          </p:nvGrpSpPr>
          <p:grpSpPr>
            <a:xfrm>
              <a:off x="1038226" y="1364255"/>
              <a:ext cx="10602912" cy="4715683"/>
              <a:chOff x="1023773" y="1198492"/>
              <a:chExt cx="9460606" cy="4007936"/>
            </a:xfrm>
          </p:grpSpPr>
          <p:pic>
            <p:nvPicPr>
              <p:cNvPr id="5922" name="Picture 5921" descr="A picture containing text, computer, night sky&#10;&#10;Description automatically generated">
                <a:extLst>
                  <a:ext uri="{FF2B5EF4-FFF2-40B4-BE49-F238E27FC236}">
                    <a16:creationId xmlns:a16="http://schemas.microsoft.com/office/drawing/2014/main" id="{D67DAE7A-0C30-E36F-D207-C83C54B6E9B9}"/>
                  </a:ext>
                </a:extLst>
              </p:cNvPr>
              <p:cNvPicPr>
                <a:picLocks noChangeAspect="1"/>
              </p:cNvPicPr>
              <p:nvPr/>
            </p:nvPicPr>
            <p:blipFill>
              <a:blip r:embed="rId4"/>
              <a:stretch>
                <a:fillRect/>
              </a:stretch>
            </p:blipFill>
            <p:spPr>
              <a:xfrm>
                <a:off x="2006876" y="2001975"/>
                <a:ext cx="8094760" cy="2644453"/>
              </a:xfrm>
              <a:prstGeom prst="rect">
                <a:avLst/>
              </a:prstGeom>
            </p:spPr>
          </p:pic>
          <p:pic>
            <p:nvPicPr>
              <p:cNvPr id="5923" name="Picture 5922">
                <a:extLst>
                  <a:ext uri="{FF2B5EF4-FFF2-40B4-BE49-F238E27FC236}">
                    <a16:creationId xmlns:a16="http://schemas.microsoft.com/office/drawing/2014/main" id="{2D797064-6C6B-246D-C385-B938AEEF5F8D}"/>
                  </a:ext>
                </a:extLst>
              </p:cNvPr>
              <p:cNvPicPr>
                <a:picLocks noChangeAspect="1"/>
              </p:cNvPicPr>
              <p:nvPr/>
            </p:nvPicPr>
            <p:blipFill>
              <a:blip r:embed="rId5"/>
              <a:stretch>
                <a:fillRect/>
              </a:stretch>
            </p:blipFill>
            <p:spPr>
              <a:xfrm>
                <a:off x="2423247" y="4788449"/>
                <a:ext cx="8061132" cy="417979"/>
              </a:xfrm>
              <a:prstGeom prst="rect">
                <a:avLst/>
              </a:prstGeom>
            </p:spPr>
          </p:pic>
          <p:grpSp>
            <p:nvGrpSpPr>
              <p:cNvPr id="5924" name="Group 5923">
                <a:extLst>
                  <a:ext uri="{FF2B5EF4-FFF2-40B4-BE49-F238E27FC236}">
                    <a16:creationId xmlns:a16="http://schemas.microsoft.com/office/drawing/2014/main" id="{CF6A8E72-D452-9800-4E94-602B89E2A397}"/>
                  </a:ext>
                </a:extLst>
              </p:cNvPr>
              <p:cNvGrpSpPr/>
              <p:nvPr/>
            </p:nvGrpSpPr>
            <p:grpSpPr>
              <a:xfrm>
                <a:off x="1340815" y="3360371"/>
                <a:ext cx="990088" cy="1228201"/>
                <a:chOff x="1340815" y="3354727"/>
                <a:chExt cx="990088" cy="1228201"/>
              </a:xfrm>
            </p:grpSpPr>
            <p:sp>
              <p:nvSpPr>
                <p:cNvPr id="6131" name="Freeform 2436">
                  <a:extLst>
                    <a:ext uri="{FF2B5EF4-FFF2-40B4-BE49-F238E27FC236}">
                      <a16:creationId xmlns:a16="http://schemas.microsoft.com/office/drawing/2014/main" id="{B8A30270-4F18-BFA2-ED05-C61A9721B4A9}"/>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32" name="Freeform 2438">
                  <a:extLst>
                    <a:ext uri="{FF2B5EF4-FFF2-40B4-BE49-F238E27FC236}">
                      <a16:creationId xmlns:a16="http://schemas.microsoft.com/office/drawing/2014/main" id="{199A8F6F-292F-A2F2-E28A-8F31780AF786}"/>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925" name="Group 5924">
                <a:extLst>
                  <a:ext uri="{FF2B5EF4-FFF2-40B4-BE49-F238E27FC236}">
                    <a16:creationId xmlns:a16="http://schemas.microsoft.com/office/drawing/2014/main" id="{D251BC78-9003-419B-6DA4-ADC0595D6942}"/>
                  </a:ext>
                </a:extLst>
              </p:cNvPr>
              <p:cNvGrpSpPr/>
              <p:nvPr/>
            </p:nvGrpSpPr>
            <p:grpSpPr>
              <a:xfrm rot="16200000">
                <a:off x="1340816" y="1998160"/>
                <a:ext cx="990089" cy="1228201"/>
                <a:chOff x="1340815" y="3354727"/>
                <a:chExt cx="990089" cy="1228201"/>
              </a:xfrm>
            </p:grpSpPr>
            <p:sp>
              <p:nvSpPr>
                <p:cNvPr id="6129" name="Freeform 2491">
                  <a:extLst>
                    <a:ext uri="{FF2B5EF4-FFF2-40B4-BE49-F238E27FC236}">
                      <a16:creationId xmlns:a16="http://schemas.microsoft.com/office/drawing/2014/main" id="{F058A4F0-2096-6F66-8AAB-C03A9B123458}"/>
                    </a:ext>
                  </a:extLst>
                </p:cNvPr>
                <p:cNvSpPr/>
                <p:nvPr/>
              </p:nvSpPr>
              <p:spPr>
                <a:xfrm rot="4421766">
                  <a:off x="1312831"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30" name="Freeform 2499">
                  <a:extLst>
                    <a:ext uri="{FF2B5EF4-FFF2-40B4-BE49-F238E27FC236}">
                      <a16:creationId xmlns:a16="http://schemas.microsoft.com/office/drawing/2014/main" id="{11980798-5D31-9C14-652B-38AC5A21ECCC}"/>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5926" name="TextBox 5925">
                <a:extLst>
                  <a:ext uri="{FF2B5EF4-FFF2-40B4-BE49-F238E27FC236}">
                    <a16:creationId xmlns:a16="http://schemas.microsoft.com/office/drawing/2014/main" id="{995A9CA0-F3E7-44F6-F60C-E002C8D335AA}"/>
                  </a:ext>
                </a:extLst>
              </p:cNvPr>
              <p:cNvSpPr txBox="1"/>
              <p:nvPr/>
            </p:nvSpPr>
            <p:spPr>
              <a:xfrm>
                <a:off x="2264136" y="1580050"/>
                <a:ext cx="605935"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5927" name="TextBox 5926">
                <a:extLst>
                  <a:ext uri="{FF2B5EF4-FFF2-40B4-BE49-F238E27FC236}">
                    <a16:creationId xmlns:a16="http://schemas.microsoft.com/office/drawing/2014/main" id="{66ACEEC3-66C2-83E5-A74A-B5D17624602C}"/>
                  </a:ext>
                </a:extLst>
              </p:cNvPr>
              <p:cNvSpPr txBox="1"/>
              <p:nvPr/>
            </p:nvSpPr>
            <p:spPr>
              <a:xfrm>
                <a:off x="3151432" y="1198492"/>
                <a:ext cx="44884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5928" name="TextBox 5927">
                <a:extLst>
                  <a:ext uri="{FF2B5EF4-FFF2-40B4-BE49-F238E27FC236}">
                    <a16:creationId xmlns:a16="http://schemas.microsoft.com/office/drawing/2014/main" id="{7A68E4CD-0CCD-955A-1143-AD5CF119604F}"/>
                  </a:ext>
                </a:extLst>
              </p:cNvPr>
              <p:cNvSpPr txBox="1"/>
              <p:nvPr/>
            </p:nvSpPr>
            <p:spPr>
              <a:xfrm>
                <a:off x="3790681" y="1198492"/>
                <a:ext cx="46968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5929" name="TextBox 5928">
                <a:extLst>
                  <a:ext uri="{FF2B5EF4-FFF2-40B4-BE49-F238E27FC236}">
                    <a16:creationId xmlns:a16="http://schemas.microsoft.com/office/drawing/2014/main" id="{002A4845-72F0-D4C1-BC87-8D8E6AA5A0CF}"/>
                  </a:ext>
                </a:extLst>
              </p:cNvPr>
              <p:cNvSpPr txBox="1"/>
              <p:nvPr/>
            </p:nvSpPr>
            <p:spPr>
              <a:xfrm>
                <a:off x="4457180" y="1198492"/>
                <a:ext cx="26129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5930" name="TextBox 5929">
                <a:extLst>
                  <a:ext uri="{FF2B5EF4-FFF2-40B4-BE49-F238E27FC236}">
                    <a16:creationId xmlns:a16="http://schemas.microsoft.com/office/drawing/2014/main" id="{2CFBF8C3-05A7-1C2F-7794-1033E73CB172}"/>
                  </a:ext>
                </a:extLst>
              </p:cNvPr>
              <p:cNvSpPr txBox="1"/>
              <p:nvPr/>
            </p:nvSpPr>
            <p:spPr>
              <a:xfrm>
                <a:off x="2264413" y="2432309"/>
                <a:ext cx="22923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5931" name="TextBox 5930">
                <a:extLst>
                  <a:ext uri="{FF2B5EF4-FFF2-40B4-BE49-F238E27FC236}">
                    <a16:creationId xmlns:a16="http://schemas.microsoft.com/office/drawing/2014/main" id="{70419EB7-36E5-303A-7A90-7935D0D27537}"/>
                  </a:ext>
                </a:extLst>
              </p:cNvPr>
              <p:cNvSpPr txBox="1"/>
              <p:nvPr/>
            </p:nvSpPr>
            <p:spPr>
              <a:xfrm>
                <a:off x="3170629" y="2267631"/>
                <a:ext cx="190758"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5932" name="TextBox 5931">
                <a:extLst>
                  <a:ext uri="{FF2B5EF4-FFF2-40B4-BE49-F238E27FC236}">
                    <a16:creationId xmlns:a16="http://schemas.microsoft.com/office/drawing/2014/main" id="{9BA5BDE5-E998-48F2-1F90-3F35D9A22485}"/>
                  </a:ext>
                </a:extLst>
              </p:cNvPr>
              <p:cNvSpPr txBox="1"/>
              <p:nvPr/>
            </p:nvSpPr>
            <p:spPr>
              <a:xfrm>
                <a:off x="2812978" y="26984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5933" name="TextBox 5932">
                <a:extLst>
                  <a:ext uri="{FF2B5EF4-FFF2-40B4-BE49-F238E27FC236}">
                    <a16:creationId xmlns:a16="http://schemas.microsoft.com/office/drawing/2014/main" id="{CEE46B33-DBAF-D73B-F9F9-9AF75423319D}"/>
                  </a:ext>
                </a:extLst>
              </p:cNvPr>
              <p:cNvSpPr txBox="1"/>
              <p:nvPr/>
            </p:nvSpPr>
            <p:spPr>
              <a:xfrm>
                <a:off x="4402196"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5934" name="TextBox 5933">
                <a:extLst>
                  <a:ext uri="{FF2B5EF4-FFF2-40B4-BE49-F238E27FC236}">
                    <a16:creationId xmlns:a16="http://schemas.microsoft.com/office/drawing/2014/main" id="{EA0936C2-0326-D6B5-2B8E-8731F1EA810C}"/>
                  </a:ext>
                </a:extLst>
              </p:cNvPr>
              <p:cNvSpPr txBox="1"/>
              <p:nvPr/>
            </p:nvSpPr>
            <p:spPr>
              <a:xfrm>
                <a:off x="4063928" y="2805799"/>
                <a:ext cx="399148"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5935" name="TextBox 5934">
                <a:extLst>
                  <a:ext uri="{FF2B5EF4-FFF2-40B4-BE49-F238E27FC236}">
                    <a16:creationId xmlns:a16="http://schemas.microsoft.com/office/drawing/2014/main" id="{97A9B34A-9359-D447-505F-7956E9CA566F}"/>
                  </a:ext>
                </a:extLst>
              </p:cNvPr>
              <p:cNvSpPr txBox="1"/>
              <p:nvPr/>
            </p:nvSpPr>
            <p:spPr>
              <a:xfrm>
                <a:off x="5184199" y="2746052"/>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5936" name="TextBox 5935">
                <a:extLst>
                  <a:ext uri="{FF2B5EF4-FFF2-40B4-BE49-F238E27FC236}">
                    <a16:creationId xmlns:a16="http://schemas.microsoft.com/office/drawing/2014/main" id="{496DB520-78C8-685A-295C-9C8CB0106F0E}"/>
                  </a:ext>
                </a:extLst>
              </p:cNvPr>
              <p:cNvSpPr txBox="1"/>
              <p:nvPr/>
            </p:nvSpPr>
            <p:spPr>
              <a:xfrm>
                <a:off x="5102059" y="2908616"/>
                <a:ext cx="2660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5937" name="TextBox 5936">
                <a:extLst>
                  <a:ext uri="{FF2B5EF4-FFF2-40B4-BE49-F238E27FC236}">
                    <a16:creationId xmlns:a16="http://schemas.microsoft.com/office/drawing/2014/main" id="{C56194CC-BE64-069A-1624-D03591B9FE1B}"/>
                  </a:ext>
                </a:extLst>
              </p:cNvPr>
              <p:cNvSpPr txBox="1"/>
              <p:nvPr/>
            </p:nvSpPr>
            <p:spPr>
              <a:xfrm>
                <a:off x="5745888" y="4035704"/>
                <a:ext cx="53219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5938" name="TextBox 5937">
                <a:extLst>
                  <a:ext uri="{FF2B5EF4-FFF2-40B4-BE49-F238E27FC236}">
                    <a16:creationId xmlns:a16="http://schemas.microsoft.com/office/drawing/2014/main" id="{657DFB6B-F392-DA03-A8E2-30D9A5F62E49}"/>
                  </a:ext>
                </a:extLst>
              </p:cNvPr>
              <p:cNvSpPr txBox="1"/>
              <p:nvPr/>
            </p:nvSpPr>
            <p:spPr>
              <a:xfrm>
                <a:off x="2924103" y="4168509"/>
                <a:ext cx="2933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5728" name="TextBox 5727">
                <a:extLst>
                  <a:ext uri="{FF2B5EF4-FFF2-40B4-BE49-F238E27FC236}">
                    <a16:creationId xmlns:a16="http://schemas.microsoft.com/office/drawing/2014/main" id="{5B0AE06E-4F6D-4BB4-C195-D62D1578255D}"/>
                  </a:ext>
                </a:extLst>
              </p:cNvPr>
              <p:cNvSpPr txBox="1"/>
              <p:nvPr/>
            </p:nvSpPr>
            <p:spPr>
              <a:xfrm>
                <a:off x="3038403" y="3714484"/>
                <a:ext cx="13946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5729" name="TextBox 5728">
                <a:extLst>
                  <a:ext uri="{FF2B5EF4-FFF2-40B4-BE49-F238E27FC236}">
                    <a16:creationId xmlns:a16="http://schemas.microsoft.com/office/drawing/2014/main" id="{247F4E8F-285E-EF04-2928-0EA4B73F9104}"/>
                  </a:ext>
                </a:extLst>
              </p:cNvPr>
              <p:cNvSpPr txBox="1"/>
              <p:nvPr/>
            </p:nvSpPr>
            <p:spPr>
              <a:xfrm>
                <a:off x="2219253" y="3339834"/>
                <a:ext cx="6219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5730" name="TextBox 5729">
                <a:extLst>
                  <a:ext uri="{FF2B5EF4-FFF2-40B4-BE49-F238E27FC236}">
                    <a16:creationId xmlns:a16="http://schemas.microsoft.com/office/drawing/2014/main" id="{36B35E32-A826-E404-9B73-E6332F858597}"/>
                  </a:ext>
                </a:extLst>
              </p:cNvPr>
              <p:cNvSpPr txBox="1"/>
              <p:nvPr/>
            </p:nvSpPr>
            <p:spPr>
              <a:xfrm>
                <a:off x="3732057" y="3142931"/>
                <a:ext cx="184346"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5731" name="TextBox 5730">
                <a:extLst>
                  <a:ext uri="{FF2B5EF4-FFF2-40B4-BE49-F238E27FC236}">
                    <a16:creationId xmlns:a16="http://schemas.microsoft.com/office/drawing/2014/main" id="{CC1533AD-A0E0-246D-5806-7FE7495AAEE4}"/>
                  </a:ext>
                </a:extLst>
              </p:cNvPr>
              <p:cNvSpPr txBox="1"/>
              <p:nvPr/>
            </p:nvSpPr>
            <p:spPr>
              <a:xfrm rot="19568916">
                <a:off x="4059588" y="3849271"/>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5732" name="TextBox 5731">
                <a:extLst>
                  <a:ext uri="{FF2B5EF4-FFF2-40B4-BE49-F238E27FC236}">
                    <a16:creationId xmlns:a16="http://schemas.microsoft.com/office/drawing/2014/main" id="{56F69D02-4DE5-FFD1-ECED-148C12EAF74D}"/>
                  </a:ext>
                </a:extLst>
              </p:cNvPr>
              <p:cNvSpPr txBox="1"/>
              <p:nvPr/>
            </p:nvSpPr>
            <p:spPr>
              <a:xfrm rot="18326695">
                <a:off x="3651156" y="3441564"/>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5733" name="TextBox 5732">
                <a:extLst>
                  <a:ext uri="{FF2B5EF4-FFF2-40B4-BE49-F238E27FC236}">
                    <a16:creationId xmlns:a16="http://schemas.microsoft.com/office/drawing/2014/main" id="{20F2764F-9FA7-EB4E-9EF5-6D08836135E8}"/>
                  </a:ext>
                </a:extLst>
              </p:cNvPr>
              <p:cNvSpPr txBox="1"/>
              <p:nvPr/>
            </p:nvSpPr>
            <p:spPr>
              <a:xfrm>
                <a:off x="4309004" y="416712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5734" name="TextBox 5733">
                <a:extLst>
                  <a:ext uri="{FF2B5EF4-FFF2-40B4-BE49-F238E27FC236}">
                    <a16:creationId xmlns:a16="http://schemas.microsoft.com/office/drawing/2014/main" id="{B36C79FD-9A49-C937-D13C-D70688CB3951}"/>
                  </a:ext>
                </a:extLst>
              </p:cNvPr>
              <p:cNvSpPr txBox="1"/>
              <p:nvPr/>
            </p:nvSpPr>
            <p:spPr>
              <a:xfrm>
                <a:off x="4554759" y="3367075"/>
                <a:ext cx="2051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5735" name="TextBox 5734">
                <a:extLst>
                  <a:ext uri="{FF2B5EF4-FFF2-40B4-BE49-F238E27FC236}">
                    <a16:creationId xmlns:a16="http://schemas.microsoft.com/office/drawing/2014/main" id="{C1040105-9205-DD14-A0C7-6257B5078CB4}"/>
                  </a:ext>
                </a:extLst>
              </p:cNvPr>
              <p:cNvSpPr txBox="1"/>
              <p:nvPr/>
            </p:nvSpPr>
            <p:spPr>
              <a:xfrm rot="2099857">
                <a:off x="5357167" y="355606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5736" name="TextBox 5735">
                <a:extLst>
                  <a:ext uri="{FF2B5EF4-FFF2-40B4-BE49-F238E27FC236}">
                    <a16:creationId xmlns:a16="http://schemas.microsoft.com/office/drawing/2014/main" id="{5A469C19-71E7-F3AD-78D0-709483C34ABF}"/>
                  </a:ext>
                </a:extLst>
              </p:cNvPr>
              <p:cNvSpPr txBox="1"/>
              <p:nvPr/>
            </p:nvSpPr>
            <p:spPr>
              <a:xfrm rot="19585287">
                <a:off x="5503473" y="3021927"/>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5737" name="TextBox 5736">
                <a:extLst>
                  <a:ext uri="{FF2B5EF4-FFF2-40B4-BE49-F238E27FC236}">
                    <a16:creationId xmlns:a16="http://schemas.microsoft.com/office/drawing/2014/main" id="{57EFE929-B42C-81FD-2BCE-7D6D52F2D7C6}"/>
                  </a:ext>
                </a:extLst>
              </p:cNvPr>
              <p:cNvSpPr txBox="1"/>
              <p:nvPr/>
            </p:nvSpPr>
            <p:spPr>
              <a:xfrm rot="1721568">
                <a:off x="5140735" y="4314774"/>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5738" name="TextBox 5737">
                <a:extLst>
                  <a:ext uri="{FF2B5EF4-FFF2-40B4-BE49-F238E27FC236}">
                    <a16:creationId xmlns:a16="http://schemas.microsoft.com/office/drawing/2014/main" id="{9AB11AC2-093E-96B9-0174-AD2B52BDC745}"/>
                  </a:ext>
                </a:extLst>
              </p:cNvPr>
              <p:cNvSpPr txBox="1"/>
              <p:nvPr/>
            </p:nvSpPr>
            <p:spPr>
              <a:xfrm rot="19476609">
                <a:off x="6529930" y="355833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5739" name="TextBox 5738">
                <a:extLst>
                  <a:ext uri="{FF2B5EF4-FFF2-40B4-BE49-F238E27FC236}">
                    <a16:creationId xmlns:a16="http://schemas.microsoft.com/office/drawing/2014/main" id="{AFFB8E15-E52B-2275-81BF-06CD7FB1E8C8}"/>
                  </a:ext>
                </a:extLst>
              </p:cNvPr>
              <p:cNvSpPr txBox="1"/>
              <p:nvPr/>
            </p:nvSpPr>
            <p:spPr>
              <a:xfrm rot="2077529">
                <a:off x="6287417" y="3002022"/>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5740" name="TextBox 5739">
                <a:extLst>
                  <a:ext uri="{FF2B5EF4-FFF2-40B4-BE49-F238E27FC236}">
                    <a16:creationId xmlns:a16="http://schemas.microsoft.com/office/drawing/2014/main" id="{E36166EE-A5BB-F278-009E-74781ED81015}"/>
                  </a:ext>
                </a:extLst>
              </p:cNvPr>
              <p:cNvSpPr txBox="1"/>
              <p:nvPr/>
            </p:nvSpPr>
            <p:spPr>
              <a:xfrm rot="19935994">
                <a:off x="6606612" y="431538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5741" name="TextBox 5740">
                <a:extLst>
                  <a:ext uri="{FF2B5EF4-FFF2-40B4-BE49-F238E27FC236}">
                    <a16:creationId xmlns:a16="http://schemas.microsoft.com/office/drawing/2014/main" id="{9E474E53-9633-06AE-DAFD-159DCFE814BE}"/>
                  </a:ext>
                </a:extLst>
              </p:cNvPr>
              <p:cNvSpPr txBox="1"/>
              <p:nvPr/>
            </p:nvSpPr>
            <p:spPr>
              <a:xfrm>
                <a:off x="6958455" y="3107941"/>
                <a:ext cx="2404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5742" name="TextBox 5741">
                <a:extLst>
                  <a:ext uri="{FF2B5EF4-FFF2-40B4-BE49-F238E27FC236}">
                    <a16:creationId xmlns:a16="http://schemas.microsoft.com/office/drawing/2014/main" id="{ACFA6468-4098-9099-B09E-3CBD445E1238}"/>
                  </a:ext>
                </a:extLst>
              </p:cNvPr>
              <p:cNvSpPr txBox="1"/>
              <p:nvPr/>
            </p:nvSpPr>
            <p:spPr>
              <a:xfrm>
                <a:off x="6704089"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5743" name="TextBox 5742">
                <a:extLst>
                  <a:ext uri="{FF2B5EF4-FFF2-40B4-BE49-F238E27FC236}">
                    <a16:creationId xmlns:a16="http://schemas.microsoft.com/office/drawing/2014/main" id="{0146004C-1F4C-4203-869A-527DD33D7E13}"/>
                  </a:ext>
                </a:extLst>
              </p:cNvPr>
              <p:cNvSpPr txBox="1"/>
              <p:nvPr/>
            </p:nvSpPr>
            <p:spPr>
              <a:xfrm>
                <a:off x="8235794" y="2305408"/>
                <a:ext cx="248466" cy="153888"/>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5744" name="TextBox 5743">
                <a:extLst>
                  <a:ext uri="{FF2B5EF4-FFF2-40B4-BE49-F238E27FC236}">
                    <a16:creationId xmlns:a16="http://schemas.microsoft.com/office/drawing/2014/main" id="{F0D32D52-2C95-3E12-47CF-30BBA7B58A58}"/>
                  </a:ext>
                </a:extLst>
              </p:cNvPr>
              <p:cNvSpPr txBox="1"/>
              <p:nvPr/>
            </p:nvSpPr>
            <p:spPr>
              <a:xfrm>
                <a:off x="8743634" y="4178147"/>
                <a:ext cx="22121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5745" name="TextBox 5744">
                <a:extLst>
                  <a:ext uri="{FF2B5EF4-FFF2-40B4-BE49-F238E27FC236}">
                    <a16:creationId xmlns:a16="http://schemas.microsoft.com/office/drawing/2014/main" id="{5BA0D6E9-FB8D-0639-F097-85332C14EDAA}"/>
                  </a:ext>
                </a:extLst>
              </p:cNvPr>
              <p:cNvSpPr txBox="1"/>
              <p:nvPr/>
            </p:nvSpPr>
            <p:spPr>
              <a:xfrm>
                <a:off x="6960195" y="4309030"/>
                <a:ext cx="7245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5746" name="TextBox 5745">
                <a:extLst>
                  <a:ext uri="{FF2B5EF4-FFF2-40B4-BE49-F238E27FC236}">
                    <a16:creationId xmlns:a16="http://schemas.microsoft.com/office/drawing/2014/main" id="{E4D2D3A6-14F5-B8C9-53DB-2D90FEC048C7}"/>
                  </a:ext>
                </a:extLst>
              </p:cNvPr>
              <p:cNvSpPr txBox="1"/>
              <p:nvPr/>
            </p:nvSpPr>
            <p:spPr>
              <a:xfrm>
                <a:off x="8795298" y="38079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5747" name="TextBox 5746">
                <a:extLst>
                  <a:ext uri="{FF2B5EF4-FFF2-40B4-BE49-F238E27FC236}">
                    <a16:creationId xmlns:a16="http://schemas.microsoft.com/office/drawing/2014/main" id="{46478D62-FFC3-0BAE-47F0-3DBC93835BBB}"/>
                  </a:ext>
                </a:extLst>
              </p:cNvPr>
              <p:cNvSpPr txBox="1"/>
              <p:nvPr/>
            </p:nvSpPr>
            <p:spPr>
              <a:xfrm>
                <a:off x="9521509" y="4178147"/>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5748" name="TextBox 5747">
                <a:extLst>
                  <a:ext uri="{FF2B5EF4-FFF2-40B4-BE49-F238E27FC236}">
                    <a16:creationId xmlns:a16="http://schemas.microsoft.com/office/drawing/2014/main" id="{ACDD931E-B942-3296-D9D5-5A0B74D67EAB}"/>
                  </a:ext>
                </a:extLst>
              </p:cNvPr>
              <p:cNvSpPr txBox="1"/>
              <p:nvPr/>
            </p:nvSpPr>
            <p:spPr>
              <a:xfrm>
                <a:off x="9178912" y="3386305"/>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5749" name="TextBox 5748">
                <a:extLst>
                  <a:ext uri="{FF2B5EF4-FFF2-40B4-BE49-F238E27FC236}">
                    <a16:creationId xmlns:a16="http://schemas.microsoft.com/office/drawing/2014/main" id="{EAD79854-3A88-DBDA-C39C-BEF51C167DBB}"/>
                  </a:ext>
                </a:extLst>
              </p:cNvPr>
              <p:cNvSpPr txBox="1"/>
              <p:nvPr/>
            </p:nvSpPr>
            <p:spPr>
              <a:xfrm>
                <a:off x="9005037" y="2590999"/>
                <a:ext cx="4039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5750" name="TextBox 5749">
                <a:extLst>
                  <a:ext uri="{FF2B5EF4-FFF2-40B4-BE49-F238E27FC236}">
                    <a16:creationId xmlns:a16="http://schemas.microsoft.com/office/drawing/2014/main" id="{A6EDAB44-BFDB-9EE5-75C6-337192A675D1}"/>
                  </a:ext>
                </a:extLst>
              </p:cNvPr>
              <p:cNvSpPr txBox="1"/>
              <p:nvPr/>
            </p:nvSpPr>
            <p:spPr>
              <a:xfrm>
                <a:off x="9487227" y="2241789"/>
                <a:ext cx="51456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5754" name="TextBox 5753">
                <a:extLst>
                  <a:ext uri="{FF2B5EF4-FFF2-40B4-BE49-F238E27FC236}">
                    <a16:creationId xmlns:a16="http://schemas.microsoft.com/office/drawing/2014/main" id="{648B875A-810B-C62F-4021-E375978771DB}"/>
                  </a:ext>
                </a:extLst>
              </p:cNvPr>
              <p:cNvSpPr txBox="1"/>
              <p:nvPr/>
            </p:nvSpPr>
            <p:spPr>
              <a:xfrm>
                <a:off x="7856968" y="3455555"/>
                <a:ext cx="24846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5755" name="Graphic 2442">
                <a:extLst>
                  <a:ext uri="{FF2B5EF4-FFF2-40B4-BE49-F238E27FC236}">
                    <a16:creationId xmlns:a16="http://schemas.microsoft.com/office/drawing/2014/main" id="{CC68BC65-8B6F-3D12-E907-506B009570AA}"/>
                  </a:ext>
                </a:extLst>
              </p:cNvPr>
              <p:cNvGrpSpPr/>
              <p:nvPr/>
            </p:nvGrpSpPr>
            <p:grpSpPr>
              <a:xfrm rot="401577">
                <a:off x="3791984" y="3364215"/>
                <a:ext cx="257936" cy="478196"/>
                <a:chOff x="7388833" y="5476246"/>
                <a:chExt cx="373677" cy="630032"/>
              </a:xfrm>
              <a:solidFill>
                <a:srgbClr val="A21383"/>
              </a:solidFill>
            </p:grpSpPr>
            <p:sp>
              <p:nvSpPr>
                <p:cNvPr id="6127" name="Freeform 2445">
                  <a:extLst>
                    <a:ext uri="{FF2B5EF4-FFF2-40B4-BE49-F238E27FC236}">
                      <a16:creationId xmlns:a16="http://schemas.microsoft.com/office/drawing/2014/main" id="{9C3AC606-A2C9-3AF6-EA53-4DC1F9C28C11}"/>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8" name="Freeform 2446">
                  <a:extLst>
                    <a:ext uri="{FF2B5EF4-FFF2-40B4-BE49-F238E27FC236}">
                      <a16:creationId xmlns:a16="http://schemas.microsoft.com/office/drawing/2014/main" id="{7E39CD6C-3518-4D84-DC91-B2EDD034B601}"/>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56" name="Group 5755">
                <a:extLst>
                  <a:ext uri="{FF2B5EF4-FFF2-40B4-BE49-F238E27FC236}">
                    <a16:creationId xmlns:a16="http://schemas.microsoft.com/office/drawing/2014/main" id="{7B293E58-21F0-A26A-14DD-ED5DCAE508BD}"/>
                  </a:ext>
                </a:extLst>
              </p:cNvPr>
              <p:cNvGrpSpPr/>
              <p:nvPr/>
            </p:nvGrpSpPr>
            <p:grpSpPr>
              <a:xfrm>
                <a:off x="3869982" y="3713634"/>
                <a:ext cx="880686" cy="577309"/>
                <a:chOff x="3869982" y="3713634"/>
                <a:chExt cx="880686" cy="577309"/>
              </a:xfrm>
            </p:grpSpPr>
            <p:sp>
              <p:nvSpPr>
                <p:cNvPr id="6125" name="Freeform 2448">
                  <a:extLst>
                    <a:ext uri="{FF2B5EF4-FFF2-40B4-BE49-F238E27FC236}">
                      <a16:creationId xmlns:a16="http://schemas.microsoft.com/office/drawing/2014/main" id="{8659E2E4-371F-A1BD-48FB-10282A956C9B}"/>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6" name="Freeform 2449">
                  <a:extLst>
                    <a:ext uri="{FF2B5EF4-FFF2-40B4-BE49-F238E27FC236}">
                      <a16:creationId xmlns:a16="http://schemas.microsoft.com/office/drawing/2014/main" id="{04A7328D-146A-4E80-5164-1CB9445259C0}"/>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57" name="Graphic 2442">
                <a:extLst>
                  <a:ext uri="{FF2B5EF4-FFF2-40B4-BE49-F238E27FC236}">
                    <a16:creationId xmlns:a16="http://schemas.microsoft.com/office/drawing/2014/main" id="{AE0A8236-56F2-272B-ACD5-A6A1F90DDDF8}"/>
                  </a:ext>
                </a:extLst>
              </p:cNvPr>
              <p:cNvGrpSpPr/>
              <p:nvPr/>
            </p:nvGrpSpPr>
            <p:grpSpPr>
              <a:xfrm>
                <a:off x="4236416" y="4090738"/>
                <a:ext cx="61136" cy="392457"/>
                <a:chOff x="7893108" y="6127558"/>
                <a:chExt cx="61036" cy="391820"/>
              </a:xfrm>
              <a:solidFill>
                <a:srgbClr val="A21383"/>
              </a:solidFill>
            </p:grpSpPr>
            <p:sp>
              <p:nvSpPr>
                <p:cNvPr id="6123" name="Freeform 2451">
                  <a:extLst>
                    <a:ext uri="{FF2B5EF4-FFF2-40B4-BE49-F238E27FC236}">
                      <a16:creationId xmlns:a16="http://schemas.microsoft.com/office/drawing/2014/main" id="{2DA712E5-288C-C1AF-0BD0-F3026A30421E}"/>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4" name="Freeform 2452">
                  <a:extLst>
                    <a:ext uri="{FF2B5EF4-FFF2-40B4-BE49-F238E27FC236}">
                      <a16:creationId xmlns:a16="http://schemas.microsoft.com/office/drawing/2014/main" id="{FF8D002F-95F3-987A-8067-EE69CE20881C}"/>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5758" name="Freeform 2453">
                <a:extLst>
                  <a:ext uri="{FF2B5EF4-FFF2-40B4-BE49-F238E27FC236}">
                    <a16:creationId xmlns:a16="http://schemas.microsoft.com/office/drawing/2014/main" id="{D7DDED0B-673C-86E0-70CA-DD87CA9EBEC6}"/>
                  </a:ext>
                </a:extLst>
              </p:cNvPr>
              <p:cNvSpPr/>
              <p:nvPr/>
            </p:nvSpPr>
            <p:spPr>
              <a:xfrm>
                <a:off x="4266911" y="3361484"/>
                <a:ext cx="6132" cy="364965"/>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5759" name="Graphic 2442">
                <a:extLst>
                  <a:ext uri="{FF2B5EF4-FFF2-40B4-BE49-F238E27FC236}">
                    <a16:creationId xmlns:a16="http://schemas.microsoft.com/office/drawing/2014/main" id="{7F4522BE-BD38-E702-8122-FE5508051B14}"/>
                  </a:ext>
                </a:extLst>
              </p:cNvPr>
              <p:cNvGrpSpPr/>
              <p:nvPr/>
            </p:nvGrpSpPr>
            <p:grpSpPr>
              <a:xfrm>
                <a:off x="5255384" y="3597560"/>
                <a:ext cx="307828" cy="204229"/>
                <a:chOff x="8910534" y="5635163"/>
                <a:chExt cx="307329" cy="203897"/>
              </a:xfrm>
              <a:solidFill>
                <a:srgbClr val="A21383"/>
              </a:solidFill>
            </p:grpSpPr>
            <p:sp>
              <p:nvSpPr>
                <p:cNvPr id="6121" name="Freeform 2461">
                  <a:extLst>
                    <a:ext uri="{FF2B5EF4-FFF2-40B4-BE49-F238E27FC236}">
                      <a16:creationId xmlns:a16="http://schemas.microsoft.com/office/drawing/2014/main" id="{65B0D084-0045-0ADC-2E85-C12E3743741C}"/>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2" name="Freeform 2462">
                  <a:extLst>
                    <a:ext uri="{FF2B5EF4-FFF2-40B4-BE49-F238E27FC236}">
                      <a16:creationId xmlns:a16="http://schemas.microsoft.com/office/drawing/2014/main" id="{2DBC4718-92AD-16AB-7372-0571FB0859C3}"/>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0" name="Graphic 2442">
                <a:extLst>
                  <a:ext uri="{FF2B5EF4-FFF2-40B4-BE49-F238E27FC236}">
                    <a16:creationId xmlns:a16="http://schemas.microsoft.com/office/drawing/2014/main" id="{D05A4843-57CE-CF1D-D6FC-D4AFC233234E}"/>
                  </a:ext>
                </a:extLst>
              </p:cNvPr>
              <p:cNvGrpSpPr/>
              <p:nvPr/>
            </p:nvGrpSpPr>
            <p:grpSpPr>
              <a:xfrm>
                <a:off x="4978034" y="3187782"/>
                <a:ext cx="88669" cy="165408"/>
                <a:chOff x="8633512" y="5226050"/>
                <a:chExt cx="88524" cy="165139"/>
              </a:xfrm>
              <a:solidFill>
                <a:srgbClr val="A21383"/>
              </a:solidFill>
            </p:grpSpPr>
            <p:sp>
              <p:nvSpPr>
                <p:cNvPr id="6119" name="Freeform 2464">
                  <a:extLst>
                    <a:ext uri="{FF2B5EF4-FFF2-40B4-BE49-F238E27FC236}">
                      <a16:creationId xmlns:a16="http://schemas.microsoft.com/office/drawing/2014/main" id="{0F1EFC14-D940-A8AF-8F07-233E90DD7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0" name="Freeform 2465">
                  <a:extLst>
                    <a:ext uri="{FF2B5EF4-FFF2-40B4-BE49-F238E27FC236}">
                      <a16:creationId xmlns:a16="http://schemas.microsoft.com/office/drawing/2014/main" id="{E77404BF-1B60-C137-C94F-1CAA934ED7BC}"/>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1" name="Graphic 2442">
                <a:extLst>
                  <a:ext uri="{FF2B5EF4-FFF2-40B4-BE49-F238E27FC236}">
                    <a16:creationId xmlns:a16="http://schemas.microsoft.com/office/drawing/2014/main" id="{A9F4CC5D-0831-9B55-6635-6009127231B5}"/>
                  </a:ext>
                </a:extLst>
              </p:cNvPr>
              <p:cNvGrpSpPr/>
              <p:nvPr/>
            </p:nvGrpSpPr>
            <p:grpSpPr>
              <a:xfrm>
                <a:off x="7770971" y="3725676"/>
                <a:ext cx="236039" cy="639095"/>
                <a:chOff x="11676228" y="5763090"/>
                <a:chExt cx="235654" cy="638058"/>
              </a:xfrm>
            </p:grpSpPr>
            <p:sp>
              <p:nvSpPr>
                <p:cNvPr id="6117" name="Freeform 2473">
                  <a:extLst>
                    <a:ext uri="{FF2B5EF4-FFF2-40B4-BE49-F238E27FC236}">
                      <a16:creationId xmlns:a16="http://schemas.microsoft.com/office/drawing/2014/main" id="{174EAB1B-4EF3-8F28-6519-910ADE030C83}"/>
                    </a:ext>
                  </a:extLst>
                </p:cNvPr>
                <p:cNvSpPr/>
                <p:nvPr/>
              </p:nvSpPr>
              <p:spPr>
                <a:xfrm>
                  <a:off x="11676228" y="5793310"/>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8" name="Freeform 2474">
                  <a:extLst>
                    <a:ext uri="{FF2B5EF4-FFF2-40B4-BE49-F238E27FC236}">
                      <a16:creationId xmlns:a16="http://schemas.microsoft.com/office/drawing/2014/main" id="{5D8DAFC9-35C6-8F0D-98EC-EA44B6C1B207}"/>
                    </a:ext>
                  </a:extLst>
                </p:cNvPr>
                <p:cNvSpPr/>
                <p:nvPr/>
              </p:nvSpPr>
              <p:spPr>
                <a:xfrm>
                  <a:off x="11852499" y="5763090"/>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2" name="Graphic 2442">
                <a:extLst>
                  <a:ext uri="{FF2B5EF4-FFF2-40B4-BE49-F238E27FC236}">
                    <a16:creationId xmlns:a16="http://schemas.microsoft.com/office/drawing/2014/main" id="{F3D9DC7B-0C56-C809-1C92-40F9AECD5C77}"/>
                  </a:ext>
                </a:extLst>
              </p:cNvPr>
              <p:cNvGrpSpPr/>
              <p:nvPr/>
            </p:nvGrpSpPr>
            <p:grpSpPr>
              <a:xfrm>
                <a:off x="8641504" y="3204436"/>
                <a:ext cx="163324" cy="154070"/>
                <a:chOff x="12462659" y="5280140"/>
                <a:chExt cx="163058" cy="153820"/>
              </a:xfrm>
              <a:solidFill>
                <a:srgbClr val="A21383"/>
              </a:solidFill>
            </p:grpSpPr>
            <p:sp>
              <p:nvSpPr>
                <p:cNvPr id="6115" name="Freeform 2476">
                  <a:extLst>
                    <a:ext uri="{FF2B5EF4-FFF2-40B4-BE49-F238E27FC236}">
                      <a16:creationId xmlns:a16="http://schemas.microsoft.com/office/drawing/2014/main" id="{833CED3D-85F1-B0A1-CA1A-1A2AF46DBFB6}"/>
                    </a:ext>
                  </a:extLst>
                </p:cNvPr>
                <p:cNvSpPr/>
                <p:nvPr/>
              </p:nvSpPr>
              <p:spPr>
                <a:xfrm>
                  <a:off x="12462659" y="5310299"/>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6" name="Freeform 2477">
                  <a:extLst>
                    <a:ext uri="{FF2B5EF4-FFF2-40B4-BE49-F238E27FC236}">
                      <a16:creationId xmlns:a16="http://schemas.microsoft.com/office/drawing/2014/main" id="{C5D6B8A2-4EB5-DEC4-DF95-675E9C0FCB9B}"/>
                    </a:ext>
                  </a:extLst>
                </p:cNvPr>
                <p:cNvSpPr/>
                <p:nvPr/>
              </p:nvSpPr>
              <p:spPr>
                <a:xfrm>
                  <a:off x="12566333" y="5280140"/>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3" name="Graphic 2442">
                <a:extLst>
                  <a:ext uri="{FF2B5EF4-FFF2-40B4-BE49-F238E27FC236}">
                    <a16:creationId xmlns:a16="http://schemas.microsoft.com/office/drawing/2014/main" id="{69570082-F090-62E8-081C-59172BDE40E9}"/>
                  </a:ext>
                </a:extLst>
              </p:cNvPr>
              <p:cNvGrpSpPr/>
              <p:nvPr/>
            </p:nvGrpSpPr>
            <p:grpSpPr>
              <a:xfrm>
                <a:off x="7833394" y="3791387"/>
                <a:ext cx="248338" cy="573359"/>
                <a:chOff x="11738506" y="5828677"/>
                <a:chExt cx="247932" cy="572427"/>
              </a:xfrm>
            </p:grpSpPr>
            <p:sp>
              <p:nvSpPr>
                <p:cNvPr id="6113" name="Freeform 2479">
                  <a:extLst>
                    <a:ext uri="{FF2B5EF4-FFF2-40B4-BE49-F238E27FC236}">
                      <a16:creationId xmlns:a16="http://schemas.microsoft.com/office/drawing/2014/main" id="{1EEB9E5C-CD93-963A-D18F-C432C5822C8B}"/>
                    </a:ext>
                  </a:extLst>
                </p:cNvPr>
                <p:cNvSpPr/>
                <p:nvPr/>
              </p:nvSpPr>
              <p:spPr>
                <a:xfrm>
                  <a:off x="11768922" y="5828677"/>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4" name="Freeform 2480">
                  <a:extLst>
                    <a:ext uri="{FF2B5EF4-FFF2-40B4-BE49-F238E27FC236}">
                      <a16:creationId xmlns:a16="http://schemas.microsoft.com/office/drawing/2014/main" id="{54B3893E-6FA0-0833-3B6C-DF70FA1CBA67}"/>
                    </a:ext>
                  </a:extLst>
                </p:cNvPr>
                <p:cNvSpPr/>
                <p:nvPr/>
              </p:nvSpPr>
              <p:spPr>
                <a:xfrm>
                  <a:off x="11738506" y="634827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4" name="Group 5763">
                <a:extLst>
                  <a:ext uri="{FF2B5EF4-FFF2-40B4-BE49-F238E27FC236}">
                    <a16:creationId xmlns:a16="http://schemas.microsoft.com/office/drawing/2014/main" id="{E04C2A97-9AE2-126C-58F6-1B30A9D080F0}"/>
                  </a:ext>
                </a:extLst>
              </p:cNvPr>
              <p:cNvGrpSpPr/>
              <p:nvPr/>
            </p:nvGrpSpPr>
            <p:grpSpPr>
              <a:xfrm>
                <a:off x="5298937" y="2352372"/>
                <a:ext cx="678636" cy="1047254"/>
                <a:chOff x="5298937" y="2308102"/>
                <a:chExt cx="678636" cy="1091509"/>
              </a:xfrm>
            </p:grpSpPr>
            <p:sp>
              <p:nvSpPr>
                <p:cNvPr id="6111" name="Freeform 2458">
                  <a:extLst>
                    <a:ext uri="{FF2B5EF4-FFF2-40B4-BE49-F238E27FC236}">
                      <a16:creationId xmlns:a16="http://schemas.microsoft.com/office/drawing/2014/main" id="{6E42A7A3-699F-A7ED-336C-5F286B8D06FB}"/>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2" name="Freeform 2459">
                  <a:extLst>
                    <a:ext uri="{FF2B5EF4-FFF2-40B4-BE49-F238E27FC236}">
                      <a16:creationId xmlns:a16="http://schemas.microsoft.com/office/drawing/2014/main" id="{F7F15308-02D8-C2B6-3C45-CA656EFDE2D3}"/>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5" name="Group 5764">
                <a:extLst>
                  <a:ext uri="{FF2B5EF4-FFF2-40B4-BE49-F238E27FC236}">
                    <a16:creationId xmlns:a16="http://schemas.microsoft.com/office/drawing/2014/main" id="{DA9FA7A7-C249-B61B-38F1-7F38553026B2}"/>
                  </a:ext>
                </a:extLst>
              </p:cNvPr>
              <p:cNvGrpSpPr/>
              <p:nvPr/>
            </p:nvGrpSpPr>
            <p:grpSpPr>
              <a:xfrm>
                <a:off x="6083984" y="2352369"/>
                <a:ext cx="678697" cy="1047257"/>
                <a:chOff x="5999036" y="2308102"/>
                <a:chExt cx="678697" cy="1091512"/>
              </a:xfrm>
            </p:grpSpPr>
            <p:sp>
              <p:nvSpPr>
                <p:cNvPr id="6109" name="Freeform 2482">
                  <a:extLst>
                    <a:ext uri="{FF2B5EF4-FFF2-40B4-BE49-F238E27FC236}">
                      <a16:creationId xmlns:a16="http://schemas.microsoft.com/office/drawing/2014/main" id="{C95C6F01-A5C2-6E0A-6938-5B99D8C01424}"/>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0" name="Freeform 2483">
                  <a:extLst>
                    <a:ext uri="{FF2B5EF4-FFF2-40B4-BE49-F238E27FC236}">
                      <a16:creationId xmlns:a16="http://schemas.microsoft.com/office/drawing/2014/main" id="{29648960-2BF1-1A3E-4C66-787A7C891578}"/>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6" name="Graphic 2442">
                <a:extLst>
                  <a:ext uri="{FF2B5EF4-FFF2-40B4-BE49-F238E27FC236}">
                    <a16:creationId xmlns:a16="http://schemas.microsoft.com/office/drawing/2014/main" id="{CC27B9FB-3FB4-39BC-C9EA-1392C9EE47B9}"/>
                  </a:ext>
                </a:extLst>
              </p:cNvPr>
              <p:cNvGrpSpPr/>
              <p:nvPr/>
            </p:nvGrpSpPr>
            <p:grpSpPr>
              <a:xfrm>
                <a:off x="6498269" y="3597560"/>
                <a:ext cx="307959" cy="204229"/>
                <a:chOff x="10066567" y="5635163"/>
                <a:chExt cx="307459" cy="203897"/>
              </a:xfrm>
              <a:solidFill>
                <a:srgbClr val="A21383"/>
              </a:solidFill>
            </p:grpSpPr>
            <p:sp>
              <p:nvSpPr>
                <p:cNvPr id="6107" name="Freeform 2485">
                  <a:extLst>
                    <a:ext uri="{FF2B5EF4-FFF2-40B4-BE49-F238E27FC236}">
                      <a16:creationId xmlns:a16="http://schemas.microsoft.com/office/drawing/2014/main" id="{0D058302-141C-AC9F-85E3-B10518A00FC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08" name="Freeform 2486">
                  <a:extLst>
                    <a:ext uri="{FF2B5EF4-FFF2-40B4-BE49-F238E27FC236}">
                      <a16:creationId xmlns:a16="http://schemas.microsoft.com/office/drawing/2014/main" id="{90045403-18B5-E281-2142-471BFF70BA53}"/>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5767" name="TextBox 5766">
                <a:extLst>
                  <a:ext uri="{FF2B5EF4-FFF2-40B4-BE49-F238E27FC236}">
                    <a16:creationId xmlns:a16="http://schemas.microsoft.com/office/drawing/2014/main" id="{618692C5-F508-640A-43FF-00A144AC98C5}"/>
                  </a:ext>
                </a:extLst>
              </p:cNvPr>
              <p:cNvSpPr txBox="1"/>
              <p:nvPr/>
            </p:nvSpPr>
            <p:spPr>
              <a:xfrm>
                <a:off x="2416099" y="4909162"/>
                <a:ext cx="2650555"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5768" name="TextBox 5767">
                <a:extLst>
                  <a:ext uri="{FF2B5EF4-FFF2-40B4-BE49-F238E27FC236}">
                    <a16:creationId xmlns:a16="http://schemas.microsoft.com/office/drawing/2014/main" id="{DE65C5A4-51D5-CE96-49F6-E1C20AEADD8F}"/>
                  </a:ext>
                </a:extLst>
              </p:cNvPr>
              <p:cNvSpPr txBox="1"/>
              <p:nvPr/>
            </p:nvSpPr>
            <p:spPr>
              <a:xfrm>
                <a:off x="5066653" y="4909162"/>
                <a:ext cx="2636705"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5769" name="TextBox 5768">
                <a:extLst>
                  <a:ext uri="{FF2B5EF4-FFF2-40B4-BE49-F238E27FC236}">
                    <a16:creationId xmlns:a16="http://schemas.microsoft.com/office/drawing/2014/main" id="{3E5D4425-28D2-B28C-CCB7-BA0000CCA417}"/>
                  </a:ext>
                </a:extLst>
              </p:cNvPr>
              <p:cNvSpPr txBox="1"/>
              <p:nvPr/>
            </p:nvSpPr>
            <p:spPr>
              <a:xfrm>
                <a:off x="7791357" y="4909162"/>
                <a:ext cx="266263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 T2 pathways</a:t>
                </a:r>
              </a:p>
            </p:txBody>
          </p:sp>
          <p:pic>
            <p:nvPicPr>
              <p:cNvPr id="5770" name="Picture 5769" descr="A picture containing pallette&#10;&#10;Description automatically generated">
                <a:extLst>
                  <a:ext uri="{FF2B5EF4-FFF2-40B4-BE49-F238E27FC236}">
                    <a16:creationId xmlns:a16="http://schemas.microsoft.com/office/drawing/2014/main" id="{05796EDC-518B-4C9A-7F51-F279DEF886CE}"/>
                  </a:ext>
                </a:extLst>
              </p:cNvPr>
              <p:cNvPicPr>
                <a:picLocks noChangeAspect="1"/>
              </p:cNvPicPr>
              <p:nvPr/>
            </p:nvPicPr>
            <p:blipFill>
              <a:blip r:embed="rId6"/>
              <a:stretch>
                <a:fillRect/>
              </a:stretch>
            </p:blipFill>
            <p:spPr>
              <a:xfrm>
                <a:off x="3141908" y="1436129"/>
                <a:ext cx="591185" cy="273812"/>
              </a:xfrm>
              <a:prstGeom prst="rect">
                <a:avLst/>
              </a:prstGeom>
            </p:spPr>
          </p:pic>
          <p:pic>
            <p:nvPicPr>
              <p:cNvPr id="5771" name="Picture 5770" descr="A picture containing text&#10;&#10;Description automatically generated">
                <a:extLst>
                  <a:ext uri="{FF2B5EF4-FFF2-40B4-BE49-F238E27FC236}">
                    <a16:creationId xmlns:a16="http://schemas.microsoft.com/office/drawing/2014/main" id="{FB3DF1A3-AB1C-C1C6-E6C0-3AAEFD1BF2D7}"/>
                  </a:ext>
                </a:extLst>
              </p:cNvPr>
              <p:cNvPicPr>
                <a:picLocks noChangeAspect="1"/>
              </p:cNvPicPr>
              <p:nvPr/>
            </p:nvPicPr>
            <p:blipFill>
              <a:blip r:embed="rId7"/>
              <a:stretch>
                <a:fillRect/>
              </a:stretch>
            </p:blipFill>
            <p:spPr>
              <a:xfrm>
                <a:off x="4432312" y="1386602"/>
                <a:ext cx="311150" cy="336042"/>
              </a:xfrm>
              <a:prstGeom prst="rect">
                <a:avLst/>
              </a:prstGeom>
            </p:spPr>
          </p:pic>
          <p:grpSp>
            <p:nvGrpSpPr>
              <p:cNvPr id="5772" name="Group 5771">
                <a:extLst>
                  <a:ext uri="{FF2B5EF4-FFF2-40B4-BE49-F238E27FC236}">
                    <a16:creationId xmlns:a16="http://schemas.microsoft.com/office/drawing/2014/main" id="{682007C9-B82C-B67F-7291-AB3CB2BF8FCB}"/>
                  </a:ext>
                </a:extLst>
              </p:cNvPr>
              <p:cNvGrpSpPr/>
              <p:nvPr/>
            </p:nvGrpSpPr>
            <p:grpSpPr>
              <a:xfrm>
                <a:off x="6149262" y="1198492"/>
                <a:ext cx="578739" cy="458252"/>
                <a:chOff x="5791918" y="1198492"/>
                <a:chExt cx="578739" cy="458252"/>
              </a:xfrm>
            </p:grpSpPr>
            <p:sp>
              <p:nvSpPr>
                <p:cNvPr id="6105" name="TextBox 6104">
                  <a:extLst>
                    <a:ext uri="{FF2B5EF4-FFF2-40B4-BE49-F238E27FC236}">
                      <a16:creationId xmlns:a16="http://schemas.microsoft.com/office/drawing/2014/main" id="{49549D20-49B3-181B-32EF-738AB977C151}"/>
                    </a:ext>
                  </a:extLst>
                </p:cNvPr>
                <p:cNvSpPr txBox="1"/>
                <p:nvPr/>
              </p:nvSpPr>
              <p:spPr>
                <a:xfrm>
                  <a:off x="5863279" y="1198492"/>
                  <a:ext cx="39594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pic>
              <p:nvPicPr>
                <p:cNvPr id="6106" name="Picture 6105" descr="A planet in space&#10;&#10;Description automatically generated with low confidence">
                  <a:extLst>
                    <a:ext uri="{FF2B5EF4-FFF2-40B4-BE49-F238E27FC236}">
                      <a16:creationId xmlns:a16="http://schemas.microsoft.com/office/drawing/2014/main" id="{9438C97D-DB94-85BA-0C47-FF638EDC6B38}"/>
                    </a:ext>
                  </a:extLst>
                </p:cNvPr>
                <p:cNvPicPr>
                  <a:picLocks noChangeAspect="1"/>
                </p:cNvPicPr>
                <p:nvPr/>
              </p:nvPicPr>
              <p:blipFill>
                <a:blip r:embed="rId8"/>
                <a:stretch>
                  <a:fillRect/>
                </a:stretch>
              </p:blipFill>
              <p:spPr>
                <a:xfrm>
                  <a:off x="5791918" y="1395378"/>
                  <a:ext cx="578739" cy="261366"/>
                </a:xfrm>
                <a:prstGeom prst="rect">
                  <a:avLst/>
                </a:prstGeom>
              </p:spPr>
            </p:pic>
          </p:grpSp>
          <p:grpSp>
            <p:nvGrpSpPr>
              <p:cNvPr id="5773" name="Group 5772">
                <a:extLst>
                  <a:ext uri="{FF2B5EF4-FFF2-40B4-BE49-F238E27FC236}">
                    <a16:creationId xmlns:a16="http://schemas.microsoft.com/office/drawing/2014/main" id="{E0B54BC7-34BB-2367-32F4-11A2857AECDC}"/>
                  </a:ext>
                </a:extLst>
              </p:cNvPr>
              <p:cNvGrpSpPr/>
              <p:nvPr/>
            </p:nvGrpSpPr>
            <p:grpSpPr>
              <a:xfrm>
                <a:off x="7100321" y="1198492"/>
                <a:ext cx="404495" cy="529178"/>
                <a:chOff x="6426307" y="1198492"/>
                <a:chExt cx="404495" cy="529178"/>
              </a:xfrm>
            </p:grpSpPr>
            <p:sp>
              <p:nvSpPr>
                <p:cNvPr id="6103" name="TextBox 6102">
                  <a:extLst>
                    <a:ext uri="{FF2B5EF4-FFF2-40B4-BE49-F238E27FC236}">
                      <a16:creationId xmlns:a16="http://schemas.microsoft.com/office/drawing/2014/main" id="{AF959A8A-E475-8346-4AA2-40E24C179F15}"/>
                    </a:ext>
                  </a:extLst>
                </p:cNvPr>
                <p:cNvSpPr txBox="1"/>
                <p:nvPr/>
              </p:nvSpPr>
              <p:spPr>
                <a:xfrm>
                  <a:off x="6434591" y="1198492"/>
                  <a:ext cx="35266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pic>
              <p:nvPicPr>
                <p:cNvPr id="6104" name="Picture 6103">
                  <a:extLst>
                    <a:ext uri="{FF2B5EF4-FFF2-40B4-BE49-F238E27FC236}">
                      <a16:creationId xmlns:a16="http://schemas.microsoft.com/office/drawing/2014/main" id="{38B8F786-E713-62B6-57CA-8C6AFAD687AD}"/>
                    </a:ext>
                  </a:extLst>
                </p:cNvPr>
                <p:cNvPicPr>
                  <a:picLocks noChangeAspect="1"/>
                </p:cNvPicPr>
                <p:nvPr/>
              </p:nvPicPr>
              <p:blipFill>
                <a:blip r:embed="rId9"/>
                <a:stretch>
                  <a:fillRect/>
                </a:stretch>
              </p:blipFill>
              <p:spPr>
                <a:xfrm>
                  <a:off x="6426307" y="1372959"/>
                  <a:ext cx="404495" cy="354711"/>
                </a:xfrm>
                <a:prstGeom prst="rect">
                  <a:avLst/>
                </a:prstGeom>
              </p:spPr>
            </p:pic>
          </p:grpSp>
          <p:grpSp>
            <p:nvGrpSpPr>
              <p:cNvPr id="5774" name="Group 5773">
                <a:extLst>
                  <a:ext uri="{FF2B5EF4-FFF2-40B4-BE49-F238E27FC236}">
                    <a16:creationId xmlns:a16="http://schemas.microsoft.com/office/drawing/2014/main" id="{DC01079D-5FE5-9373-419E-34ED08F1489A}"/>
                  </a:ext>
                </a:extLst>
              </p:cNvPr>
              <p:cNvGrpSpPr/>
              <p:nvPr/>
            </p:nvGrpSpPr>
            <p:grpSpPr>
              <a:xfrm>
                <a:off x="7877136" y="1198492"/>
                <a:ext cx="392049" cy="534268"/>
                <a:chOff x="6985427" y="1198492"/>
                <a:chExt cx="392049" cy="534268"/>
              </a:xfrm>
            </p:grpSpPr>
            <p:sp>
              <p:nvSpPr>
                <p:cNvPr id="6101" name="TextBox 6100">
                  <a:extLst>
                    <a:ext uri="{FF2B5EF4-FFF2-40B4-BE49-F238E27FC236}">
                      <a16:creationId xmlns:a16="http://schemas.microsoft.com/office/drawing/2014/main" id="{7F2DB4C2-63A5-152B-624A-7B807BA8654A}"/>
                    </a:ext>
                  </a:extLst>
                </p:cNvPr>
                <p:cNvSpPr txBox="1"/>
                <p:nvPr/>
              </p:nvSpPr>
              <p:spPr>
                <a:xfrm>
                  <a:off x="7001915" y="1198492"/>
                  <a:ext cx="32541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pic>
              <p:nvPicPr>
                <p:cNvPr id="6102" name="Picture 6101" descr="Icon&#10;&#10;Description automatically generated">
                  <a:extLst>
                    <a:ext uri="{FF2B5EF4-FFF2-40B4-BE49-F238E27FC236}">
                      <a16:creationId xmlns:a16="http://schemas.microsoft.com/office/drawing/2014/main" id="{02081EAD-BBF6-826C-A9F8-3AC105B46EBE}"/>
                    </a:ext>
                  </a:extLst>
                </p:cNvPr>
                <p:cNvPicPr>
                  <a:picLocks noChangeAspect="1"/>
                </p:cNvPicPr>
                <p:nvPr/>
              </p:nvPicPr>
              <p:blipFill>
                <a:blip r:embed="rId10"/>
                <a:stretch>
                  <a:fillRect/>
                </a:stretch>
              </p:blipFill>
              <p:spPr>
                <a:xfrm>
                  <a:off x="6985427" y="1346934"/>
                  <a:ext cx="392049" cy="385826"/>
                </a:xfrm>
                <a:prstGeom prst="rect">
                  <a:avLst/>
                </a:prstGeom>
              </p:spPr>
            </p:pic>
          </p:grpSp>
          <p:pic>
            <p:nvPicPr>
              <p:cNvPr id="5775" name="Picture 5774" descr="Icon&#10;&#10;Description automatically generated">
                <a:extLst>
                  <a:ext uri="{FF2B5EF4-FFF2-40B4-BE49-F238E27FC236}">
                    <a16:creationId xmlns:a16="http://schemas.microsoft.com/office/drawing/2014/main" id="{3216E9B6-7365-5178-F7E6-6EA7A59FCDDA}"/>
                  </a:ext>
                </a:extLst>
              </p:cNvPr>
              <p:cNvPicPr>
                <a:picLocks noChangeAspect="1"/>
              </p:cNvPicPr>
              <p:nvPr/>
            </p:nvPicPr>
            <p:blipFill>
              <a:blip r:embed="rId11"/>
              <a:stretch>
                <a:fillRect/>
              </a:stretch>
            </p:blipFill>
            <p:spPr>
              <a:xfrm>
                <a:off x="3267808" y="3566291"/>
                <a:ext cx="311150" cy="404495"/>
              </a:xfrm>
              <a:prstGeom prst="rect">
                <a:avLst/>
              </a:prstGeom>
            </p:spPr>
          </p:pic>
          <p:pic>
            <p:nvPicPr>
              <p:cNvPr id="5776" name="Picture 5775" descr="A picture containing room, gambling house&#10;&#10;Description automatically generated">
                <a:extLst>
                  <a:ext uri="{FF2B5EF4-FFF2-40B4-BE49-F238E27FC236}">
                    <a16:creationId xmlns:a16="http://schemas.microsoft.com/office/drawing/2014/main" id="{2E84226E-DBED-349D-57C2-C620EA5C3D1D}"/>
                  </a:ext>
                </a:extLst>
              </p:cNvPr>
              <p:cNvPicPr>
                <a:picLocks noChangeAspect="1"/>
              </p:cNvPicPr>
              <p:nvPr/>
            </p:nvPicPr>
            <p:blipFill>
              <a:blip r:embed="rId12"/>
              <a:stretch>
                <a:fillRect/>
              </a:stretch>
            </p:blipFill>
            <p:spPr>
              <a:xfrm>
                <a:off x="3225020" y="3943463"/>
                <a:ext cx="460502" cy="416941"/>
              </a:xfrm>
              <a:prstGeom prst="rect">
                <a:avLst/>
              </a:prstGeom>
            </p:spPr>
          </p:pic>
          <p:pic>
            <p:nvPicPr>
              <p:cNvPr id="5777" name="Picture 5776" descr="Icon&#10;&#10;Description automatically generated">
                <a:extLst>
                  <a:ext uri="{FF2B5EF4-FFF2-40B4-BE49-F238E27FC236}">
                    <a16:creationId xmlns:a16="http://schemas.microsoft.com/office/drawing/2014/main" id="{7D52EDFE-A20E-F87B-51E5-EB7BD0686AFE}"/>
                  </a:ext>
                </a:extLst>
              </p:cNvPr>
              <p:cNvPicPr>
                <a:picLocks noChangeAspect="1"/>
              </p:cNvPicPr>
              <p:nvPr/>
            </p:nvPicPr>
            <p:blipFill>
              <a:blip r:embed="rId13"/>
              <a:stretch>
                <a:fillRect/>
              </a:stretch>
            </p:blipFill>
            <p:spPr>
              <a:xfrm>
                <a:off x="4089544" y="2962375"/>
                <a:ext cx="323596" cy="348488"/>
              </a:xfrm>
              <a:prstGeom prst="rect">
                <a:avLst/>
              </a:prstGeom>
            </p:spPr>
          </p:pic>
          <p:pic>
            <p:nvPicPr>
              <p:cNvPr id="5778" name="Picture 5777" descr="Icon&#10;&#10;Description automatically generated">
                <a:extLst>
                  <a:ext uri="{FF2B5EF4-FFF2-40B4-BE49-F238E27FC236}">
                    <a16:creationId xmlns:a16="http://schemas.microsoft.com/office/drawing/2014/main" id="{C1FCE82E-752B-F1FD-B74B-04164C764253}"/>
                  </a:ext>
                </a:extLst>
              </p:cNvPr>
              <p:cNvPicPr>
                <a:picLocks noChangeAspect="1"/>
              </p:cNvPicPr>
              <p:nvPr/>
            </p:nvPicPr>
            <p:blipFill>
              <a:blip r:embed="rId14"/>
              <a:stretch>
                <a:fillRect/>
              </a:stretch>
            </p:blipFill>
            <p:spPr>
              <a:xfrm>
                <a:off x="5243551" y="2243902"/>
                <a:ext cx="634746" cy="522732"/>
              </a:xfrm>
              <a:prstGeom prst="rect">
                <a:avLst/>
              </a:prstGeom>
            </p:spPr>
          </p:pic>
          <p:pic>
            <p:nvPicPr>
              <p:cNvPr id="5779" name="Picture 5778" descr="Icon&#10;&#10;Description automatically generated with medium confidence">
                <a:extLst>
                  <a:ext uri="{FF2B5EF4-FFF2-40B4-BE49-F238E27FC236}">
                    <a16:creationId xmlns:a16="http://schemas.microsoft.com/office/drawing/2014/main" id="{6E6184A6-F9FD-FF87-C397-76A463CCF2B9}"/>
                  </a:ext>
                </a:extLst>
              </p:cNvPr>
              <p:cNvPicPr>
                <a:picLocks noChangeAspect="1"/>
              </p:cNvPicPr>
              <p:nvPr/>
            </p:nvPicPr>
            <p:blipFill>
              <a:blip r:embed="rId15"/>
              <a:stretch>
                <a:fillRect/>
              </a:stretch>
            </p:blipFill>
            <p:spPr>
              <a:xfrm>
                <a:off x="6847996" y="3284606"/>
                <a:ext cx="547624" cy="535178"/>
              </a:xfrm>
              <a:prstGeom prst="rect">
                <a:avLst/>
              </a:prstGeom>
            </p:spPr>
          </p:pic>
          <p:pic>
            <p:nvPicPr>
              <p:cNvPr id="5783" name="Picture 5782">
                <a:extLst>
                  <a:ext uri="{FF2B5EF4-FFF2-40B4-BE49-F238E27FC236}">
                    <a16:creationId xmlns:a16="http://schemas.microsoft.com/office/drawing/2014/main" id="{2A9E62A4-614A-B2CE-E91D-D045D2D1BE92}"/>
                  </a:ext>
                </a:extLst>
              </p:cNvPr>
              <p:cNvPicPr>
                <a:picLocks noChangeAspect="1"/>
              </p:cNvPicPr>
              <p:nvPr/>
            </p:nvPicPr>
            <p:blipFill>
              <a:blip r:embed="rId16"/>
              <a:stretch>
                <a:fillRect/>
              </a:stretch>
            </p:blipFill>
            <p:spPr>
              <a:xfrm>
                <a:off x="2527179" y="4437609"/>
                <a:ext cx="7745519" cy="302020"/>
              </a:xfrm>
              <a:prstGeom prst="rect">
                <a:avLst/>
              </a:prstGeom>
            </p:spPr>
          </p:pic>
          <p:pic>
            <p:nvPicPr>
              <p:cNvPr id="5784" name="Picture 5783">
                <a:extLst>
                  <a:ext uri="{FF2B5EF4-FFF2-40B4-BE49-F238E27FC236}">
                    <a16:creationId xmlns:a16="http://schemas.microsoft.com/office/drawing/2014/main" id="{776FCC10-3AED-5916-EF5E-EEB385650386}"/>
                  </a:ext>
                </a:extLst>
              </p:cNvPr>
              <p:cNvPicPr>
                <a:picLocks noChangeAspect="1"/>
              </p:cNvPicPr>
              <p:nvPr/>
            </p:nvPicPr>
            <p:blipFill>
              <a:blip r:embed="rId17"/>
              <a:stretch>
                <a:fillRect/>
              </a:stretch>
            </p:blipFill>
            <p:spPr>
              <a:xfrm>
                <a:off x="8108436" y="4366486"/>
                <a:ext cx="1985137" cy="143129"/>
              </a:xfrm>
              <a:prstGeom prst="rect">
                <a:avLst/>
              </a:prstGeom>
            </p:spPr>
          </p:pic>
          <p:pic>
            <p:nvPicPr>
              <p:cNvPr id="5785" name="Picture 5784">
                <a:extLst>
                  <a:ext uri="{FF2B5EF4-FFF2-40B4-BE49-F238E27FC236}">
                    <a16:creationId xmlns:a16="http://schemas.microsoft.com/office/drawing/2014/main" id="{C585F6FB-DF55-D242-5C93-EB662903DD6E}"/>
                  </a:ext>
                </a:extLst>
              </p:cNvPr>
              <p:cNvPicPr>
                <a:picLocks noChangeAspect="1"/>
              </p:cNvPicPr>
              <p:nvPr/>
            </p:nvPicPr>
            <p:blipFill>
              <a:blip r:embed="rId18"/>
              <a:stretch>
                <a:fillRect/>
              </a:stretch>
            </p:blipFill>
            <p:spPr>
              <a:xfrm>
                <a:off x="2416098" y="1788127"/>
                <a:ext cx="8061132" cy="455361"/>
              </a:xfrm>
              <a:prstGeom prst="rect">
                <a:avLst/>
              </a:prstGeom>
            </p:spPr>
          </p:pic>
          <p:pic>
            <p:nvPicPr>
              <p:cNvPr id="5786" name="Picture 5785" descr="Icon&#10;&#10;Description automatically generated">
                <a:extLst>
                  <a:ext uri="{FF2B5EF4-FFF2-40B4-BE49-F238E27FC236}">
                    <a16:creationId xmlns:a16="http://schemas.microsoft.com/office/drawing/2014/main" id="{C5B0B4B8-EB19-1EB9-20BA-2F20AC618E23}"/>
                  </a:ext>
                </a:extLst>
              </p:cNvPr>
              <p:cNvPicPr>
                <a:picLocks noChangeAspect="1"/>
              </p:cNvPicPr>
              <p:nvPr/>
            </p:nvPicPr>
            <p:blipFill>
              <a:blip r:embed="rId19"/>
              <a:stretch>
                <a:fillRect/>
              </a:stretch>
            </p:blipFill>
            <p:spPr>
              <a:xfrm>
                <a:off x="3757540" y="1709353"/>
                <a:ext cx="535178" cy="827659"/>
              </a:xfrm>
              <a:prstGeom prst="rect">
                <a:avLst/>
              </a:prstGeom>
            </p:spPr>
          </p:pic>
          <p:pic>
            <p:nvPicPr>
              <p:cNvPr id="5787" name="Picture 5786" descr="A picture containing tableware&#10;&#10;Description automatically generated">
                <a:extLst>
                  <a:ext uri="{FF2B5EF4-FFF2-40B4-BE49-F238E27FC236}">
                    <a16:creationId xmlns:a16="http://schemas.microsoft.com/office/drawing/2014/main" id="{AFF75FB2-B50D-9941-EF4A-E7D029DF6F76}"/>
                  </a:ext>
                </a:extLst>
              </p:cNvPr>
              <p:cNvPicPr>
                <a:picLocks noChangeAspect="1"/>
              </p:cNvPicPr>
              <p:nvPr/>
            </p:nvPicPr>
            <p:blipFill>
              <a:blip r:embed="rId20"/>
              <a:stretch>
                <a:fillRect/>
              </a:stretch>
            </p:blipFill>
            <p:spPr>
              <a:xfrm rot="13102938">
                <a:off x="5334405" y="1499453"/>
                <a:ext cx="374973" cy="525492"/>
              </a:xfrm>
              <a:prstGeom prst="rect">
                <a:avLst/>
              </a:prstGeom>
            </p:spPr>
          </p:pic>
          <p:sp>
            <p:nvSpPr>
              <p:cNvPr id="5788" name="TextBox 5787">
                <a:extLst>
                  <a:ext uri="{FF2B5EF4-FFF2-40B4-BE49-F238E27FC236}">
                    <a16:creationId xmlns:a16="http://schemas.microsoft.com/office/drawing/2014/main" id="{232B4A3B-9B0D-014C-D263-F46B655C2F3A}"/>
                  </a:ext>
                </a:extLst>
              </p:cNvPr>
              <p:cNvSpPr txBox="1"/>
              <p:nvPr/>
            </p:nvSpPr>
            <p:spPr>
              <a:xfrm>
                <a:off x="6193272" y="2736232"/>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5789" name="TextBox 5788">
                <a:extLst>
                  <a:ext uri="{FF2B5EF4-FFF2-40B4-BE49-F238E27FC236}">
                    <a16:creationId xmlns:a16="http://schemas.microsoft.com/office/drawing/2014/main" id="{060601BC-CAC5-0D50-A819-6F47A2B806DF}"/>
                  </a:ext>
                </a:extLst>
              </p:cNvPr>
              <p:cNvSpPr txBox="1"/>
              <p:nvPr/>
            </p:nvSpPr>
            <p:spPr>
              <a:xfrm>
                <a:off x="4989456" y="1603807"/>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pic>
            <p:nvPicPr>
              <p:cNvPr id="5790" name="Picture 5789" descr="Background pattern&#10;&#10;Description automatically generated">
                <a:extLst>
                  <a:ext uri="{FF2B5EF4-FFF2-40B4-BE49-F238E27FC236}">
                    <a16:creationId xmlns:a16="http://schemas.microsoft.com/office/drawing/2014/main" id="{59F2F5C2-8EEE-5399-649B-5E55466D960B}"/>
                  </a:ext>
                </a:extLst>
              </p:cNvPr>
              <p:cNvPicPr>
                <a:picLocks noChangeAspect="1"/>
              </p:cNvPicPr>
              <p:nvPr/>
            </p:nvPicPr>
            <p:blipFill>
              <a:blip r:embed="rId21"/>
              <a:stretch>
                <a:fillRect/>
              </a:stretch>
            </p:blipFill>
            <p:spPr>
              <a:xfrm>
                <a:off x="9370193" y="2737117"/>
                <a:ext cx="292101" cy="302919"/>
              </a:xfrm>
              <a:prstGeom prst="rect">
                <a:avLst/>
              </a:prstGeom>
            </p:spPr>
          </p:pic>
          <p:pic>
            <p:nvPicPr>
              <p:cNvPr id="5791" name="Picture 5790" descr="Circle&#10;&#10;Description automatically generated">
                <a:extLst>
                  <a:ext uri="{FF2B5EF4-FFF2-40B4-BE49-F238E27FC236}">
                    <a16:creationId xmlns:a16="http://schemas.microsoft.com/office/drawing/2014/main" id="{8D2AE70B-8771-417A-01FC-8DDA4463B429}"/>
                  </a:ext>
                </a:extLst>
              </p:cNvPr>
              <p:cNvPicPr>
                <a:picLocks noChangeAspect="1"/>
              </p:cNvPicPr>
              <p:nvPr/>
            </p:nvPicPr>
            <p:blipFill>
              <a:blip r:embed="rId22"/>
              <a:stretch>
                <a:fillRect/>
              </a:stretch>
            </p:blipFill>
            <p:spPr>
              <a:xfrm rot="20298096">
                <a:off x="8201935" y="3220972"/>
                <a:ext cx="312981" cy="306461"/>
              </a:xfrm>
              <a:prstGeom prst="rect">
                <a:avLst/>
              </a:prstGeom>
            </p:spPr>
          </p:pic>
          <p:pic>
            <p:nvPicPr>
              <p:cNvPr id="6080" name="Picture 6079" descr="Circle&#10;&#10;Description automatically generated">
                <a:extLst>
                  <a:ext uri="{FF2B5EF4-FFF2-40B4-BE49-F238E27FC236}">
                    <a16:creationId xmlns:a16="http://schemas.microsoft.com/office/drawing/2014/main" id="{EAE9F69E-A117-73D1-FD59-9241E25CA264}"/>
                  </a:ext>
                </a:extLst>
              </p:cNvPr>
              <p:cNvPicPr>
                <a:picLocks noChangeAspect="1"/>
              </p:cNvPicPr>
              <p:nvPr/>
            </p:nvPicPr>
            <p:blipFill>
              <a:blip r:embed="rId22"/>
              <a:stretch>
                <a:fillRect/>
              </a:stretch>
            </p:blipFill>
            <p:spPr>
              <a:xfrm rot="605260">
                <a:off x="8151135" y="3576572"/>
                <a:ext cx="312981" cy="306461"/>
              </a:xfrm>
              <a:prstGeom prst="rect">
                <a:avLst/>
              </a:prstGeom>
            </p:spPr>
          </p:pic>
          <p:pic>
            <p:nvPicPr>
              <p:cNvPr id="6081" name="Picture 6080" descr="Circle&#10;&#10;Description automatically generated">
                <a:extLst>
                  <a:ext uri="{FF2B5EF4-FFF2-40B4-BE49-F238E27FC236}">
                    <a16:creationId xmlns:a16="http://schemas.microsoft.com/office/drawing/2014/main" id="{5BD056C8-72FC-D6E3-8AD7-D7CD9DAA56F7}"/>
                  </a:ext>
                </a:extLst>
              </p:cNvPr>
              <p:cNvPicPr>
                <a:picLocks noChangeAspect="1"/>
              </p:cNvPicPr>
              <p:nvPr/>
            </p:nvPicPr>
            <p:blipFill>
              <a:blip r:embed="rId22"/>
              <a:stretch>
                <a:fillRect/>
              </a:stretch>
            </p:blipFill>
            <p:spPr>
              <a:xfrm rot="21333664">
                <a:off x="8503560" y="3468622"/>
                <a:ext cx="312981" cy="306461"/>
              </a:xfrm>
              <a:prstGeom prst="rect">
                <a:avLst/>
              </a:prstGeom>
            </p:spPr>
          </p:pic>
          <p:pic>
            <p:nvPicPr>
              <p:cNvPr id="6082" name="Picture 6081" descr="A picture containing icon&#10;&#10;Description automatically generated">
                <a:extLst>
                  <a:ext uri="{FF2B5EF4-FFF2-40B4-BE49-F238E27FC236}">
                    <a16:creationId xmlns:a16="http://schemas.microsoft.com/office/drawing/2014/main" id="{6480129C-B94A-0D47-B0B9-4FE305292533}"/>
                  </a:ext>
                </a:extLst>
              </p:cNvPr>
              <p:cNvPicPr>
                <a:picLocks noChangeAspect="1"/>
              </p:cNvPicPr>
              <p:nvPr/>
            </p:nvPicPr>
            <p:blipFill>
              <a:blip r:embed="rId23"/>
              <a:stretch>
                <a:fillRect/>
              </a:stretch>
            </p:blipFill>
            <p:spPr>
              <a:xfrm>
                <a:off x="5631590" y="3726591"/>
                <a:ext cx="291933" cy="279769"/>
              </a:xfrm>
              <a:prstGeom prst="rect">
                <a:avLst/>
              </a:prstGeom>
            </p:spPr>
          </p:pic>
          <p:pic>
            <p:nvPicPr>
              <p:cNvPr id="6083" name="Picture 6082" descr="Icon&#10;&#10;Description automatically generated">
                <a:extLst>
                  <a:ext uri="{FF2B5EF4-FFF2-40B4-BE49-F238E27FC236}">
                    <a16:creationId xmlns:a16="http://schemas.microsoft.com/office/drawing/2014/main" id="{C1E22563-7F65-1A5F-861B-6953ECC82111}"/>
                  </a:ext>
                </a:extLst>
              </p:cNvPr>
              <p:cNvPicPr>
                <a:picLocks noChangeAspect="1"/>
              </p:cNvPicPr>
              <p:nvPr/>
            </p:nvPicPr>
            <p:blipFill>
              <a:blip r:embed="rId24"/>
              <a:stretch>
                <a:fillRect/>
              </a:stretch>
            </p:blipFill>
            <p:spPr>
              <a:xfrm>
                <a:off x="5893171" y="3457716"/>
                <a:ext cx="282338" cy="301161"/>
              </a:xfrm>
              <a:prstGeom prst="rect">
                <a:avLst/>
              </a:prstGeom>
            </p:spPr>
          </p:pic>
          <p:pic>
            <p:nvPicPr>
              <p:cNvPr id="6084" name="Picture 6083" descr="A picture containing icon&#10;&#10;Description automatically generated">
                <a:extLst>
                  <a:ext uri="{FF2B5EF4-FFF2-40B4-BE49-F238E27FC236}">
                    <a16:creationId xmlns:a16="http://schemas.microsoft.com/office/drawing/2014/main" id="{21ECFD7A-B732-26CA-7784-916ADF1F03AC}"/>
                  </a:ext>
                </a:extLst>
              </p:cNvPr>
              <p:cNvPicPr>
                <a:picLocks noChangeAspect="1"/>
              </p:cNvPicPr>
              <p:nvPr/>
            </p:nvPicPr>
            <p:blipFill>
              <a:blip r:embed="rId25"/>
              <a:stretch>
                <a:fillRect/>
              </a:stretch>
            </p:blipFill>
            <p:spPr>
              <a:xfrm>
                <a:off x="6126973" y="3718146"/>
                <a:ext cx="284957" cy="297346"/>
              </a:xfrm>
              <a:prstGeom prst="rect">
                <a:avLst/>
              </a:prstGeom>
            </p:spPr>
          </p:pic>
          <p:grpSp>
            <p:nvGrpSpPr>
              <p:cNvPr id="6085" name="Group 6084">
                <a:extLst>
                  <a:ext uri="{FF2B5EF4-FFF2-40B4-BE49-F238E27FC236}">
                    <a16:creationId xmlns:a16="http://schemas.microsoft.com/office/drawing/2014/main" id="{73EDD5DA-605E-5F3E-8439-77AE4EAB0C3F}"/>
                  </a:ext>
                </a:extLst>
              </p:cNvPr>
              <p:cNvGrpSpPr/>
              <p:nvPr/>
            </p:nvGrpSpPr>
            <p:grpSpPr>
              <a:xfrm>
                <a:off x="8641504" y="1198492"/>
                <a:ext cx="765115" cy="523287"/>
                <a:chOff x="7703179" y="1198492"/>
                <a:chExt cx="765115" cy="523287"/>
              </a:xfrm>
            </p:grpSpPr>
            <p:sp>
              <p:nvSpPr>
                <p:cNvPr id="6099" name="TextBox 6098">
                  <a:extLst>
                    <a:ext uri="{FF2B5EF4-FFF2-40B4-BE49-F238E27FC236}">
                      <a16:creationId xmlns:a16="http://schemas.microsoft.com/office/drawing/2014/main" id="{3C22019C-8529-7BD7-E137-5E1B85C45F07}"/>
                    </a:ext>
                  </a:extLst>
                </p:cNvPr>
                <p:cNvSpPr txBox="1"/>
                <p:nvPr/>
              </p:nvSpPr>
              <p:spPr>
                <a:xfrm>
                  <a:off x="7881803" y="1198492"/>
                  <a:ext cx="43762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pic>
              <p:nvPicPr>
                <p:cNvPr id="6100" name="Picture 6099" descr="Shape&#10;&#10;Description automatically generated">
                  <a:extLst>
                    <a:ext uri="{FF2B5EF4-FFF2-40B4-BE49-F238E27FC236}">
                      <a16:creationId xmlns:a16="http://schemas.microsoft.com/office/drawing/2014/main" id="{35000A08-1408-E6E6-A2CA-7676639F959D}"/>
                    </a:ext>
                  </a:extLst>
                </p:cNvPr>
                <p:cNvPicPr>
                  <a:picLocks noChangeAspect="1"/>
                </p:cNvPicPr>
                <p:nvPr/>
              </p:nvPicPr>
              <p:blipFill>
                <a:blip r:embed="rId26"/>
                <a:stretch>
                  <a:fillRect/>
                </a:stretch>
              </p:blipFill>
              <p:spPr>
                <a:xfrm>
                  <a:off x="7703179" y="1392277"/>
                  <a:ext cx="765115" cy="329502"/>
                </a:xfrm>
                <a:prstGeom prst="rect">
                  <a:avLst/>
                </a:prstGeom>
              </p:spPr>
            </p:pic>
          </p:grpSp>
          <p:pic>
            <p:nvPicPr>
              <p:cNvPr id="6086" name="Picture 6085" descr="Background pattern&#10;&#10;Description automatically generated">
                <a:extLst>
                  <a:ext uri="{FF2B5EF4-FFF2-40B4-BE49-F238E27FC236}">
                    <a16:creationId xmlns:a16="http://schemas.microsoft.com/office/drawing/2014/main" id="{37116476-2B63-6745-0310-9B1ED4C599A1}"/>
                  </a:ext>
                </a:extLst>
              </p:cNvPr>
              <p:cNvPicPr>
                <a:picLocks noChangeAspect="1"/>
              </p:cNvPicPr>
              <p:nvPr/>
            </p:nvPicPr>
            <p:blipFill>
              <a:blip r:embed="rId27"/>
              <a:stretch>
                <a:fillRect/>
              </a:stretch>
            </p:blipFill>
            <p:spPr>
              <a:xfrm>
                <a:off x="3921544" y="1493069"/>
                <a:ext cx="273432" cy="177731"/>
              </a:xfrm>
              <a:prstGeom prst="rect">
                <a:avLst/>
              </a:prstGeom>
            </p:spPr>
          </p:pic>
          <p:sp>
            <p:nvSpPr>
              <p:cNvPr id="6087" name="TextBox 6086">
                <a:extLst>
                  <a:ext uri="{FF2B5EF4-FFF2-40B4-BE49-F238E27FC236}">
                    <a16:creationId xmlns:a16="http://schemas.microsoft.com/office/drawing/2014/main" id="{31733077-7DA1-7336-6057-796CD6C2CA0F}"/>
                  </a:ext>
                </a:extLst>
              </p:cNvPr>
              <p:cNvSpPr txBox="1"/>
              <p:nvPr/>
            </p:nvSpPr>
            <p:spPr>
              <a:xfrm>
                <a:off x="1082496" y="1946269"/>
                <a:ext cx="52001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6088" name="Right Arrow 42">
                <a:extLst>
                  <a:ext uri="{FF2B5EF4-FFF2-40B4-BE49-F238E27FC236}">
                    <a16:creationId xmlns:a16="http://schemas.microsoft.com/office/drawing/2014/main" id="{6840C5B2-55CE-88A9-0AAF-1BCAE11E4304}"/>
                  </a:ext>
                </a:extLst>
              </p:cNvPr>
              <p:cNvSpPr/>
              <p:nvPr/>
            </p:nvSpPr>
            <p:spPr>
              <a:xfrm>
                <a:off x="1023773" y="2194778"/>
                <a:ext cx="605421" cy="220972"/>
              </a:xfrm>
              <a:prstGeom prst="rightArrow">
                <a:avLst/>
              </a:prstGeom>
              <a:gradFill>
                <a:gsLst>
                  <a:gs pos="0">
                    <a:schemeClr val="bg1">
                      <a:lumMod val="0"/>
                      <a:lumOff val="100000"/>
                    </a:schemeClr>
                  </a:gs>
                  <a:gs pos="99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089" name="TextBox 6088">
                <a:extLst>
                  <a:ext uri="{FF2B5EF4-FFF2-40B4-BE49-F238E27FC236}">
                    <a16:creationId xmlns:a16="http://schemas.microsoft.com/office/drawing/2014/main" id="{7708EC7E-156B-CA09-B480-E1CAD0513D48}"/>
                  </a:ext>
                </a:extLst>
              </p:cNvPr>
              <p:cNvSpPr txBox="1"/>
              <p:nvPr/>
            </p:nvSpPr>
            <p:spPr>
              <a:xfrm>
                <a:off x="2273500" y="1198492"/>
                <a:ext cx="447238" cy="161583"/>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090" name="Picture 6089" descr="A picture containing clock, vector graphics&#10;&#10;Description automatically generated">
                <a:extLst>
                  <a:ext uri="{FF2B5EF4-FFF2-40B4-BE49-F238E27FC236}">
                    <a16:creationId xmlns:a16="http://schemas.microsoft.com/office/drawing/2014/main" id="{5269895D-95B4-96EF-EAFE-D3F6D90A2768}"/>
                  </a:ext>
                </a:extLst>
              </p:cNvPr>
              <p:cNvPicPr>
                <a:picLocks noChangeAspect="1"/>
              </p:cNvPicPr>
              <p:nvPr/>
            </p:nvPicPr>
            <p:blipFill>
              <a:blip r:embed="rId28"/>
              <a:stretch>
                <a:fillRect/>
              </a:stretch>
            </p:blipFill>
            <p:spPr>
              <a:xfrm>
                <a:off x="2576813" y="2280724"/>
                <a:ext cx="570812" cy="424791"/>
              </a:xfrm>
              <a:prstGeom prst="rect">
                <a:avLst/>
              </a:prstGeom>
            </p:spPr>
          </p:pic>
          <p:pic>
            <p:nvPicPr>
              <p:cNvPr id="6091" name="Picture 6090" descr="A picture containing clock, vector graphics&#10;&#10;Description automatically generated">
                <a:extLst>
                  <a:ext uri="{FF2B5EF4-FFF2-40B4-BE49-F238E27FC236}">
                    <a16:creationId xmlns:a16="http://schemas.microsoft.com/office/drawing/2014/main" id="{2EACEB5F-0CD1-FA31-CFB4-FDC3B19877DE}"/>
                  </a:ext>
                </a:extLst>
              </p:cNvPr>
              <p:cNvPicPr>
                <a:picLocks noChangeAspect="1"/>
              </p:cNvPicPr>
              <p:nvPr/>
            </p:nvPicPr>
            <p:blipFill>
              <a:blip r:embed="rId28"/>
              <a:stretch>
                <a:fillRect/>
              </a:stretch>
            </p:blipFill>
            <p:spPr>
              <a:xfrm rot="19590329">
                <a:off x="2684357" y="2978718"/>
                <a:ext cx="570812" cy="424791"/>
              </a:xfrm>
              <a:prstGeom prst="rect">
                <a:avLst/>
              </a:prstGeom>
            </p:spPr>
          </p:pic>
          <p:pic>
            <p:nvPicPr>
              <p:cNvPr id="6092" name="Picture 6091" descr="A picture containing clock, vector graphics&#10;&#10;Description automatically generated">
                <a:extLst>
                  <a:ext uri="{FF2B5EF4-FFF2-40B4-BE49-F238E27FC236}">
                    <a16:creationId xmlns:a16="http://schemas.microsoft.com/office/drawing/2014/main" id="{F92CA805-8443-D219-E753-75C9B14DA6B6}"/>
                  </a:ext>
                </a:extLst>
              </p:cNvPr>
              <p:cNvPicPr>
                <a:picLocks noChangeAspect="1"/>
              </p:cNvPicPr>
              <p:nvPr/>
            </p:nvPicPr>
            <p:blipFill>
              <a:blip r:embed="rId28"/>
              <a:stretch>
                <a:fillRect/>
              </a:stretch>
            </p:blipFill>
            <p:spPr>
              <a:xfrm rot="7197618">
                <a:off x="3230496" y="3140319"/>
                <a:ext cx="533058" cy="396695"/>
              </a:xfrm>
              <a:prstGeom prst="rect">
                <a:avLst/>
              </a:prstGeom>
            </p:spPr>
          </p:pic>
          <p:pic>
            <p:nvPicPr>
              <p:cNvPr id="6093" name="Picture 6092" descr="Icon&#10;&#10;Description automatically generated">
                <a:extLst>
                  <a:ext uri="{FF2B5EF4-FFF2-40B4-BE49-F238E27FC236}">
                    <a16:creationId xmlns:a16="http://schemas.microsoft.com/office/drawing/2014/main" id="{49828310-198B-8030-AD3C-DFC99A0D59B5}"/>
                  </a:ext>
                </a:extLst>
              </p:cNvPr>
              <p:cNvPicPr>
                <a:picLocks noChangeAspect="1"/>
              </p:cNvPicPr>
              <p:nvPr/>
            </p:nvPicPr>
            <p:blipFill>
              <a:blip r:embed="rId29"/>
              <a:stretch>
                <a:fillRect/>
              </a:stretch>
            </p:blipFill>
            <p:spPr>
              <a:xfrm>
                <a:off x="4838284" y="2910975"/>
                <a:ext cx="239327" cy="232858"/>
              </a:xfrm>
              <a:prstGeom prst="rect">
                <a:avLst/>
              </a:prstGeom>
            </p:spPr>
          </p:pic>
          <p:pic>
            <p:nvPicPr>
              <p:cNvPr id="6094" name="Picture 6093" descr="Icon&#10;&#10;Description automatically generated">
                <a:extLst>
                  <a:ext uri="{FF2B5EF4-FFF2-40B4-BE49-F238E27FC236}">
                    <a16:creationId xmlns:a16="http://schemas.microsoft.com/office/drawing/2014/main" id="{7C0D2981-2F3E-2428-E646-738902E8A74C}"/>
                  </a:ext>
                </a:extLst>
              </p:cNvPr>
              <p:cNvPicPr>
                <a:picLocks noChangeAspect="1"/>
              </p:cNvPicPr>
              <p:nvPr/>
            </p:nvPicPr>
            <p:blipFill>
              <a:blip r:embed="rId29"/>
              <a:stretch>
                <a:fillRect/>
              </a:stretch>
            </p:blipFill>
            <p:spPr>
              <a:xfrm>
                <a:off x="4771609" y="3345950"/>
                <a:ext cx="239327" cy="232858"/>
              </a:xfrm>
              <a:prstGeom prst="rect">
                <a:avLst/>
              </a:prstGeom>
            </p:spPr>
          </p:pic>
          <p:pic>
            <p:nvPicPr>
              <p:cNvPr id="6095" name="Picture 6094" descr="Icon&#10;&#10;Description automatically generated with medium confidence">
                <a:extLst>
                  <a:ext uri="{FF2B5EF4-FFF2-40B4-BE49-F238E27FC236}">
                    <a16:creationId xmlns:a16="http://schemas.microsoft.com/office/drawing/2014/main" id="{3EF452D1-BCF8-2B73-56FA-C142B97152CE}"/>
                  </a:ext>
                </a:extLst>
              </p:cNvPr>
              <p:cNvPicPr>
                <a:picLocks noChangeAspect="1"/>
              </p:cNvPicPr>
              <p:nvPr/>
            </p:nvPicPr>
            <p:blipFill>
              <a:blip r:embed="rId30"/>
              <a:stretch>
                <a:fillRect/>
              </a:stretch>
            </p:blipFill>
            <p:spPr>
              <a:xfrm>
                <a:off x="5036332" y="3326488"/>
                <a:ext cx="234950" cy="228600"/>
              </a:xfrm>
              <a:prstGeom prst="rect">
                <a:avLst/>
              </a:prstGeom>
            </p:spPr>
          </p:pic>
          <p:pic>
            <p:nvPicPr>
              <p:cNvPr id="6096" name="Picture 6095" descr="Icon&#10;&#10;Description automatically generated with medium confidence">
                <a:extLst>
                  <a:ext uri="{FF2B5EF4-FFF2-40B4-BE49-F238E27FC236}">
                    <a16:creationId xmlns:a16="http://schemas.microsoft.com/office/drawing/2014/main" id="{46289CB4-9AA5-1013-A573-059B58120CBC}"/>
                  </a:ext>
                </a:extLst>
              </p:cNvPr>
              <p:cNvPicPr>
                <a:picLocks noChangeAspect="1"/>
              </p:cNvPicPr>
              <p:nvPr/>
            </p:nvPicPr>
            <p:blipFill>
              <a:blip r:embed="rId30"/>
              <a:stretch>
                <a:fillRect/>
              </a:stretch>
            </p:blipFill>
            <p:spPr>
              <a:xfrm>
                <a:off x="4928382" y="3551913"/>
                <a:ext cx="234950" cy="228600"/>
              </a:xfrm>
              <a:prstGeom prst="rect">
                <a:avLst/>
              </a:prstGeom>
            </p:spPr>
          </p:pic>
          <p:pic>
            <p:nvPicPr>
              <p:cNvPr id="6097" name="Picture 6096" descr="A picture containing icon&#10;&#10;Description automatically generated">
                <a:extLst>
                  <a:ext uri="{FF2B5EF4-FFF2-40B4-BE49-F238E27FC236}">
                    <a16:creationId xmlns:a16="http://schemas.microsoft.com/office/drawing/2014/main" id="{81DC75A0-E852-9EE2-33D8-ED8CB49C362C}"/>
                  </a:ext>
                </a:extLst>
              </p:cNvPr>
              <p:cNvPicPr>
                <a:picLocks noChangeAspect="1"/>
              </p:cNvPicPr>
              <p:nvPr/>
            </p:nvPicPr>
            <p:blipFill>
              <a:blip r:embed="rId31"/>
              <a:stretch>
                <a:fillRect/>
              </a:stretch>
            </p:blipFill>
            <p:spPr>
              <a:xfrm>
                <a:off x="8773422" y="2871972"/>
                <a:ext cx="579150" cy="241313"/>
              </a:xfrm>
              <a:prstGeom prst="rect">
                <a:avLst/>
              </a:prstGeom>
            </p:spPr>
          </p:pic>
          <p:pic>
            <p:nvPicPr>
              <p:cNvPr id="6098" name="Picture 6097" descr="A picture containing icon&#10;&#10;Description automatically generated">
                <a:extLst>
                  <a:ext uri="{FF2B5EF4-FFF2-40B4-BE49-F238E27FC236}">
                    <a16:creationId xmlns:a16="http://schemas.microsoft.com/office/drawing/2014/main" id="{C50BFB86-46A3-BBDD-AA0C-1DB320DC49EF}"/>
                  </a:ext>
                </a:extLst>
              </p:cNvPr>
              <p:cNvPicPr>
                <a:picLocks noChangeAspect="1"/>
              </p:cNvPicPr>
              <p:nvPr/>
            </p:nvPicPr>
            <p:blipFill>
              <a:blip r:embed="rId31"/>
              <a:stretch>
                <a:fillRect/>
              </a:stretch>
            </p:blipFill>
            <p:spPr>
              <a:xfrm>
                <a:off x="9072186" y="3120942"/>
                <a:ext cx="579150" cy="241313"/>
              </a:xfrm>
              <a:prstGeom prst="rect">
                <a:avLst/>
              </a:prstGeom>
            </p:spPr>
          </p:pic>
        </p:grpSp>
        <p:pic>
          <p:nvPicPr>
            <p:cNvPr id="5690" name="Picture 5689" descr="A picture containing shape&#10;&#10;Description automatically generated">
              <a:extLst>
                <a:ext uri="{FF2B5EF4-FFF2-40B4-BE49-F238E27FC236}">
                  <a16:creationId xmlns:a16="http://schemas.microsoft.com/office/drawing/2014/main" id="{4361EDAB-E497-9360-4E29-7F10385A37EB}"/>
                </a:ext>
              </a:extLst>
            </p:cNvPr>
            <p:cNvPicPr>
              <a:picLocks noChangeAspect="1"/>
            </p:cNvPicPr>
            <p:nvPr/>
          </p:nvPicPr>
          <p:blipFill rotWithShape="1">
            <a:blip r:embed="rId32"/>
            <a:srcRect l="56042" b="41933"/>
            <a:stretch/>
          </p:blipFill>
          <p:spPr>
            <a:xfrm>
              <a:off x="3445387" y="2767929"/>
              <a:ext cx="573505" cy="699839"/>
            </a:xfrm>
            <a:prstGeom prst="rect">
              <a:avLst/>
            </a:prstGeom>
          </p:spPr>
        </p:pic>
        <p:sp>
          <p:nvSpPr>
            <p:cNvPr id="5691" name="TextBox 5690">
              <a:extLst>
                <a:ext uri="{FF2B5EF4-FFF2-40B4-BE49-F238E27FC236}">
                  <a16:creationId xmlns:a16="http://schemas.microsoft.com/office/drawing/2014/main" id="{8ADAD887-E1FD-CBF7-D8FB-ABD75F9B00BB}"/>
                </a:ext>
              </a:extLst>
            </p:cNvPr>
            <p:cNvSpPr txBox="1"/>
            <p:nvPr/>
          </p:nvSpPr>
          <p:spPr>
            <a:xfrm>
              <a:off x="5665175" y="4350329"/>
              <a:ext cx="2404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grpSp>
          <p:nvGrpSpPr>
            <p:cNvPr id="5692" name="Group 5691">
              <a:extLst>
                <a:ext uri="{FF2B5EF4-FFF2-40B4-BE49-F238E27FC236}">
                  <a16:creationId xmlns:a16="http://schemas.microsoft.com/office/drawing/2014/main" id="{D56254E7-44B5-FD97-D6B1-3231C0E8C150}"/>
                </a:ext>
              </a:extLst>
            </p:cNvPr>
            <p:cNvGrpSpPr/>
            <p:nvPr/>
          </p:nvGrpSpPr>
          <p:grpSpPr>
            <a:xfrm>
              <a:off x="5534075" y="4462642"/>
              <a:ext cx="662328" cy="663936"/>
              <a:chOff x="5530654" y="4431132"/>
              <a:chExt cx="662328" cy="663936"/>
            </a:xfrm>
          </p:grpSpPr>
          <p:cxnSp>
            <p:nvCxnSpPr>
              <p:cNvPr id="5920" name="Straight Arrow Connector 5919">
                <a:extLst>
                  <a:ext uri="{FF2B5EF4-FFF2-40B4-BE49-F238E27FC236}">
                    <a16:creationId xmlns:a16="http://schemas.microsoft.com/office/drawing/2014/main" id="{8A83C6D9-C1A8-91A1-8BDB-9047A268848A}"/>
                  </a:ext>
                </a:extLst>
              </p:cNvPr>
              <p:cNvCxnSpPr>
                <a:cxnSpLocks/>
              </p:cNvCxnSpPr>
              <p:nvPr/>
            </p:nvCxnSpPr>
            <p:spPr>
              <a:xfrm>
                <a:off x="5530654" y="4719348"/>
                <a:ext cx="662328" cy="375720"/>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921" name="Straight Connector 5920">
                <a:extLst>
                  <a:ext uri="{FF2B5EF4-FFF2-40B4-BE49-F238E27FC236}">
                    <a16:creationId xmlns:a16="http://schemas.microsoft.com/office/drawing/2014/main" id="{F624035E-BBF5-365B-A40C-61E93C930A83}"/>
                  </a:ext>
                </a:extLst>
              </p:cNvPr>
              <p:cNvCxnSpPr/>
              <p:nvPr/>
            </p:nvCxnSpPr>
            <p:spPr>
              <a:xfrm flipV="1">
                <a:off x="5536544" y="4431132"/>
                <a:ext cx="0" cy="298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93" name="Group 5692">
              <a:extLst>
                <a:ext uri="{FF2B5EF4-FFF2-40B4-BE49-F238E27FC236}">
                  <a16:creationId xmlns:a16="http://schemas.microsoft.com/office/drawing/2014/main" id="{742C46F7-0433-E4B6-5E3D-0726B51238FC}"/>
                </a:ext>
              </a:extLst>
            </p:cNvPr>
            <p:cNvGrpSpPr/>
            <p:nvPr/>
          </p:nvGrpSpPr>
          <p:grpSpPr>
            <a:xfrm>
              <a:off x="7115046" y="4465450"/>
              <a:ext cx="625586" cy="618854"/>
              <a:chOff x="7450817" y="4443142"/>
              <a:chExt cx="625586" cy="618854"/>
            </a:xfrm>
          </p:grpSpPr>
          <p:cxnSp>
            <p:nvCxnSpPr>
              <p:cNvPr id="5694" name="Straight Connector 5693">
                <a:extLst>
                  <a:ext uri="{FF2B5EF4-FFF2-40B4-BE49-F238E27FC236}">
                    <a16:creationId xmlns:a16="http://schemas.microsoft.com/office/drawing/2014/main" id="{6D5ACB7B-418E-6454-3A3C-FCEBD180A1B3}"/>
                  </a:ext>
                </a:extLst>
              </p:cNvPr>
              <p:cNvCxnSpPr/>
              <p:nvPr/>
            </p:nvCxnSpPr>
            <p:spPr>
              <a:xfrm flipV="1">
                <a:off x="8076403" y="4443142"/>
                <a:ext cx="0" cy="298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95" name="Straight Arrow Connector 5694">
                <a:extLst>
                  <a:ext uri="{FF2B5EF4-FFF2-40B4-BE49-F238E27FC236}">
                    <a16:creationId xmlns:a16="http://schemas.microsoft.com/office/drawing/2014/main" id="{8902BC5B-4B95-6B99-6787-DFF5A6D11E76}"/>
                  </a:ext>
                </a:extLst>
              </p:cNvPr>
              <p:cNvCxnSpPr>
                <a:cxnSpLocks/>
              </p:cNvCxnSpPr>
              <p:nvPr/>
            </p:nvCxnSpPr>
            <p:spPr>
              <a:xfrm flipH="1">
                <a:off x="7450817" y="4731358"/>
                <a:ext cx="625586" cy="330638"/>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7335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Footer Placeholder 1">
            <a:extLst>
              <a:ext uri="{FF2B5EF4-FFF2-40B4-BE49-F238E27FC236}">
                <a16:creationId xmlns:a16="http://schemas.microsoft.com/office/drawing/2014/main" id="{B4B1D44F-73C9-9C60-F9D2-810D0E71E483}"/>
              </a:ext>
            </a:extLst>
          </p:cNvPr>
          <p:cNvSpPr>
            <a:spLocks noGrp="1"/>
          </p:cNvSpPr>
          <p:nvPr>
            <p:ph type="ftr" sz="quarter" idx="4294967295"/>
          </p:nvPr>
        </p:nvSpPr>
        <p:spPr>
          <a:xfrm>
            <a:off x="547688" y="6284913"/>
            <a:ext cx="10227701" cy="4438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0" normalizeH="0" baseline="0" noProof="0" dirty="0">
                <a:ln>
                  <a:noFill/>
                </a:ln>
                <a:solidFill>
                  <a:srgbClr val="656665"/>
                </a:solidFill>
                <a:effectLst/>
                <a:uLnTx/>
                <a:uFillTx/>
                <a:latin typeface="Calibri"/>
                <a:ea typeface="+mn-ea"/>
                <a:cs typeface="+mn-cs"/>
              </a:rPr>
              <a:t>Figure adapted from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Porsbjerg</a:t>
            </a:r>
            <a:r>
              <a:rPr kumimoji="0" lang="en-GB" sz="800" b="0" i="0" u="none" strike="noStrike" kern="1200" cap="none" spc="20" normalizeH="0" baseline="0" noProof="0" dirty="0">
                <a:ln>
                  <a:noFill/>
                </a:ln>
                <a:solidFill>
                  <a:srgbClr val="656665"/>
                </a:solidFill>
                <a:effectLst/>
                <a:uLnTx/>
                <a:uFillTx/>
                <a:latin typeface="Calibri"/>
                <a:ea typeface="+mn-ea"/>
                <a:cs typeface="+mn-cs"/>
              </a:rPr>
              <a:t> CM, et al.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Eur</a:t>
            </a:r>
            <a:r>
              <a:rPr kumimoji="0" lang="en-GB" sz="800" b="0" i="0" u="none" strike="noStrike" kern="1200" cap="none" spc="20" normalizeH="0" baseline="0" noProof="0" dirty="0">
                <a:ln>
                  <a:noFill/>
                </a:ln>
                <a:solidFill>
                  <a:srgbClr val="656665"/>
                </a:solidFill>
                <a:effectLst/>
                <a:uLnTx/>
                <a:uFillTx/>
                <a:latin typeface="Calibri"/>
                <a:ea typeface="+mn-ea"/>
                <a:cs typeface="+mn-cs"/>
              </a:rPr>
              <a:t> Respir J 2020;56:2000260 and Gauvreau GM, et al. Expert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Opin</a:t>
            </a:r>
            <a:r>
              <a:rPr kumimoji="0" lang="en-GB" sz="800" b="0" i="0" u="none" strike="noStrike" kern="1200" cap="none" spc="20" normalizeH="0" baseline="0" noProof="0" dirty="0">
                <a:ln>
                  <a:noFill/>
                </a:ln>
                <a:solidFill>
                  <a:srgbClr val="656665"/>
                </a:solidFill>
                <a:effectLst/>
                <a:uLnTx/>
                <a:uFillTx/>
                <a:latin typeface="Calibri"/>
                <a:ea typeface="+mn-ea"/>
                <a:cs typeface="+mn-cs"/>
              </a:rPr>
              <a:t>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Ther</a:t>
            </a:r>
            <a:r>
              <a:rPr kumimoji="0" lang="en-GB" sz="800" b="0" i="0" u="none" strike="noStrike" kern="1200" cap="none" spc="20" normalizeH="0" baseline="0" noProof="0" dirty="0">
                <a:ln>
                  <a:noFill/>
                </a:ln>
                <a:solidFill>
                  <a:srgbClr val="656665"/>
                </a:solidFill>
                <a:effectLst/>
                <a:uLnTx/>
                <a:uFillTx/>
                <a:latin typeface="Calibri"/>
                <a:ea typeface="+mn-ea"/>
                <a:cs typeface="+mn-cs"/>
              </a:rPr>
              <a:t> Targets 2020;24:777–792, which was based on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Brusselle</a:t>
            </a:r>
            <a:r>
              <a:rPr kumimoji="0" lang="en-GB" sz="800" b="0" i="0" u="none" strike="noStrike" kern="1200" cap="none" spc="20" normalizeH="0" baseline="0" noProof="0" dirty="0">
                <a:ln>
                  <a:noFill/>
                </a:ln>
                <a:solidFill>
                  <a:srgbClr val="656665"/>
                </a:solidFill>
                <a:effectLst/>
                <a:uLnTx/>
                <a:uFillTx/>
                <a:latin typeface="Calibri"/>
                <a:ea typeface="+mn-ea"/>
                <a:cs typeface="+mn-cs"/>
              </a:rPr>
              <a:t> G,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Bracke</a:t>
            </a:r>
            <a:r>
              <a:rPr kumimoji="0" lang="en-GB" sz="800" b="0" i="0" u="none" strike="noStrike" kern="1200" cap="none" spc="20" normalizeH="0" baseline="0" noProof="0" dirty="0">
                <a:ln>
                  <a:noFill/>
                </a:ln>
                <a:solidFill>
                  <a:srgbClr val="656665"/>
                </a:solidFill>
                <a:effectLst/>
                <a:uLnTx/>
                <a:uFillTx/>
                <a:latin typeface="Calibri"/>
                <a:ea typeface="+mn-ea"/>
                <a:cs typeface="+mn-cs"/>
              </a:rPr>
              <a:t> K. Ann Am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Thorac</a:t>
            </a:r>
            <a:r>
              <a:rPr kumimoji="0" lang="en-GB" sz="800" b="0" i="0" u="none" strike="noStrike" kern="1200" cap="none" spc="20" normalizeH="0" baseline="0" noProof="0" dirty="0">
                <a:ln>
                  <a:noFill/>
                </a:ln>
                <a:solidFill>
                  <a:srgbClr val="656665"/>
                </a:solidFill>
                <a:effectLst/>
                <a:uLnTx/>
                <a:uFillTx/>
                <a:latin typeface="Calibri"/>
                <a:ea typeface="+mn-ea"/>
                <a:cs typeface="+mn-cs"/>
              </a:rPr>
              <a:t> Soc 2014;11(Suppl. 5):S322–S328,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Brusselle</a:t>
            </a:r>
            <a:r>
              <a:rPr kumimoji="0" lang="en-GB" sz="800" b="0" i="0" u="none" strike="noStrike" kern="1200" cap="none" spc="20" normalizeH="0" baseline="0" noProof="0" dirty="0">
                <a:ln>
                  <a:noFill/>
                </a:ln>
                <a:solidFill>
                  <a:srgbClr val="656665"/>
                </a:solidFill>
                <a:effectLst/>
                <a:uLnTx/>
                <a:uFillTx/>
                <a:latin typeface="Calibri"/>
                <a:ea typeface="+mn-ea"/>
                <a:cs typeface="+mn-cs"/>
              </a:rPr>
              <a:t> GG, et al. Nat Med 2013;19:977–979 and Lambrecht BN, Hammad H. Nat Immunol 2015;16:45–56. 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Cells thought to be involved in Type 1 and Type 3 inflammation; exact role to be elucidated. IFN, interferon;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IgE</a:t>
            </a:r>
            <a:r>
              <a:rPr kumimoji="0" lang="en-GB" sz="800" b="0" i="0" u="none" strike="noStrike" kern="1200" cap="none" spc="20" normalizeH="0" baseline="0" noProof="0" dirty="0">
                <a:ln>
                  <a:noFill/>
                </a:ln>
                <a:solidFill>
                  <a:srgbClr val="656665"/>
                </a:solidFill>
                <a:effectLst/>
                <a:uLnTx/>
                <a:uFillTx/>
                <a:latin typeface="Calibri"/>
                <a:ea typeface="+mn-ea"/>
                <a:cs typeface="+mn-cs"/>
              </a:rPr>
              <a:t>, immunoglobulin E; IL, interleukin; ILC1, type 1 innate lymphoid cell; ILC2, type 2 innate lymphoid cell; ILC3, type 3 innate lymphoid cell; NK, natural killer; Th, T helper; TNF, tumour necrosis factor; TSLP, thymic stromal lymphopoietin </a:t>
            </a:r>
            <a:br>
              <a:rPr kumimoji="0" lang="en-GB" sz="800" b="0" i="0" u="none" strike="noStrike" kern="1200" cap="none" spc="20" normalizeH="0" baseline="0" noProof="0" dirty="0">
                <a:ln>
                  <a:noFill/>
                </a:ln>
                <a:solidFill>
                  <a:srgbClr val="656665"/>
                </a:solidFill>
                <a:effectLst/>
                <a:uLnTx/>
                <a:uFillTx/>
                <a:latin typeface="Calibri"/>
                <a:ea typeface="+mn-ea"/>
                <a:cs typeface="+mn-cs"/>
              </a:rPr>
            </a:br>
            <a:r>
              <a:rPr kumimoji="0" lang="en-GB" sz="800" b="0" i="0" u="none" strike="noStrike" kern="1200" cap="none" spc="20" normalizeH="0" baseline="0" noProof="0" dirty="0">
                <a:ln>
                  <a:noFill/>
                </a:ln>
                <a:solidFill>
                  <a:srgbClr val="656665"/>
                </a:solidFill>
                <a:effectLst/>
                <a:uLnTx/>
                <a:uFillTx/>
                <a:latin typeface="Calibri"/>
                <a:ea typeface="+mn-ea"/>
                <a:cs typeface="+mn-cs"/>
              </a:rPr>
              <a:t>1. </a:t>
            </a:r>
            <a:r>
              <a:rPr kumimoji="0" lang="da-DK" sz="800" b="0" i="0" u="none" strike="noStrike" kern="1200" cap="none" spc="20" normalizeH="0" baseline="0" noProof="0" dirty="0">
                <a:ln>
                  <a:noFill/>
                </a:ln>
                <a:solidFill>
                  <a:srgbClr val="656665"/>
                </a:solidFill>
                <a:effectLst/>
                <a:uLnTx/>
                <a:uFillTx/>
                <a:latin typeface="Calibri"/>
                <a:ea typeface="+mn-ea"/>
                <a:cs typeface="+mn-cs"/>
              </a:rPr>
              <a:t>Yii AC, et al. Allergy 2018;73:1964–1978; 2. </a:t>
            </a:r>
            <a:r>
              <a:rPr kumimoji="0" lang="fr-FR" sz="800" b="0" i="0" u="none" strike="noStrike" kern="1200" cap="none" spc="20" normalizeH="0" baseline="0" noProof="0" dirty="0" err="1">
                <a:ln>
                  <a:noFill/>
                </a:ln>
                <a:solidFill>
                  <a:srgbClr val="656665"/>
                </a:solidFill>
                <a:effectLst/>
                <a:uLnTx/>
                <a:uFillTx/>
                <a:latin typeface="Calibri"/>
                <a:ea typeface="+mn-ea"/>
                <a:cs typeface="+mn-cs"/>
              </a:rPr>
              <a:t>Laulajainen-Hongisto</a:t>
            </a:r>
            <a:r>
              <a:rPr kumimoji="0" lang="fr-FR" sz="800" b="0" i="0" u="none" strike="noStrike" kern="1200" cap="none" spc="20" normalizeH="0" baseline="0" noProof="0" dirty="0">
                <a:ln>
                  <a:noFill/>
                </a:ln>
                <a:solidFill>
                  <a:srgbClr val="656665"/>
                </a:solidFill>
                <a:effectLst/>
                <a:uLnTx/>
                <a:uFillTx/>
                <a:latin typeface="Calibri"/>
                <a:ea typeface="+mn-ea"/>
                <a:cs typeface="+mn-cs"/>
              </a:rPr>
              <a:t> A, et al. Front </a:t>
            </a:r>
            <a:r>
              <a:rPr kumimoji="0" lang="fr-FR" sz="800" b="0" i="0" u="none" strike="noStrike" kern="1200" cap="none" spc="20" normalizeH="0" baseline="0" noProof="0" dirty="0" err="1">
                <a:ln>
                  <a:noFill/>
                </a:ln>
                <a:solidFill>
                  <a:srgbClr val="656665"/>
                </a:solidFill>
                <a:effectLst/>
                <a:uLnTx/>
                <a:uFillTx/>
                <a:latin typeface="Calibri"/>
                <a:ea typeface="+mn-ea"/>
                <a:cs typeface="+mn-cs"/>
              </a:rPr>
              <a:t>Cell</a:t>
            </a:r>
            <a:r>
              <a:rPr kumimoji="0" lang="fr-FR" sz="800" b="0" i="0" u="none" strike="noStrike" kern="1200" cap="none" spc="20" normalizeH="0" baseline="0" noProof="0" dirty="0">
                <a:ln>
                  <a:noFill/>
                </a:ln>
                <a:solidFill>
                  <a:srgbClr val="656665"/>
                </a:solidFill>
                <a:effectLst/>
                <a:uLnTx/>
                <a:uFillTx/>
                <a:latin typeface="Calibri"/>
                <a:ea typeface="+mn-ea"/>
                <a:cs typeface="+mn-cs"/>
              </a:rPr>
              <a:t> Dev Biol 2020;8:204; 3.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Fokkens</a:t>
            </a:r>
            <a:r>
              <a:rPr kumimoji="0" lang="en-GB" sz="800" b="0" i="0" u="none" strike="noStrike" kern="1200" cap="none" spc="20" normalizeH="0" baseline="0" noProof="0" dirty="0">
                <a:ln>
                  <a:noFill/>
                </a:ln>
                <a:solidFill>
                  <a:srgbClr val="656665"/>
                </a:solidFill>
                <a:effectLst/>
                <a:uLnTx/>
                <a:uFillTx/>
                <a:latin typeface="Calibri"/>
                <a:ea typeface="+mn-ea"/>
                <a:cs typeface="+mn-cs"/>
              </a:rPr>
              <a:t> W,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Reitsma</a:t>
            </a:r>
            <a:r>
              <a:rPr kumimoji="0" lang="en-GB" sz="800" b="0" i="0" u="none" strike="noStrike" kern="1200" cap="none" spc="20" normalizeH="0" baseline="0" noProof="0" dirty="0">
                <a:ln>
                  <a:noFill/>
                </a:ln>
                <a:solidFill>
                  <a:srgbClr val="656665"/>
                </a:solidFill>
                <a:effectLst/>
                <a:uLnTx/>
                <a:uFillTx/>
                <a:latin typeface="Calibri"/>
                <a:ea typeface="+mn-ea"/>
                <a:cs typeface="+mn-cs"/>
              </a:rPr>
              <a:t> S.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Otolaryngol</a:t>
            </a:r>
            <a:r>
              <a:rPr kumimoji="0" lang="en-GB" sz="800" b="0" i="0" u="none" strike="noStrike" kern="1200" cap="none" spc="20" normalizeH="0" baseline="0" noProof="0" dirty="0">
                <a:ln>
                  <a:noFill/>
                </a:ln>
                <a:solidFill>
                  <a:srgbClr val="656665"/>
                </a:solidFill>
                <a:effectLst/>
                <a:uLnTx/>
                <a:uFillTx/>
                <a:latin typeface="Calibri"/>
                <a:ea typeface="+mn-ea"/>
                <a:cs typeface="+mn-cs"/>
              </a:rPr>
              <a:t> Clin North Am 2023;56:1–10; 4. Gauvreau GM, et al. Expert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Opin</a:t>
            </a:r>
            <a:r>
              <a:rPr kumimoji="0" lang="en-GB" sz="800" b="0" i="0" u="none" strike="noStrike" kern="1200" cap="none" spc="20" normalizeH="0" baseline="0" noProof="0" dirty="0">
                <a:ln>
                  <a:noFill/>
                </a:ln>
                <a:solidFill>
                  <a:srgbClr val="656665"/>
                </a:solidFill>
                <a:effectLst/>
                <a:uLnTx/>
                <a:uFillTx/>
                <a:latin typeface="Calibri"/>
                <a:ea typeface="+mn-ea"/>
                <a:cs typeface="+mn-cs"/>
              </a:rPr>
              <a:t>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Ther</a:t>
            </a:r>
            <a:r>
              <a:rPr kumimoji="0" lang="en-GB" sz="800" b="0" i="0" u="none" strike="noStrike" kern="1200" cap="none" spc="20" normalizeH="0" baseline="0" noProof="0" dirty="0">
                <a:ln>
                  <a:noFill/>
                </a:ln>
                <a:solidFill>
                  <a:srgbClr val="656665"/>
                </a:solidFill>
                <a:effectLst/>
                <a:uLnTx/>
                <a:uFillTx/>
                <a:latin typeface="Calibri"/>
                <a:ea typeface="+mn-ea"/>
                <a:cs typeface="+mn-cs"/>
              </a:rPr>
              <a:t> Targets </a:t>
            </a:r>
            <a:br>
              <a:rPr kumimoji="0" lang="en-GB" sz="800" b="0" i="0" u="none" strike="noStrike" kern="1200" cap="none" spc="20" normalizeH="0" baseline="0" noProof="0" dirty="0">
                <a:ln>
                  <a:noFill/>
                </a:ln>
                <a:solidFill>
                  <a:srgbClr val="656665"/>
                </a:solidFill>
                <a:effectLst/>
                <a:uLnTx/>
                <a:uFillTx/>
                <a:latin typeface="Calibri"/>
                <a:ea typeface="+mn-ea"/>
                <a:cs typeface="+mn-cs"/>
              </a:rPr>
            </a:br>
            <a:r>
              <a:rPr kumimoji="0" lang="en-GB" sz="800" b="0" i="0" u="none" strike="noStrike" kern="1200" cap="none" spc="20" normalizeH="0" baseline="0" noProof="0" dirty="0">
                <a:ln>
                  <a:noFill/>
                </a:ln>
                <a:solidFill>
                  <a:srgbClr val="656665"/>
                </a:solidFill>
                <a:effectLst/>
                <a:uLnTx/>
                <a:uFillTx/>
                <a:latin typeface="Calibri"/>
                <a:ea typeface="+mn-ea"/>
                <a:cs typeface="+mn-cs"/>
              </a:rPr>
              <a:t>2020;24:777–792; 5.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Porsbjerg</a:t>
            </a:r>
            <a:r>
              <a:rPr kumimoji="0" lang="en-GB" sz="800" b="0" i="0" u="none" strike="noStrike" kern="1200" cap="none" spc="20" normalizeH="0" baseline="0" noProof="0" dirty="0">
                <a:ln>
                  <a:noFill/>
                </a:ln>
                <a:solidFill>
                  <a:srgbClr val="656665"/>
                </a:solidFill>
                <a:effectLst/>
                <a:uLnTx/>
                <a:uFillTx/>
                <a:latin typeface="Calibri"/>
                <a:ea typeface="+mn-ea"/>
                <a:cs typeface="+mn-cs"/>
              </a:rPr>
              <a:t> CM, et al.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Eur</a:t>
            </a:r>
            <a:r>
              <a:rPr kumimoji="0" lang="en-GB" sz="800" b="0" i="0" u="none" strike="noStrike" kern="1200" cap="none" spc="20" normalizeH="0" baseline="0" noProof="0" dirty="0">
                <a:ln>
                  <a:noFill/>
                </a:ln>
                <a:solidFill>
                  <a:srgbClr val="656665"/>
                </a:solidFill>
                <a:effectLst/>
                <a:uLnTx/>
                <a:uFillTx/>
                <a:latin typeface="Calibri"/>
                <a:ea typeface="+mn-ea"/>
                <a:cs typeface="+mn-cs"/>
              </a:rPr>
              <a:t> Respir J 2020;56:2000260; 6. Roan F, et al. J Clin Invest 2019;129:1441–1451; 7.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Varricchi</a:t>
            </a:r>
            <a:r>
              <a:rPr kumimoji="0" lang="en-GB" sz="800" b="0" i="0" u="none" strike="noStrike" kern="1200" cap="none" spc="20" normalizeH="0" baseline="0" noProof="0" dirty="0">
                <a:ln>
                  <a:noFill/>
                </a:ln>
                <a:solidFill>
                  <a:srgbClr val="656665"/>
                </a:solidFill>
                <a:effectLst/>
                <a:uLnTx/>
                <a:uFillTx/>
                <a:latin typeface="Calibri"/>
                <a:ea typeface="+mn-ea"/>
                <a:cs typeface="+mn-cs"/>
              </a:rPr>
              <a:t> G, et al. Front Immunol 2018;9:1595; 8. Altman MC, et al. J Clin Invest 2019;129:4979–4991; </a:t>
            </a:r>
            <a:br>
              <a:rPr kumimoji="0" lang="en-GB" sz="800" b="0" i="0" u="none" strike="noStrike" kern="1200" cap="none" spc="20" normalizeH="0" baseline="0" noProof="0" dirty="0">
                <a:ln>
                  <a:noFill/>
                </a:ln>
                <a:solidFill>
                  <a:srgbClr val="656665"/>
                </a:solidFill>
                <a:effectLst/>
                <a:uLnTx/>
                <a:uFillTx/>
                <a:latin typeface="Calibri"/>
                <a:ea typeface="+mn-ea"/>
                <a:cs typeface="+mn-cs"/>
              </a:rPr>
            </a:br>
            <a:r>
              <a:rPr kumimoji="0" lang="en-GB" sz="800" b="0" i="0" u="none" strike="noStrike" kern="1200" cap="none" spc="20" normalizeH="0" baseline="0" noProof="0" dirty="0">
                <a:ln>
                  <a:noFill/>
                </a:ln>
                <a:solidFill>
                  <a:srgbClr val="656665"/>
                </a:solidFill>
                <a:effectLst/>
                <a:uLnTx/>
                <a:uFillTx/>
                <a:latin typeface="Calibri"/>
                <a:ea typeface="+mn-ea"/>
                <a:cs typeface="+mn-cs"/>
              </a:rPr>
              <a:t>9.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Allakhverdi</a:t>
            </a:r>
            <a:r>
              <a:rPr kumimoji="0" lang="en-GB" sz="800" b="0" i="0" u="none" strike="noStrike" kern="1200" cap="none" spc="20" normalizeH="0" baseline="0" noProof="0" dirty="0">
                <a:ln>
                  <a:noFill/>
                </a:ln>
                <a:solidFill>
                  <a:srgbClr val="656665"/>
                </a:solidFill>
                <a:effectLst/>
                <a:uLnTx/>
                <a:uFillTx/>
                <a:latin typeface="Calibri"/>
                <a:ea typeface="+mn-ea"/>
                <a:cs typeface="+mn-cs"/>
              </a:rPr>
              <a:t> Z, et al. J Exp Med 2007;204:253–258; 10. Kato A, et al. J Immunol 2007;179:1080–1087; 11.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Kouzaki</a:t>
            </a:r>
            <a:r>
              <a:rPr kumimoji="0" lang="en-GB" sz="800" b="0" i="0" u="none" strike="noStrike" kern="1200" cap="none" spc="20" normalizeH="0" baseline="0" noProof="0" dirty="0">
                <a:ln>
                  <a:noFill/>
                </a:ln>
                <a:solidFill>
                  <a:srgbClr val="656665"/>
                </a:solidFill>
                <a:effectLst/>
                <a:uLnTx/>
                <a:uFillTx/>
                <a:latin typeface="Calibri"/>
                <a:ea typeface="+mn-ea"/>
                <a:cs typeface="+mn-cs"/>
              </a:rPr>
              <a:t> H, et al. J Immunol 2009;183:1427–1434; 12. Lee H-C, Ziegler SF. Proc Natl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Acad</a:t>
            </a:r>
            <a:r>
              <a:rPr kumimoji="0" lang="en-GB" sz="800" b="0" i="0" u="none" strike="noStrike" kern="1200" cap="none" spc="20" normalizeH="0" baseline="0" noProof="0" dirty="0">
                <a:ln>
                  <a:noFill/>
                </a:ln>
                <a:solidFill>
                  <a:srgbClr val="656665"/>
                </a:solidFill>
                <a:effectLst/>
                <a:uLnTx/>
                <a:uFillTx/>
                <a:latin typeface="Calibri"/>
                <a:ea typeface="+mn-ea"/>
                <a:cs typeface="+mn-cs"/>
              </a:rPr>
              <a:t> Sci U S A 2007;104:914–919; </a:t>
            </a:r>
            <a:br>
              <a:rPr kumimoji="0" lang="en-GB" sz="800" b="0" i="0" u="none" strike="noStrike" kern="1200" cap="none" spc="20" normalizeH="0" baseline="0" noProof="0" dirty="0">
                <a:ln>
                  <a:noFill/>
                </a:ln>
                <a:solidFill>
                  <a:srgbClr val="656665"/>
                </a:solidFill>
                <a:effectLst/>
                <a:uLnTx/>
                <a:uFillTx/>
                <a:latin typeface="Calibri"/>
                <a:ea typeface="+mn-ea"/>
                <a:cs typeface="+mn-cs"/>
              </a:rPr>
            </a:br>
            <a:r>
              <a:rPr kumimoji="0" lang="en-GB" sz="800" b="0" i="0" u="none" strike="noStrike" kern="1200" cap="none" spc="20" normalizeH="0" baseline="0" noProof="0" dirty="0">
                <a:ln>
                  <a:noFill/>
                </a:ln>
                <a:solidFill>
                  <a:srgbClr val="656665"/>
                </a:solidFill>
                <a:effectLst/>
                <a:uLnTx/>
                <a:uFillTx/>
                <a:latin typeface="Calibri"/>
                <a:ea typeface="+mn-ea"/>
                <a:cs typeface="+mn-cs"/>
              </a:rPr>
              <a:t>13.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Semlali</a:t>
            </a:r>
            <a:r>
              <a:rPr kumimoji="0" lang="en-GB" sz="800" b="0" i="0" u="none" strike="noStrike" kern="1200" cap="none" spc="20" normalizeH="0" baseline="0" noProof="0" dirty="0">
                <a:ln>
                  <a:noFill/>
                </a:ln>
                <a:solidFill>
                  <a:srgbClr val="656665"/>
                </a:solidFill>
                <a:effectLst/>
                <a:uLnTx/>
                <a:uFillTx/>
                <a:latin typeface="Calibri"/>
                <a:ea typeface="+mn-ea"/>
                <a:cs typeface="+mn-cs"/>
              </a:rPr>
              <a:t> A, et al. J Allergy Clin Immunol 2010;125:844–850; 14.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Brightling</a:t>
            </a:r>
            <a:r>
              <a:rPr kumimoji="0" lang="en-GB" sz="800" b="0" i="0" u="none" strike="noStrike" kern="1200" cap="none" spc="20" normalizeH="0" baseline="0" noProof="0" dirty="0">
                <a:ln>
                  <a:noFill/>
                </a:ln>
                <a:solidFill>
                  <a:srgbClr val="656665"/>
                </a:solidFill>
                <a:effectLst/>
                <a:uLnTx/>
                <a:uFillTx/>
                <a:latin typeface="Calibri"/>
                <a:ea typeface="+mn-ea"/>
                <a:cs typeface="+mn-cs"/>
              </a:rPr>
              <a:t> CE, et al. N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Engl</a:t>
            </a:r>
            <a:r>
              <a:rPr kumimoji="0" lang="en-GB" sz="800" b="0" i="0" u="none" strike="noStrike" kern="1200" cap="none" spc="20" normalizeH="0" baseline="0" noProof="0" dirty="0">
                <a:ln>
                  <a:noFill/>
                </a:ln>
                <a:solidFill>
                  <a:srgbClr val="656665"/>
                </a:solidFill>
                <a:effectLst/>
                <a:uLnTx/>
                <a:uFillTx/>
                <a:latin typeface="Calibri"/>
                <a:ea typeface="+mn-ea"/>
                <a:cs typeface="+mn-cs"/>
              </a:rPr>
              <a:t> J Med 2021;385:1669–1679; 15.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Fokkens</a:t>
            </a:r>
            <a:r>
              <a:rPr kumimoji="0" lang="en-GB" sz="800" b="0" i="0" u="none" strike="noStrike" kern="1200" cap="none" spc="20" normalizeH="0" baseline="0" noProof="0" dirty="0">
                <a:ln>
                  <a:noFill/>
                </a:ln>
                <a:solidFill>
                  <a:srgbClr val="656665"/>
                </a:solidFill>
                <a:effectLst/>
                <a:uLnTx/>
                <a:uFillTx/>
                <a:latin typeface="Calibri"/>
                <a:ea typeface="+mn-ea"/>
                <a:cs typeface="+mn-cs"/>
              </a:rPr>
              <a:t> WJ, et al. Rhinology 2020;58(Suppl. S29):1–464; 16. </a:t>
            </a:r>
            <a:r>
              <a:rPr kumimoji="0" lang="da-DK" sz="800" b="0" i="0" u="none" strike="noStrike" kern="1200" cap="none" spc="20" normalizeH="0" baseline="0" noProof="0" dirty="0">
                <a:ln>
                  <a:noFill/>
                </a:ln>
                <a:solidFill>
                  <a:srgbClr val="656665"/>
                </a:solidFill>
                <a:effectLst/>
                <a:uLnTx/>
                <a:uFillTx/>
                <a:latin typeface="Calibri"/>
                <a:ea typeface="+mn-ea"/>
                <a:cs typeface="+mn-cs"/>
              </a:rPr>
              <a:t>Victor AR, et al. J Immunol 2017;199:2333–2342; </a:t>
            </a:r>
            <a:br>
              <a:rPr kumimoji="0" lang="da-DK" sz="800" b="0" i="0" u="none" strike="noStrike" kern="1200" cap="none" spc="20" normalizeH="0" baseline="0" noProof="0" dirty="0">
                <a:ln>
                  <a:noFill/>
                </a:ln>
                <a:solidFill>
                  <a:srgbClr val="656665"/>
                </a:solidFill>
                <a:effectLst/>
                <a:uLnTx/>
                <a:uFillTx/>
                <a:latin typeface="Calibri"/>
                <a:ea typeface="+mn-ea"/>
                <a:cs typeface="+mn-cs"/>
              </a:rPr>
            </a:br>
            <a:r>
              <a:rPr kumimoji="0" lang="da-DK" sz="800" b="0" i="0" u="none" strike="noStrike" kern="1200" cap="none" spc="20" normalizeH="0" baseline="0" noProof="0" dirty="0">
                <a:ln>
                  <a:noFill/>
                </a:ln>
                <a:solidFill>
                  <a:srgbClr val="656665"/>
                </a:solidFill>
                <a:effectLst/>
                <a:uLnTx/>
                <a:uFillTx/>
                <a:latin typeface="Calibri"/>
                <a:ea typeface="+mn-ea"/>
                <a:cs typeface="+mn-cs"/>
              </a:rPr>
              <a:t>17. Staudacher AG, et al. Ann Allergy Asthma Immunol 2020;124:318–325</a:t>
            </a:r>
          </a:p>
        </p:txBody>
      </p:sp>
      <p:grpSp>
        <p:nvGrpSpPr>
          <p:cNvPr id="3699" name="Group 3698">
            <a:extLst>
              <a:ext uri="{FF2B5EF4-FFF2-40B4-BE49-F238E27FC236}">
                <a16:creationId xmlns:a16="http://schemas.microsoft.com/office/drawing/2014/main" id="{76682146-6C26-F736-1D13-EC9E8999FF2B}"/>
              </a:ext>
            </a:extLst>
          </p:cNvPr>
          <p:cNvGrpSpPr/>
          <p:nvPr/>
        </p:nvGrpSpPr>
        <p:grpSpPr>
          <a:xfrm>
            <a:off x="2257622" y="1411913"/>
            <a:ext cx="8139984" cy="3469104"/>
            <a:chOff x="2006876" y="1198492"/>
            <a:chExt cx="8470354" cy="3541137"/>
          </a:xfrm>
        </p:grpSpPr>
        <p:pic>
          <p:nvPicPr>
            <p:cNvPr id="3700" name="Picture 3699" descr="A picture containing text, computer, night sky&#10;&#10;Description automatically generated">
              <a:extLst>
                <a:ext uri="{FF2B5EF4-FFF2-40B4-BE49-F238E27FC236}">
                  <a16:creationId xmlns:a16="http://schemas.microsoft.com/office/drawing/2014/main" id="{FD4567D6-7E08-0466-CF0E-C3E7F813B80C}"/>
                </a:ext>
              </a:extLst>
            </p:cNvPr>
            <p:cNvPicPr>
              <a:picLocks noChangeAspect="1"/>
            </p:cNvPicPr>
            <p:nvPr/>
          </p:nvPicPr>
          <p:blipFill>
            <a:blip r:embed="rId3"/>
            <a:stretch>
              <a:fillRect/>
            </a:stretch>
          </p:blipFill>
          <p:spPr>
            <a:xfrm>
              <a:off x="2006876" y="2001975"/>
              <a:ext cx="8094760" cy="2644453"/>
            </a:xfrm>
            <a:prstGeom prst="rect">
              <a:avLst/>
            </a:prstGeom>
          </p:spPr>
        </p:pic>
        <p:sp>
          <p:nvSpPr>
            <p:cNvPr id="3701" name="TextBox 3700">
              <a:extLst>
                <a:ext uri="{FF2B5EF4-FFF2-40B4-BE49-F238E27FC236}">
                  <a16:creationId xmlns:a16="http://schemas.microsoft.com/office/drawing/2014/main" id="{48308F17-FBA3-DE0E-9C08-948FB6A16D38}"/>
                </a:ext>
              </a:extLst>
            </p:cNvPr>
            <p:cNvSpPr txBox="1"/>
            <p:nvPr/>
          </p:nvSpPr>
          <p:spPr>
            <a:xfrm>
              <a:off x="3151432" y="1198492"/>
              <a:ext cx="44884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Allergens</a:t>
              </a:r>
            </a:p>
          </p:txBody>
        </p:sp>
        <p:sp>
          <p:nvSpPr>
            <p:cNvPr id="3702" name="TextBox 3701">
              <a:extLst>
                <a:ext uri="{FF2B5EF4-FFF2-40B4-BE49-F238E27FC236}">
                  <a16:creationId xmlns:a16="http://schemas.microsoft.com/office/drawing/2014/main" id="{19436AE6-E269-0C20-82FE-54D629A0FE35}"/>
                </a:ext>
              </a:extLst>
            </p:cNvPr>
            <p:cNvSpPr txBox="1"/>
            <p:nvPr/>
          </p:nvSpPr>
          <p:spPr>
            <a:xfrm>
              <a:off x="3790681" y="1198492"/>
              <a:ext cx="46968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Cytokines</a:t>
              </a:r>
            </a:p>
          </p:txBody>
        </p:sp>
        <p:sp>
          <p:nvSpPr>
            <p:cNvPr id="3703" name="TextBox 3702">
              <a:extLst>
                <a:ext uri="{FF2B5EF4-FFF2-40B4-BE49-F238E27FC236}">
                  <a16:creationId xmlns:a16="http://schemas.microsoft.com/office/drawing/2014/main" id="{AB37C025-C4C1-F22D-1824-1C7DA0691600}"/>
                </a:ext>
              </a:extLst>
            </p:cNvPr>
            <p:cNvSpPr txBox="1"/>
            <p:nvPr/>
          </p:nvSpPr>
          <p:spPr>
            <a:xfrm>
              <a:off x="4457180" y="1198492"/>
              <a:ext cx="26129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Fungi</a:t>
              </a:r>
            </a:p>
          </p:txBody>
        </p:sp>
        <p:sp>
          <p:nvSpPr>
            <p:cNvPr id="3704" name="TextBox 3703">
              <a:extLst>
                <a:ext uri="{FF2B5EF4-FFF2-40B4-BE49-F238E27FC236}">
                  <a16:creationId xmlns:a16="http://schemas.microsoft.com/office/drawing/2014/main" id="{B1556CCA-357E-468A-7F7A-EE281EF66482}"/>
                </a:ext>
              </a:extLst>
            </p:cNvPr>
            <p:cNvSpPr txBox="1"/>
            <p:nvPr/>
          </p:nvSpPr>
          <p:spPr>
            <a:xfrm>
              <a:off x="2264413" y="2432309"/>
              <a:ext cx="22923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705" name="TextBox 3704">
              <a:extLst>
                <a:ext uri="{FF2B5EF4-FFF2-40B4-BE49-F238E27FC236}">
                  <a16:creationId xmlns:a16="http://schemas.microsoft.com/office/drawing/2014/main" id="{F7D99E5B-BD65-A87F-28EC-D017AC3C7009}"/>
                </a:ext>
              </a:extLst>
            </p:cNvPr>
            <p:cNvSpPr txBox="1"/>
            <p:nvPr/>
          </p:nvSpPr>
          <p:spPr>
            <a:xfrm>
              <a:off x="3170629" y="2267631"/>
              <a:ext cx="190758"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3706" name="TextBox 3705">
              <a:extLst>
                <a:ext uri="{FF2B5EF4-FFF2-40B4-BE49-F238E27FC236}">
                  <a16:creationId xmlns:a16="http://schemas.microsoft.com/office/drawing/2014/main" id="{4AD26DEE-4B38-AB9B-97C4-9957637024E3}"/>
                </a:ext>
              </a:extLst>
            </p:cNvPr>
            <p:cNvSpPr txBox="1"/>
            <p:nvPr/>
          </p:nvSpPr>
          <p:spPr>
            <a:xfrm>
              <a:off x="2812978" y="26984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Mast cells</a:t>
              </a:r>
            </a:p>
          </p:txBody>
        </p:sp>
        <p:sp>
          <p:nvSpPr>
            <p:cNvPr id="3707" name="TextBox 3706">
              <a:extLst>
                <a:ext uri="{FF2B5EF4-FFF2-40B4-BE49-F238E27FC236}">
                  <a16:creationId xmlns:a16="http://schemas.microsoft.com/office/drawing/2014/main" id="{49E08642-21F1-D8BD-7DC0-48F33ED8AC4C}"/>
                </a:ext>
              </a:extLst>
            </p:cNvPr>
            <p:cNvSpPr txBox="1"/>
            <p:nvPr/>
          </p:nvSpPr>
          <p:spPr>
            <a:xfrm>
              <a:off x="4402196"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3708" name="TextBox 3707">
              <a:extLst>
                <a:ext uri="{FF2B5EF4-FFF2-40B4-BE49-F238E27FC236}">
                  <a16:creationId xmlns:a16="http://schemas.microsoft.com/office/drawing/2014/main" id="{8C6E75FA-2A6E-D74A-0CD2-3AB3ECD36C22}"/>
                </a:ext>
              </a:extLst>
            </p:cNvPr>
            <p:cNvSpPr txBox="1"/>
            <p:nvPr/>
          </p:nvSpPr>
          <p:spPr>
            <a:xfrm>
              <a:off x="4063928" y="2805799"/>
              <a:ext cx="399148"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Basophil</a:t>
              </a:r>
            </a:p>
          </p:txBody>
        </p:sp>
        <p:sp>
          <p:nvSpPr>
            <p:cNvPr id="3709" name="TextBox 3708">
              <a:extLst>
                <a:ext uri="{FF2B5EF4-FFF2-40B4-BE49-F238E27FC236}">
                  <a16:creationId xmlns:a16="http://schemas.microsoft.com/office/drawing/2014/main" id="{B9BF3F20-3694-C42F-B886-59933B4594F1}"/>
                </a:ext>
              </a:extLst>
            </p:cNvPr>
            <p:cNvSpPr txBox="1"/>
            <p:nvPr/>
          </p:nvSpPr>
          <p:spPr>
            <a:xfrm>
              <a:off x="5184199" y="2746052"/>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3710" name="TextBox 3709">
              <a:extLst>
                <a:ext uri="{FF2B5EF4-FFF2-40B4-BE49-F238E27FC236}">
                  <a16:creationId xmlns:a16="http://schemas.microsoft.com/office/drawing/2014/main" id="{E26C2E80-227E-5C72-94CD-596A60A34336}"/>
                </a:ext>
              </a:extLst>
            </p:cNvPr>
            <p:cNvSpPr txBox="1"/>
            <p:nvPr/>
          </p:nvSpPr>
          <p:spPr>
            <a:xfrm>
              <a:off x="5102059" y="2908616"/>
              <a:ext cx="2660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3711" name="TextBox 3710">
              <a:extLst>
                <a:ext uri="{FF2B5EF4-FFF2-40B4-BE49-F238E27FC236}">
                  <a16:creationId xmlns:a16="http://schemas.microsoft.com/office/drawing/2014/main" id="{14C61838-E6D5-BD46-D15C-BD358238DD37}"/>
                </a:ext>
              </a:extLst>
            </p:cNvPr>
            <p:cNvSpPr txBox="1"/>
            <p:nvPr/>
          </p:nvSpPr>
          <p:spPr>
            <a:xfrm>
              <a:off x="5745888" y="4035704"/>
              <a:ext cx="53219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Eosinophils</a:t>
              </a:r>
            </a:p>
          </p:txBody>
        </p:sp>
        <p:sp>
          <p:nvSpPr>
            <p:cNvPr id="3712" name="TextBox 3711">
              <a:extLst>
                <a:ext uri="{FF2B5EF4-FFF2-40B4-BE49-F238E27FC236}">
                  <a16:creationId xmlns:a16="http://schemas.microsoft.com/office/drawing/2014/main" id="{E541C720-3CDB-D93D-39D5-E28DAC0B7CC4}"/>
                </a:ext>
              </a:extLst>
            </p:cNvPr>
            <p:cNvSpPr txBox="1"/>
            <p:nvPr/>
          </p:nvSpPr>
          <p:spPr>
            <a:xfrm>
              <a:off x="2924103" y="4168509"/>
              <a:ext cx="2933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 cells</a:t>
              </a:r>
            </a:p>
          </p:txBody>
        </p:sp>
        <p:sp>
          <p:nvSpPr>
            <p:cNvPr id="3713" name="TextBox 3712">
              <a:extLst>
                <a:ext uri="{FF2B5EF4-FFF2-40B4-BE49-F238E27FC236}">
                  <a16:creationId xmlns:a16="http://schemas.microsoft.com/office/drawing/2014/main" id="{B5FC409E-712F-B5AD-86C7-A8998883E6BA}"/>
                </a:ext>
              </a:extLst>
            </p:cNvPr>
            <p:cNvSpPr txBox="1"/>
            <p:nvPr/>
          </p:nvSpPr>
          <p:spPr>
            <a:xfrm>
              <a:off x="3038403" y="3714484"/>
              <a:ext cx="13946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IgE</a:t>
              </a:r>
            </a:p>
          </p:txBody>
        </p:sp>
        <p:sp>
          <p:nvSpPr>
            <p:cNvPr id="3714" name="TextBox 3713">
              <a:extLst>
                <a:ext uri="{FF2B5EF4-FFF2-40B4-BE49-F238E27FC236}">
                  <a16:creationId xmlns:a16="http://schemas.microsoft.com/office/drawing/2014/main" id="{E02573FB-D303-A28A-0930-89972217D6D6}"/>
                </a:ext>
              </a:extLst>
            </p:cNvPr>
            <p:cNvSpPr txBox="1"/>
            <p:nvPr/>
          </p:nvSpPr>
          <p:spPr>
            <a:xfrm>
              <a:off x="2219253" y="3339834"/>
              <a:ext cx="6219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3715" name="TextBox 3714">
              <a:extLst>
                <a:ext uri="{FF2B5EF4-FFF2-40B4-BE49-F238E27FC236}">
                  <a16:creationId xmlns:a16="http://schemas.microsoft.com/office/drawing/2014/main" id="{18CE08CE-8086-6744-A8BA-FE88748FB2EE}"/>
                </a:ext>
              </a:extLst>
            </p:cNvPr>
            <p:cNvSpPr txBox="1"/>
            <p:nvPr/>
          </p:nvSpPr>
          <p:spPr>
            <a:xfrm>
              <a:off x="3732057" y="3142931"/>
              <a:ext cx="184346"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3716" name="TextBox 3715">
              <a:extLst>
                <a:ext uri="{FF2B5EF4-FFF2-40B4-BE49-F238E27FC236}">
                  <a16:creationId xmlns:a16="http://schemas.microsoft.com/office/drawing/2014/main" id="{A5854620-90CC-3B96-E98D-AFBCF7F6AA05}"/>
                </a:ext>
              </a:extLst>
            </p:cNvPr>
            <p:cNvSpPr txBox="1"/>
            <p:nvPr/>
          </p:nvSpPr>
          <p:spPr>
            <a:xfrm rot="19568916">
              <a:off x="4059588" y="3849271"/>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3717" name="TextBox 3716">
              <a:extLst>
                <a:ext uri="{FF2B5EF4-FFF2-40B4-BE49-F238E27FC236}">
                  <a16:creationId xmlns:a16="http://schemas.microsoft.com/office/drawing/2014/main" id="{BE28A83F-19B1-2131-D4DD-FA1A8709A5C5}"/>
                </a:ext>
              </a:extLst>
            </p:cNvPr>
            <p:cNvSpPr txBox="1"/>
            <p:nvPr/>
          </p:nvSpPr>
          <p:spPr>
            <a:xfrm rot="18326695">
              <a:off x="3651156" y="3441564"/>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3718" name="TextBox 3717">
              <a:extLst>
                <a:ext uri="{FF2B5EF4-FFF2-40B4-BE49-F238E27FC236}">
                  <a16:creationId xmlns:a16="http://schemas.microsoft.com/office/drawing/2014/main" id="{55631C67-2715-2F0D-554B-9013D0A09D98}"/>
                </a:ext>
              </a:extLst>
            </p:cNvPr>
            <p:cNvSpPr txBox="1"/>
            <p:nvPr/>
          </p:nvSpPr>
          <p:spPr>
            <a:xfrm>
              <a:off x="4309004" y="416712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3719" name="TextBox 3718">
              <a:extLst>
                <a:ext uri="{FF2B5EF4-FFF2-40B4-BE49-F238E27FC236}">
                  <a16:creationId xmlns:a16="http://schemas.microsoft.com/office/drawing/2014/main" id="{9EF3A583-74EA-B46B-4329-8F9EDBEC1F94}"/>
                </a:ext>
              </a:extLst>
            </p:cNvPr>
            <p:cNvSpPr txBox="1"/>
            <p:nvPr/>
          </p:nvSpPr>
          <p:spPr>
            <a:xfrm>
              <a:off x="4554759" y="3367075"/>
              <a:ext cx="2051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cells</a:t>
              </a:r>
            </a:p>
          </p:txBody>
        </p:sp>
        <p:sp>
          <p:nvSpPr>
            <p:cNvPr id="3720" name="TextBox 3719">
              <a:extLst>
                <a:ext uri="{FF2B5EF4-FFF2-40B4-BE49-F238E27FC236}">
                  <a16:creationId xmlns:a16="http://schemas.microsoft.com/office/drawing/2014/main" id="{AA8EE34B-FC32-A05F-C674-8671428C8DEF}"/>
                </a:ext>
              </a:extLst>
            </p:cNvPr>
            <p:cNvSpPr txBox="1"/>
            <p:nvPr/>
          </p:nvSpPr>
          <p:spPr>
            <a:xfrm rot="2099857">
              <a:off x="5357167" y="355606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3721" name="TextBox 3720">
              <a:extLst>
                <a:ext uri="{FF2B5EF4-FFF2-40B4-BE49-F238E27FC236}">
                  <a16:creationId xmlns:a16="http://schemas.microsoft.com/office/drawing/2014/main" id="{FE4795F8-6BAF-FCC2-37EF-1374BD9014B5}"/>
                </a:ext>
              </a:extLst>
            </p:cNvPr>
            <p:cNvSpPr txBox="1"/>
            <p:nvPr/>
          </p:nvSpPr>
          <p:spPr>
            <a:xfrm rot="19585287">
              <a:off x="5503473" y="3021927"/>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722" name="TextBox 3721">
              <a:extLst>
                <a:ext uri="{FF2B5EF4-FFF2-40B4-BE49-F238E27FC236}">
                  <a16:creationId xmlns:a16="http://schemas.microsoft.com/office/drawing/2014/main" id="{E4F3BCB2-816E-8366-B4D5-FDE309F75350}"/>
                </a:ext>
              </a:extLst>
            </p:cNvPr>
            <p:cNvSpPr txBox="1"/>
            <p:nvPr/>
          </p:nvSpPr>
          <p:spPr>
            <a:xfrm rot="1721568">
              <a:off x="5140735" y="4314774"/>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723" name="TextBox 3722">
              <a:extLst>
                <a:ext uri="{FF2B5EF4-FFF2-40B4-BE49-F238E27FC236}">
                  <a16:creationId xmlns:a16="http://schemas.microsoft.com/office/drawing/2014/main" id="{F30FB7A3-C36C-C324-DA1D-5DD4B039568E}"/>
                </a:ext>
              </a:extLst>
            </p:cNvPr>
            <p:cNvSpPr txBox="1"/>
            <p:nvPr/>
          </p:nvSpPr>
          <p:spPr>
            <a:xfrm rot="19476609">
              <a:off x="6529930" y="355833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3724" name="TextBox 3723">
              <a:extLst>
                <a:ext uri="{FF2B5EF4-FFF2-40B4-BE49-F238E27FC236}">
                  <a16:creationId xmlns:a16="http://schemas.microsoft.com/office/drawing/2014/main" id="{FE1E54C8-398B-9A19-66E9-7E43CB5A4D49}"/>
                </a:ext>
              </a:extLst>
            </p:cNvPr>
            <p:cNvSpPr txBox="1"/>
            <p:nvPr/>
          </p:nvSpPr>
          <p:spPr>
            <a:xfrm rot="2077529">
              <a:off x="6287417" y="3002022"/>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3725" name="TextBox 3724">
              <a:extLst>
                <a:ext uri="{FF2B5EF4-FFF2-40B4-BE49-F238E27FC236}">
                  <a16:creationId xmlns:a16="http://schemas.microsoft.com/office/drawing/2014/main" id="{5F706531-7494-FBD5-CE96-0F0306049CF5}"/>
                </a:ext>
              </a:extLst>
            </p:cNvPr>
            <p:cNvSpPr txBox="1"/>
            <p:nvPr/>
          </p:nvSpPr>
          <p:spPr>
            <a:xfrm rot="19935994">
              <a:off x="6606612" y="431538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3726" name="TextBox 3725">
              <a:extLst>
                <a:ext uri="{FF2B5EF4-FFF2-40B4-BE49-F238E27FC236}">
                  <a16:creationId xmlns:a16="http://schemas.microsoft.com/office/drawing/2014/main" id="{A8AD0D18-3CF2-7AFD-A306-48E552D56574}"/>
                </a:ext>
              </a:extLst>
            </p:cNvPr>
            <p:cNvSpPr txBox="1"/>
            <p:nvPr/>
          </p:nvSpPr>
          <p:spPr>
            <a:xfrm>
              <a:off x="6958455" y="3107941"/>
              <a:ext cx="2404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ILC2s</a:t>
              </a:r>
            </a:p>
          </p:txBody>
        </p:sp>
        <p:sp>
          <p:nvSpPr>
            <p:cNvPr id="3727" name="TextBox 3726">
              <a:extLst>
                <a:ext uri="{FF2B5EF4-FFF2-40B4-BE49-F238E27FC236}">
                  <a16:creationId xmlns:a16="http://schemas.microsoft.com/office/drawing/2014/main" id="{2036CE18-8561-91B6-8797-B25D2A2F6C44}"/>
                </a:ext>
              </a:extLst>
            </p:cNvPr>
            <p:cNvSpPr txBox="1"/>
            <p:nvPr/>
          </p:nvSpPr>
          <p:spPr>
            <a:xfrm>
              <a:off x="6704089"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3728" name="TextBox 3727">
              <a:extLst>
                <a:ext uri="{FF2B5EF4-FFF2-40B4-BE49-F238E27FC236}">
                  <a16:creationId xmlns:a16="http://schemas.microsoft.com/office/drawing/2014/main" id="{507C322E-0B3C-AA1A-01B9-D79F8241090A}"/>
                </a:ext>
              </a:extLst>
            </p:cNvPr>
            <p:cNvSpPr txBox="1"/>
            <p:nvPr/>
          </p:nvSpPr>
          <p:spPr>
            <a:xfrm>
              <a:off x="8235794" y="2305408"/>
              <a:ext cx="248466" cy="153888"/>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3729" name="TextBox 3728">
              <a:extLst>
                <a:ext uri="{FF2B5EF4-FFF2-40B4-BE49-F238E27FC236}">
                  <a16:creationId xmlns:a16="http://schemas.microsoft.com/office/drawing/2014/main" id="{42BD04D6-5727-9D8B-7E5A-3219A3EFD0C3}"/>
                </a:ext>
              </a:extLst>
            </p:cNvPr>
            <p:cNvSpPr txBox="1"/>
            <p:nvPr/>
          </p:nvSpPr>
          <p:spPr>
            <a:xfrm>
              <a:off x="8743634" y="4178147"/>
              <a:ext cx="22121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3730" name="TextBox 3729">
              <a:extLst>
                <a:ext uri="{FF2B5EF4-FFF2-40B4-BE49-F238E27FC236}">
                  <a16:creationId xmlns:a16="http://schemas.microsoft.com/office/drawing/2014/main" id="{3C1F1A2D-5280-8390-9035-6E3EE5BD597A}"/>
                </a:ext>
              </a:extLst>
            </p:cNvPr>
            <p:cNvSpPr txBox="1"/>
            <p:nvPr/>
          </p:nvSpPr>
          <p:spPr>
            <a:xfrm>
              <a:off x="6960195" y="4309030"/>
              <a:ext cx="7245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Smooth muscle</a:t>
              </a:r>
            </a:p>
          </p:txBody>
        </p:sp>
        <p:sp>
          <p:nvSpPr>
            <p:cNvPr id="3731" name="TextBox 3730">
              <a:extLst>
                <a:ext uri="{FF2B5EF4-FFF2-40B4-BE49-F238E27FC236}">
                  <a16:creationId xmlns:a16="http://schemas.microsoft.com/office/drawing/2014/main" id="{2AB6C995-7E60-B8A5-9BC1-A0FF6D7523DF}"/>
                </a:ext>
              </a:extLst>
            </p:cNvPr>
            <p:cNvSpPr txBox="1"/>
            <p:nvPr/>
          </p:nvSpPr>
          <p:spPr>
            <a:xfrm>
              <a:off x="8795298" y="38079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Mast cells</a:t>
              </a:r>
            </a:p>
          </p:txBody>
        </p:sp>
        <p:sp>
          <p:nvSpPr>
            <p:cNvPr id="3732" name="TextBox 3731">
              <a:extLst>
                <a:ext uri="{FF2B5EF4-FFF2-40B4-BE49-F238E27FC236}">
                  <a16:creationId xmlns:a16="http://schemas.microsoft.com/office/drawing/2014/main" id="{46AD3F3C-BE89-1F3C-8EC6-C463A7CA623D}"/>
                </a:ext>
              </a:extLst>
            </p:cNvPr>
            <p:cNvSpPr txBox="1"/>
            <p:nvPr/>
          </p:nvSpPr>
          <p:spPr>
            <a:xfrm>
              <a:off x="9521509" y="4178147"/>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3733" name="TextBox 3732">
              <a:extLst>
                <a:ext uri="{FF2B5EF4-FFF2-40B4-BE49-F238E27FC236}">
                  <a16:creationId xmlns:a16="http://schemas.microsoft.com/office/drawing/2014/main" id="{79EA351A-2350-B2F5-0E4A-206F307108AE}"/>
                </a:ext>
              </a:extLst>
            </p:cNvPr>
            <p:cNvSpPr txBox="1"/>
            <p:nvPr/>
          </p:nvSpPr>
          <p:spPr>
            <a:xfrm>
              <a:off x="9178912" y="3386305"/>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Fibroblast</a:t>
              </a:r>
            </a:p>
          </p:txBody>
        </p:sp>
        <p:sp>
          <p:nvSpPr>
            <p:cNvPr id="3734" name="TextBox 3733">
              <a:extLst>
                <a:ext uri="{FF2B5EF4-FFF2-40B4-BE49-F238E27FC236}">
                  <a16:creationId xmlns:a16="http://schemas.microsoft.com/office/drawing/2014/main" id="{7BE4C5DC-B489-98CD-CA76-FBBC04C96C77}"/>
                </a:ext>
              </a:extLst>
            </p:cNvPr>
            <p:cNvSpPr txBox="1"/>
            <p:nvPr/>
          </p:nvSpPr>
          <p:spPr>
            <a:xfrm>
              <a:off x="9005037" y="2590999"/>
              <a:ext cx="4039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Collagen</a:t>
              </a:r>
            </a:p>
          </p:txBody>
        </p:sp>
        <p:sp>
          <p:nvSpPr>
            <p:cNvPr id="3735" name="TextBox 3734">
              <a:extLst>
                <a:ext uri="{FF2B5EF4-FFF2-40B4-BE49-F238E27FC236}">
                  <a16:creationId xmlns:a16="http://schemas.microsoft.com/office/drawing/2014/main" id="{7F73EBC7-942C-C306-70D4-9E110C6EA851}"/>
                </a:ext>
              </a:extLst>
            </p:cNvPr>
            <p:cNvSpPr txBox="1"/>
            <p:nvPr/>
          </p:nvSpPr>
          <p:spPr>
            <a:xfrm>
              <a:off x="9487227" y="2241789"/>
              <a:ext cx="51456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Goblet cell</a:t>
              </a:r>
            </a:p>
          </p:txBody>
        </p:sp>
        <p:sp>
          <p:nvSpPr>
            <p:cNvPr id="3736" name="TextBox 3735">
              <a:extLst>
                <a:ext uri="{FF2B5EF4-FFF2-40B4-BE49-F238E27FC236}">
                  <a16:creationId xmlns:a16="http://schemas.microsoft.com/office/drawing/2014/main" id="{84EB6F46-535F-78ED-FDB2-4BDB6360816E}"/>
                </a:ext>
              </a:extLst>
            </p:cNvPr>
            <p:cNvSpPr txBox="1"/>
            <p:nvPr/>
          </p:nvSpPr>
          <p:spPr>
            <a:xfrm>
              <a:off x="7856968" y="3455555"/>
              <a:ext cx="24846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3737" name="Graphic 2442">
              <a:extLst>
                <a:ext uri="{FF2B5EF4-FFF2-40B4-BE49-F238E27FC236}">
                  <a16:creationId xmlns:a16="http://schemas.microsoft.com/office/drawing/2014/main" id="{5AD0D1CE-4888-1FEC-FE71-16072A476CCE}"/>
                </a:ext>
              </a:extLst>
            </p:cNvPr>
            <p:cNvGrpSpPr/>
            <p:nvPr/>
          </p:nvGrpSpPr>
          <p:grpSpPr>
            <a:xfrm rot="401577">
              <a:off x="3791984" y="3364215"/>
              <a:ext cx="257936" cy="478196"/>
              <a:chOff x="7388833" y="5476246"/>
              <a:chExt cx="373677" cy="630032"/>
            </a:xfrm>
            <a:solidFill>
              <a:srgbClr val="A21383"/>
            </a:solidFill>
          </p:grpSpPr>
          <p:sp>
            <p:nvSpPr>
              <p:cNvPr id="3812" name="Freeform 2445">
                <a:extLst>
                  <a:ext uri="{FF2B5EF4-FFF2-40B4-BE49-F238E27FC236}">
                    <a16:creationId xmlns:a16="http://schemas.microsoft.com/office/drawing/2014/main" id="{99AE965C-4B23-71DF-5381-B1578518E83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13" name="Freeform 2446">
                <a:extLst>
                  <a:ext uri="{FF2B5EF4-FFF2-40B4-BE49-F238E27FC236}">
                    <a16:creationId xmlns:a16="http://schemas.microsoft.com/office/drawing/2014/main" id="{3AD6A367-6B5C-7F2F-B3E7-50A87E888786}"/>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38" name="Group 3737">
              <a:extLst>
                <a:ext uri="{FF2B5EF4-FFF2-40B4-BE49-F238E27FC236}">
                  <a16:creationId xmlns:a16="http://schemas.microsoft.com/office/drawing/2014/main" id="{5E7520E1-5FD0-1A81-B453-478A8E2AD4A8}"/>
                </a:ext>
              </a:extLst>
            </p:cNvPr>
            <p:cNvGrpSpPr/>
            <p:nvPr/>
          </p:nvGrpSpPr>
          <p:grpSpPr>
            <a:xfrm>
              <a:off x="3869982" y="3713634"/>
              <a:ext cx="880686" cy="577309"/>
              <a:chOff x="3869982" y="3713634"/>
              <a:chExt cx="880686" cy="577309"/>
            </a:xfrm>
          </p:grpSpPr>
          <p:sp>
            <p:nvSpPr>
              <p:cNvPr id="3810" name="Freeform 2448">
                <a:extLst>
                  <a:ext uri="{FF2B5EF4-FFF2-40B4-BE49-F238E27FC236}">
                    <a16:creationId xmlns:a16="http://schemas.microsoft.com/office/drawing/2014/main" id="{ED152AB6-275D-4FA9-9DA6-DF32EBB5B948}"/>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11" name="Freeform 2449">
                <a:extLst>
                  <a:ext uri="{FF2B5EF4-FFF2-40B4-BE49-F238E27FC236}">
                    <a16:creationId xmlns:a16="http://schemas.microsoft.com/office/drawing/2014/main" id="{4D1D0E86-7F39-742B-8FAC-FA264B6D658E}"/>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39" name="Graphic 2442">
              <a:extLst>
                <a:ext uri="{FF2B5EF4-FFF2-40B4-BE49-F238E27FC236}">
                  <a16:creationId xmlns:a16="http://schemas.microsoft.com/office/drawing/2014/main" id="{E930DB1D-7A85-9F29-5F9D-0AE46147E5B7}"/>
                </a:ext>
              </a:extLst>
            </p:cNvPr>
            <p:cNvGrpSpPr/>
            <p:nvPr/>
          </p:nvGrpSpPr>
          <p:grpSpPr>
            <a:xfrm>
              <a:off x="4236416" y="4090738"/>
              <a:ext cx="61136" cy="392457"/>
              <a:chOff x="7893108" y="6127558"/>
              <a:chExt cx="61036" cy="391820"/>
            </a:xfrm>
            <a:solidFill>
              <a:srgbClr val="A21383"/>
            </a:solidFill>
          </p:grpSpPr>
          <p:sp>
            <p:nvSpPr>
              <p:cNvPr id="3808" name="Freeform 2451">
                <a:extLst>
                  <a:ext uri="{FF2B5EF4-FFF2-40B4-BE49-F238E27FC236}">
                    <a16:creationId xmlns:a16="http://schemas.microsoft.com/office/drawing/2014/main" id="{3EBD3DF2-7CC3-4F2B-79FB-B2B5D881AC0A}"/>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9" name="Freeform 2452">
                <a:extLst>
                  <a:ext uri="{FF2B5EF4-FFF2-40B4-BE49-F238E27FC236}">
                    <a16:creationId xmlns:a16="http://schemas.microsoft.com/office/drawing/2014/main" id="{30FED40F-E8B4-5A3D-02E3-A640851EBC93}"/>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3740" name="Freeform 2453">
              <a:extLst>
                <a:ext uri="{FF2B5EF4-FFF2-40B4-BE49-F238E27FC236}">
                  <a16:creationId xmlns:a16="http://schemas.microsoft.com/office/drawing/2014/main" id="{7C8502BA-502B-C7CF-2F1C-E07B3BE84F5B}"/>
                </a:ext>
              </a:extLst>
            </p:cNvPr>
            <p:cNvSpPr/>
            <p:nvPr/>
          </p:nvSpPr>
          <p:spPr>
            <a:xfrm>
              <a:off x="4266911" y="3361484"/>
              <a:ext cx="6132" cy="364965"/>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3741" name="Graphic 2442">
              <a:extLst>
                <a:ext uri="{FF2B5EF4-FFF2-40B4-BE49-F238E27FC236}">
                  <a16:creationId xmlns:a16="http://schemas.microsoft.com/office/drawing/2014/main" id="{631723C8-8599-35FE-2A70-7885D5EA7E21}"/>
                </a:ext>
              </a:extLst>
            </p:cNvPr>
            <p:cNvGrpSpPr/>
            <p:nvPr/>
          </p:nvGrpSpPr>
          <p:grpSpPr>
            <a:xfrm>
              <a:off x="5255384" y="3597560"/>
              <a:ext cx="307828" cy="204229"/>
              <a:chOff x="8910534" y="5635163"/>
              <a:chExt cx="307329" cy="203897"/>
            </a:xfrm>
            <a:solidFill>
              <a:srgbClr val="A21383"/>
            </a:solidFill>
          </p:grpSpPr>
          <p:sp>
            <p:nvSpPr>
              <p:cNvPr id="3806" name="Freeform 2461">
                <a:extLst>
                  <a:ext uri="{FF2B5EF4-FFF2-40B4-BE49-F238E27FC236}">
                    <a16:creationId xmlns:a16="http://schemas.microsoft.com/office/drawing/2014/main" id="{1DAD0922-78AD-B1D4-E07F-3D040F0D81D5}"/>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7" name="Freeform 2462">
                <a:extLst>
                  <a:ext uri="{FF2B5EF4-FFF2-40B4-BE49-F238E27FC236}">
                    <a16:creationId xmlns:a16="http://schemas.microsoft.com/office/drawing/2014/main" id="{65D59856-D575-D3FA-A388-D9586238961B}"/>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2" name="Graphic 2442">
              <a:extLst>
                <a:ext uri="{FF2B5EF4-FFF2-40B4-BE49-F238E27FC236}">
                  <a16:creationId xmlns:a16="http://schemas.microsoft.com/office/drawing/2014/main" id="{29C3A5DA-308C-830D-D40A-16181A5D467D}"/>
                </a:ext>
              </a:extLst>
            </p:cNvPr>
            <p:cNvGrpSpPr/>
            <p:nvPr/>
          </p:nvGrpSpPr>
          <p:grpSpPr>
            <a:xfrm>
              <a:off x="4978034" y="3187782"/>
              <a:ext cx="88669" cy="165408"/>
              <a:chOff x="8633512" y="5226050"/>
              <a:chExt cx="88524" cy="165139"/>
            </a:xfrm>
            <a:solidFill>
              <a:srgbClr val="A21383"/>
            </a:solidFill>
          </p:grpSpPr>
          <p:sp>
            <p:nvSpPr>
              <p:cNvPr id="3804" name="Freeform 2464">
                <a:extLst>
                  <a:ext uri="{FF2B5EF4-FFF2-40B4-BE49-F238E27FC236}">
                    <a16:creationId xmlns:a16="http://schemas.microsoft.com/office/drawing/2014/main" id="{C59D830E-780F-A214-5EF1-9E3BFC57C4D8}"/>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5" name="Freeform 2465">
                <a:extLst>
                  <a:ext uri="{FF2B5EF4-FFF2-40B4-BE49-F238E27FC236}">
                    <a16:creationId xmlns:a16="http://schemas.microsoft.com/office/drawing/2014/main" id="{BCF161B7-1614-B50B-A8E7-0A25C99E7BA4}"/>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3" name="Graphic 2442">
              <a:extLst>
                <a:ext uri="{FF2B5EF4-FFF2-40B4-BE49-F238E27FC236}">
                  <a16:creationId xmlns:a16="http://schemas.microsoft.com/office/drawing/2014/main" id="{B1D6CEFF-E7E3-B712-2D46-D6D833BFC448}"/>
                </a:ext>
              </a:extLst>
            </p:cNvPr>
            <p:cNvGrpSpPr/>
            <p:nvPr/>
          </p:nvGrpSpPr>
          <p:grpSpPr>
            <a:xfrm>
              <a:off x="7770971" y="3725676"/>
              <a:ext cx="236039" cy="639095"/>
              <a:chOff x="11676228" y="5763090"/>
              <a:chExt cx="235654" cy="638058"/>
            </a:xfrm>
          </p:grpSpPr>
          <p:sp>
            <p:nvSpPr>
              <p:cNvPr id="3802" name="Freeform 2473">
                <a:extLst>
                  <a:ext uri="{FF2B5EF4-FFF2-40B4-BE49-F238E27FC236}">
                    <a16:creationId xmlns:a16="http://schemas.microsoft.com/office/drawing/2014/main" id="{077F064D-28DC-021F-4B94-E33E0BD4E9AE}"/>
                  </a:ext>
                </a:extLst>
              </p:cNvPr>
              <p:cNvSpPr/>
              <p:nvPr/>
            </p:nvSpPr>
            <p:spPr>
              <a:xfrm>
                <a:off x="11676228" y="5793310"/>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3" name="Freeform 2474">
                <a:extLst>
                  <a:ext uri="{FF2B5EF4-FFF2-40B4-BE49-F238E27FC236}">
                    <a16:creationId xmlns:a16="http://schemas.microsoft.com/office/drawing/2014/main" id="{1AECFE22-E4D2-6EB7-6DB5-560056AC2CAD}"/>
                  </a:ext>
                </a:extLst>
              </p:cNvPr>
              <p:cNvSpPr/>
              <p:nvPr/>
            </p:nvSpPr>
            <p:spPr>
              <a:xfrm>
                <a:off x="11852499" y="5763090"/>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4" name="Graphic 2442">
              <a:extLst>
                <a:ext uri="{FF2B5EF4-FFF2-40B4-BE49-F238E27FC236}">
                  <a16:creationId xmlns:a16="http://schemas.microsoft.com/office/drawing/2014/main" id="{8C0D8FC6-3B79-856A-ADE2-E6DB4790C3B0}"/>
                </a:ext>
              </a:extLst>
            </p:cNvPr>
            <p:cNvGrpSpPr/>
            <p:nvPr/>
          </p:nvGrpSpPr>
          <p:grpSpPr>
            <a:xfrm>
              <a:off x="8641504" y="3204436"/>
              <a:ext cx="163324" cy="154070"/>
              <a:chOff x="12462659" y="5280140"/>
              <a:chExt cx="163058" cy="153820"/>
            </a:xfrm>
            <a:solidFill>
              <a:srgbClr val="A21383"/>
            </a:solidFill>
          </p:grpSpPr>
          <p:sp>
            <p:nvSpPr>
              <p:cNvPr id="3800" name="Freeform 2476">
                <a:extLst>
                  <a:ext uri="{FF2B5EF4-FFF2-40B4-BE49-F238E27FC236}">
                    <a16:creationId xmlns:a16="http://schemas.microsoft.com/office/drawing/2014/main" id="{9B4190EF-00EB-420D-1620-9A980258CEE7}"/>
                  </a:ext>
                </a:extLst>
              </p:cNvPr>
              <p:cNvSpPr/>
              <p:nvPr/>
            </p:nvSpPr>
            <p:spPr>
              <a:xfrm>
                <a:off x="12462659" y="5310299"/>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1" name="Freeform 2477">
                <a:extLst>
                  <a:ext uri="{FF2B5EF4-FFF2-40B4-BE49-F238E27FC236}">
                    <a16:creationId xmlns:a16="http://schemas.microsoft.com/office/drawing/2014/main" id="{69B222F8-53EE-A879-ABD7-8985FBF2CE73}"/>
                  </a:ext>
                </a:extLst>
              </p:cNvPr>
              <p:cNvSpPr/>
              <p:nvPr/>
            </p:nvSpPr>
            <p:spPr>
              <a:xfrm>
                <a:off x="12566333" y="5280140"/>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5" name="Graphic 2442">
              <a:extLst>
                <a:ext uri="{FF2B5EF4-FFF2-40B4-BE49-F238E27FC236}">
                  <a16:creationId xmlns:a16="http://schemas.microsoft.com/office/drawing/2014/main" id="{3636D178-3557-2A1C-D32E-F19DE36984F8}"/>
                </a:ext>
              </a:extLst>
            </p:cNvPr>
            <p:cNvGrpSpPr/>
            <p:nvPr/>
          </p:nvGrpSpPr>
          <p:grpSpPr>
            <a:xfrm>
              <a:off x="7833394" y="3791387"/>
              <a:ext cx="248338" cy="573359"/>
              <a:chOff x="11738506" y="5828677"/>
              <a:chExt cx="247932" cy="572427"/>
            </a:xfrm>
          </p:grpSpPr>
          <p:sp>
            <p:nvSpPr>
              <p:cNvPr id="3798" name="Freeform 2479">
                <a:extLst>
                  <a:ext uri="{FF2B5EF4-FFF2-40B4-BE49-F238E27FC236}">
                    <a16:creationId xmlns:a16="http://schemas.microsoft.com/office/drawing/2014/main" id="{1F049C8F-CF6A-6A2E-F377-9DAB89CF23DF}"/>
                  </a:ext>
                </a:extLst>
              </p:cNvPr>
              <p:cNvSpPr/>
              <p:nvPr/>
            </p:nvSpPr>
            <p:spPr>
              <a:xfrm>
                <a:off x="11768922" y="5828677"/>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799" name="Freeform 2480">
                <a:extLst>
                  <a:ext uri="{FF2B5EF4-FFF2-40B4-BE49-F238E27FC236}">
                    <a16:creationId xmlns:a16="http://schemas.microsoft.com/office/drawing/2014/main" id="{67310C53-CCC2-9D5D-EB02-B87CD91C4BF7}"/>
                  </a:ext>
                </a:extLst>
              </p:cNvPr>
              <p:cNvSpPr/>
              <p:nvPr/>
            </p:nvSpPr>
            <p:spPr>
              <a:xfrm>
                <a:off x="11738506" y="634827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6" name="Group 3745">
              <a:extLst>
                <a:ext uri="{FF2B5EF4-FFF2-40B4-BE49-F238E27FC236}">
                  <a16:creationId xmlns:a16="http://schemas.microsoft.com/office/drawing/2014/main" id="{AB95340A-2901-A70D-EA63-1A6ACBB20078}"/>
                </a:ext>
              </a:extLst>
            </p:cNvPr>
            <p:cNvGrpSpPr/>
            <p:nvPr/>
          </p:nvGrpSpPr>
          <p:grpSpPr>
            <a:xfrm>
              <a:off x="5298937" y="2352372"/>
              <a:ext cx="678636" cy="1047254"/>
              <a:chOff x="5298937" y="2308102"/>
              <a:chExt cx="678636" cy="1091509"/>
            </a:xfrm>
          </p:grpSpPr>
          <p:sp>
            <p:nvSpPr>
              <p:cNvPr id="3796" name="Freeform 2458">
                <a:extLst>
                  <a:ext uri="{FF2B5EF4-FFF2-40B4-BE49-F238E27FC236}">
                    <a16:creationId xmlns:a16="http://schemas.microsoft.com/office/drawing/2014/main" id="{8E2E9A9B-C8EE-887C-6234-C5D3D41F5627}"/>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797" name="Freeform 2459">
                <a:extLst>
                  <a:ext uri="{FF2B5EF4-FFF2-40B4-BE49-F238E27FC236}">
                    <a16:creationId xmlns:a16="http://schemas.microsoft.com/office/drawing/2014/main" id="{0126154E-D0A9-7745-7ADF-DAF17A7F9030}"/>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7" name="Group 3746">
              <a:extLst>
                <a:ext uri="{FF2B5EF4-FFF2-40B4-BE49-F238E27FC236}">
                  <a16:creationId xmlns:a16="http://schemas.microsoft.com/office/drawing/2014/main" id="{28D96034-BAC2-EA88-2F26-0CDF3E98F8E5}"/>
                </a:ext>
              </a:extLst>
            </p:cNvPr>
            <p:cNvGrpSpPr/>
            <p:nvPr/>
          </p:nvGrpSpPr>
          <p:grpSpPr>
            <a:xfrm>
              <a:off x="6083984" y="2352369"/>
              <a:ext cx="678697" cy="1047257"/>
              <a:chOff x="5999036" y="2308102"/>
              <a:chExt cx="678697" cy="1091512"/>
            </a:xfrm>
          </p:grpSpPr>
          <p:sp>
            <p:nvSpPr>
              <p:cNvPr id="3794" name="Freeform 2482">
                <a:extLst>
                  <a:ext uri="{FF2B5EF4-FFF2-40B4-BE49-F238E27FC236}">
                    <a16:creationId xmlns:a16="http://schemas.microsoft.com/office/drawing/2014/main" id="{C9FA3916-3C61-8AD9-9E74-6EB928FAD5F1}"/>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795" name="Freeform 2483">
                <a:extLst>
                  <a:ext uri="{FF2B5EF4-FFF2-40B4-BE49-F238E27FC236}">
                    <a16:creationId xmlns:a16="http://schemas.microsoft.com/office/drawing/2014/main" id="{CE234643-9711-F0F3-8AA2-7FC79F62D3E7}"/>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8" name="Graphic 2442">
              <a:extLst>
                <a:ext uri="{FF2B5EF4-FFF2-40B4-BE49-F238E27FC236}">
                  <a16:creationId xmlns:a16="http://schemas.microsoft.com/office/drawing/2014/main" id="{AF8D5390-C3E0-664E-718E-67A8AA028379}"/>
                </a:ext>
              </a:extLst>
            </p:cNvPr>
            <p:cNvGrpSpPr/>
            <p:nvPr/>
          </p:nvGrpSpPr>
          <p:grpSpPr>
            <a:xfrm>
              <a:off x="6498269" y="3597560"/>
              <a:ext cx="307959" cy="204229"/>
              <a:chOff x="10066567" y="5635163"/>
              <a:chExt cx="307459" cy="203897"/>
            </a:xfrm>
            <a:solidFill>
              <a:srgbClr val="A21383"/>
            </a:solidFill>
          </p:grpSpPr>
          <p:sp>
            <p:nvSpPr>
              <p:cNvPr id="3792" name="Freeform 2485">
                <a:extLst>
                  <a:ext uri="{FF2B5EF4-FFF2-40B4-BE49-F238E27FC236}">
                    <a16:creationId xmlns:a16="http://schemas.microsoft.com/office/drawing/2014/main" id="{EBDB3A4B-C7E0-FCCC-A3C1-0E6B771B89CB}"/>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793" name="Freeform 2486">
                <a:extLst>
                  <a:ext uri="{FF2B5EF4-FFF2-40B4-BE49-F238E27FC236}">
                    <a16:creationId xmlns:a16="http://schemas.microsoft.com/office/drawing/2014/main" id="{0D8D7549-14C9-1CC5-6510-74DFC7C44D1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pic>
          <p:nvPicPr>
            <p:cNvPr id="3749" name="Picture 3748" descr="A picture containing pallette&#10;&#10;Description automatically generated">
              <a:extLst>
                <a:ext uri="{FF2B5EF4-FFF2-40B4-BE49-F238E27FC236}">
                  <a16:creationId xmlns:a16="http://schemas.microsoft.com/office/drawing/2014/main" id="{99447F50-F13A-1624-4399-ACBAE96C0A7F}"/>
                </a:ext>
              </a:extLst>
            </p:cNvPr>
            <p:cNvPicPr>
              <a:picLocks noChangeAspect="1"/>
            </p:cNvPicPr>
            <p:nvPr/>
          </p:nvPicPr>
          <p:blipFill>
            <a:blip r:embed="rId4"/>
            <a:stretch>
              <a:fillRect/>
            </a:stretch>
          </p:blipFill>
          <p:spPr>
            <a:xfrm>
              <a:off x="3141908" y="1436129"/>
              <a:ext cx="591185" cy="273812"/>
            </a:xfrm>
            <a:prstGeom prst="rect">
              <a:avLst/>
            </a:prstGeom>
          </p:spPr>
        </p:pic>
        <p:pic>
          <p:nvPicPr>
            <p:cNvPr id="3750" name="Picture 3749" descr="A picture containing text&#10;&#10;Description automatically generated">
              <a:extLst>
                <a:ext uri="{FF2B5EF4-FFF2-40B4-BE49-F238E27FC236}">
                  <a16:creationId xmlns:a16="http://schemas.microsoft.com/office/drawing/2014/main" id="{089CC5CC-F940-98F4-45EE-03ABBCB4E3FE}"/>
                </a:ext>
              </a:extLst>
            </p:cNvPr>
            <p:cNvPicPr>
              <a:picLocks noChangeAspect="1"/>
            </p:cNvPicPr>
            <p:nvPr/>
          </p:nvPicPr>
          <p:blipFill>
            <a:blip r:embed="rId5"/>
            <a:stretch>
              <a:fillRect/>
            </a:stretch>
          </p:blipFill>
          <p:spPr>
            <a:xfrm>
              <a:off x="4432312" y="1386602"/>
              <a:ext cx="311150" cy="336042"/>
            </a:xfrm>
            <a:prstGeom prst="rect">
              <a:avLst/>
            </a:prstGeom>
          </p:spPr>
        </p:pic>
        <p:grpSp>
          <p:nvGrpSpPr>
            <p:cNvPr id="3751" name="Group 3750">
              <a:extLst>
                <a:ext uri="{FF2B5EF4-FFF2-40B4-BE49-F238E27FC236}">
                  <a16:creationId xmlns:a16="http://schemas.microsoft.com/office/drawing/2014/main" id="{AB205458-4C94-5E9E-EAB6-08B8A1F8D5E3}"/>
                </a:ext>
              </a:extLst>
            </p:cNvPr>
            <p:cNvGrpSpPr/>
            <p:nvPr/>
          </p:nvGrpSpPr>
          <p:grpSpPr>
            <a:xfrm>
              <a:off x="6149262" y="1198492"/>
              <a:ext cx="578739" cy="458252"/>
              <a:chOff x="5791918" y="1198492"/>
              <a:chExt cx="578739" cy="458252"/>
            </a:xfrm>
          </p:grpSpPr>
          <p:sp>
            <p:nvSpPr>
              <p:cNvPr id="3790" name="TextBox 3789">
                <a:extLst>
                  <a:ext uri="{FF2B5EF4-FFF2-40B4-BE49-F238E27FC236}">
                    <a16:creationId xmlns:a16="http://schemas.microsoft.com/office/drawing/2014/main" id="{161D6FA9-DF92-5E87-0DDC-CFB11E849863}"/>
                  </a:ext>
                </a:extLst>
              </p:cNvPr>
              <p:cNvSpPr txBox="1"/>
              <p:nvPr/>
            </p:nvSpPr>
            <p:spPr>
              <a:xfrm>
                <a:off x="5863279" y="1198492"/>
                <a:ext cx="39594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Bacteria</a:t>
                </a:r>
              </a:p>
            </p:txBody>
          </p:sp>
          <p:pic>
            <p:nvPicPr>
              <p:cNvPr id="3791" name="Picture 3790" descr="A planet in space&#10;&#10;Description automatically generated with low confidence">
                <a:extLst>
                  <a:ext uri="{FF2B5EF4-FFF2-40B4-BE49-F238E27FC236}">
                    <a16:creationId xmlns:a16="http://schemas.microsoft.com/office/drawing/2014/main" id="{AAF34CA3-2E89-6B57-83B3-B98FB7A76C2E}"/>
                  </a:ext>
                </a:extLst>
              </p:cNvPr>
              <p:cNvPicPr>
                <a:picLocks noChangeAspect="1"/>
              </p:cNvPicPr>
              <p:nvPr/>
            </p:nvPicPr>
            <p:blipFill>
              <a:blip r:embed="rId6"/>
              <a:stretch>
                <a:fillRect/>
              </a:stretch>
            </p:blipFill>
            <p:spPr>
              <a:xfrm>
                <a:off x="5791918" y="1395378"/>
                <a:ext cx="578739" cy="261366"/>
              </a:xfrm>
              <a:prstGeom prst="rect">
                <a:avLst/>
              </a:prstGeom>
            </p:spPr>
          </p:pic>
        </p:grpSp>
        <p:grpSp>
          <p:nvGrpSpPr>
            <p:cNvPr id="3752" name="Group 3751">
              <a:extLst>
                <a:ext uri="{FF2B5EF4-FFF2-40B4-BE49-F238E27FC236}">
                  <a16:creationId xmlns:a16="http://schemas.microsoft.com/office/drawing/2014/main" id="{973A0288-5562-A5E3-D270-AD59832E9A77}"/>
                </a:ext>
              </a:extLst>
            </p:cNvPr>
            <p:cNvGrpSpPr/>
            <p:nvPr/>
          </p:nvGrpSpPr>
          <p:grpSpPr>
            <a:xfrm>
              <a:off x="7100321" y="1198492"/>
              <a:ext cx="404495" cy="529178"/>
              <a:chOff x="6426307" y="1198492"/>
              <a:chExt cx="404495" cy="529178"/>
            </a:xfrm>
          </p:grpSpPr>
          <p:sp>
            <p:nvSpPr>
              <p:cNvPr id="3788" name="TextBox 3787">
                <a:extLst>
                  <a:ext uri="{FF2B5EF4-FFF2-40B4-BE49-F238E27FC236}">
                    <a16:creationId xmlns:a16="http://schemas.microsoft.com/office/drawing/2014/main" id="{6ACAA04B-768A-D5C3-88F6-9F2F3094510F}"/>
                  </a:ext>
                </a:extLst>
              </p:cNvPr>
              <p:cNvSpPr txBox="1"/>
              <p:nvPr/>
            </p:nvSpPr>
            <p:spPr>
              <a:xfrm>
                <a:off x="6434591" y="1198492"/>
                <a:ext cx="35266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Viruses</a:t>
                </a:r>
              </a:p>
            </p:txBody>
          </p:sp>
          <p:pic>
            <p:nvPicPr>
              <p:cNvPr id="3789" name="Picture 3788">
                <a:extLst>
                  <a:ext uri="{FF2B5EF4-FFF2-40B4-BE49-F238E27FC236}">
                    <a16:creationId xmlns:a16="http://schemas.microsoft.com/office/drawing/2014/main" id="{781F14FB-6B5C-7678-745C-4EF8DFB83FF4}"/>
                  </a:ext>
                </a:extLst>
              </p:cNvPr>
              <p:cNvPicPr>
                <a:picLocks noChangeAspect="1"/>
              </p:cNvPicPr>
              <p:nvPr/>
            </p:nvPicPr>
            <p:blipFill>
              <a:blip r:embed="rId7"/>
              <a:stretch>
                <a:fillRect/>
              </a:stretch>
            </p:blipFill>
            <p:spPr>
              <a:xfrm>
                <a:off x="6426307" y="1372959"/>
                <a:ext cx="404495" cy="354711"/>
              </a:xfrm>
              <a:prstGeom prst="rect">
                <a:avLst/>
              </a:prstGeom>
            </p:spPr>
          </p:pic>
        </p:grpSp>
        <p:grpSp>
          <p:nvGrpSpPr>
            <p:cNvPr id="3753" name="Group 3752">
              <a:extLst>
                <a:ext uri="{FF2B5EF4-FFF2-40B4-BE49-F238E27FC236}">
                  <a16:creationId xmlns:a16="http://schemas.microsoft.com/office/drawing/2014/main" id="{A1C05AB5-8D9F-C51D-CCA7-A75B79C1B34E}"/>
                </a:ext>
              </a:extLst>
            </p:cNvPr>
            <p:cNvGrpSpPr/>
            <p:nvPr/>
          </p:nvGrpSpPr>
          <p:grpSpPr>
            <a:xfrm>
              <a:off x="7877136" y="1198492"/>
              <a:ext cx="392049" cy="534268"/>
              <a:chOff x="6985427" y="1198492"/>
              <a:chExt cx="392049" cy="534268"/>
            </a:xfrm>
          </p:grpSpPr>
          <p:sp>
            <p:nvSpPr>
              <p:cNvPr id="3786" name="TextBox 3785">
                <a:extLst>
                  <a:ext uri="{FF2B5EF4-FFF2-40B4-BE49-F238E27FC236}">
                    <a16:creationId xmlns:a16="http://schemas.microsoft.com/office/drawing/2014/main" id="{FEEE945C-403A-3A95-98C1-746D22B5D1C5}"/>
                  </a:ext>
                </a:extLst>
              </p:cNvPr>
              <p:cNvSpPr txBox="1"/>
              <p:nvPr/>
            </p:nvSpPr>
            <p:spPr>
              <a:xfrm>
                <a:off x="7001915" y="1198492"/>
                <a:ext cx="32541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Smoke</a:t>
                </a:r>
              </a:p>
            </p:txBody>
          </p:sp>
          <p:pic>
            <p:nvPicPr>
              <p:cNvPr id="3787" name="Picture 3786" descr="Icon&#10;&#10;Description automatically generated">
                <a:extLst>
                  <a:ext uri="{FF2B5EF4-FFF2-40B4-BE49-F238E27FC236}">
                    <a16:creationId xmlns:a16="http://schemas.microsoft.com/office/drawing/2014/main" id="{24B43C55-39BB-5602-B70F-98AB2C54D592}"/>
                  </a:ext>
                </a:extLst>
              </p:cNvPr>
              <p:cNvPicPr>
                <a:picLocks noChangeAspect="1"/>
              </p:cNvPicPr>
              <p:nvPr/>
            </p:nvPicPr>
            <p:blipFill>
              <a:blip r:embed="rId8"/>
              <a:stretch>
                <a:fillRect/>
              </a:stretch>
            </p:blipFill>
            <p:spPr>
              <a:xfrm>
                <a:off x="6985427" y="1346934"/>
                <a:ext cx="392049" cy="385826"/>
              </a:xfrm>
              <a:prstGeom prst="rect">
                <a:avLst/>
              </a:prstGeom>
            </p:spPr>
          </p:pic>
        </p:grpSp>
        <p:pic>
          <p:nvPicPr>
            <p:cNvPr id="3754" name="Picture 3753" descr="Icon&#10;&#10;Description automatically generated">
              <a:extLst>
                <a:ext uri="{FF2B5EF4-FFF2-40B4-BE49-F238E27FC236}">
                  <a16:creationId xmlns:a16="http://schemas.microsoft.com/office/drawing/2014/main" id="{E39D8841-18C2-F9FF-BD1C-80E489CFD60A}"/>
                </a:ext>
              </a:extLst>
            </p:cNvPr>
            <p:cNvPicPr>
              <a:picLocks noChangeAspect="1"/>
            </p:cNvPicPr>
            <p:nvPr/>
          </p:nvPicPr>
          <p:blipFill>
            <a:blip r:embed="rId9"/>
            <a:stretch>
              <a:fillRect/>
            </a:stretch>
          </p:blipFill>
          <p:spPr>
            <a:xfrm>
              <a:off x="3267808" y="3566291"/>
              <a:ext cx="311150" cy="404495"/>
            </a:xfrm>
            <a:prstGeom prst="rect">
              <a:avLst/>
            </a:prstGeom>
          </p:spPr>
        </p:pic>
        <p:pic>
          <p:nvPicPr>
            <p:cNvPr id="3755" name="Picture 3754" descr="A picture containing room, gambling house&#10;&#10;Description automatically generated">
              <a:extLst>
                <a:ext uri="{FF2B5EF4-FFF2-40B4-BE49-F238E27FC236}">
                  <a16:creationId xmlns:a16="http://schemas.microsoft.com/office/drawing/2014/main" id="{89540DE8-E06E-AA41-8C15-4EFF5D68A46C}"/>
                </a:ext>
              </a:extLst>
            </p:cNvPr>
            <p:cNvPicPr>
              <a:picLocks noChangeAspect="1"/>
            </p:cNvPicPr>
            <p:nvPr/>
          </p:nvPicPr>
          <p:blipFill>
            <a:blip r:embed="rId10"/>
            <a:stretch>
              <a:fillRect/>
            </a:stretch>
          </p:blipFill>
          <p:spPr>
            <a:xfrm>
              <a:off x="3225020" y="3943463"/>
              <a:ext cx="460502" cy="416941"/>
            </a:xfrm>
            <a:prstGeom prst="rect">
              <a:avLst/>
            </a:prstGeom>
          </p:spPr>
        </p:pic>
        <p:pic>
          <p:nvPicPr>
            <p:cNvPr id="3756" name="Picture 3755" descr="Icon&#10;&#10;Description automatically generated">
              <a:extLst>
                <a:ext uri="{FF2B5EF4-FFF2-40B4-BE49-F238E27FC236}">
                  <a16:creationId xmlns:a16="http://schemas.microsoft.com/office/drawing/2014/main" id="{83AE7EEA-0F07-F264-0A77-FADCD79D2E18}"/>
                </a:ext>
              </a:extLst>
            </p:cNvPr>
            <p:cNvPicPr>
              <a:picLocks noChangeAspect="1"/>
            </p:cNvPicPr>
            <p:nvPr/>
          </p:nvPicPr>
          <p:blipFill>
            <a:blip r:embed="rId11"/>
            <a:stretch>
              <a:fillRect/>
            </a:stretch>
          </p:blipFill>
          <p:spPr>
            <a:xfrm>
              <a:off x="4089544" y="2962375"/>
              <a:ext cx="323596" cy="348488"/>
            </a:xfrm>
            <a:prstGeom prst="rect">
              <a:avLst/>
            </a:prstGeom>
          </p:spPr>
        </p:pic>
        <p:pic>
          <p:nvPicPr>
            <p:cNvPr id="3757" name="Picture 3756" descr="Icon&#10;&#10;Description automatically generated">
              <a:extLst>
                <a:ext uri="{FF2B5EF4-FFF2-40B4-BE49-F238E27FC236}">
                  <a16:creationId xmlns:a16="http://schemas.microsoft.com/office/drawing/2014/main" id="{B0525121-F707-3FF7-D9ED-9A53D4944183}"/>
                </a:ext>
              </a:extLst>
            </p:cNvPr>
            <p:cNvPicPr>
              <a:picLocks noChangeAspect="1"/>
            </p:cNvPicPr>
            <p:nvPr/>
          </p:nvPicPr>
          <p:blipFill>
            <a:blip r:embed="rId12"/>
            <a:stretch>
              <a:fillRect/>
            </a:stretch>
          </p:blipFill>
          <p:spPr>
            <a:xfrm>
              <a:off x="5243551" y="2243902"/>
              <a:ext cx="634746" cy="522732"/>
            </a:xfrm>
            <a:prstGeom prst="rect">
              <a:avLst/>
            </a:prstGeom>
          </p:spPr>
        </p:pic>
        <p:pic>
          <p:nvPicPr>
            <p:cNvPr id="3758" name="Picture 3757" descr="Icon&#10;&#10;Description automatically generated with medium confidence">
              <a:extLst>
                <a:ext uri="{FF2B5EF4-FFF2-40B4-BE49-F238E27FC236}">
                  <a16:creationId xmlns:a16="http://schemas.microsoft.com/office/drawing/2014/main" id="{5FEBAFAC-3B8C-C0E9-9139-8A4B88B8BE4F}"/>
                </a:ext>
              </a:extLst>
            </p:cNvPr>
            <p:cNvPicPr>
              <a:picLocks noChangeAspect="1"/>
            </p:cNvPicPr>
            <p:nvPr/>
          </p:nvPicPr>
          <p:blipFill>
            <a:blip r:embed="rId13"/>
            <a:stretch>
              <a:fillRect/>
            </a:stretch>
          </p:blipFill>
          <p:spPr>
            <a:xfrm>
              <a:off x="6847996" y="3284606"/>
              <a:ext cx="547624" cy="535178"/>
            </a:xfrm>
            <a:prstGeom prst="rect">
              <a:avLst/>
            </a:prstGeom>
          </p:spPr>
        </p:pic>
        <p:pic>
          <p:nvPicPr>
            <p:cNvPr id="3759" name="Picture 3758">
              <a:extLst>
                <a:ext uri="{FF2B5EF4-FFF2-40B4-BE49-F238E27FC236}">
                  <a16:creationId xmlns:a16="http://schemas.microsoft.com/office/drawing/2014/main" id="{DE691788-7E15-394B-2C28-56A94B05D949}"/>
                </a:ext>
              </a:extLst>
            </p:cNvPr>
            <p:cNvPicPr>
              <a:picLocks noChangeAspect="1"/>
            </p:cNvPicPr>
            <p:nvPr/>
          </p:nvPicPr>
          <p:blipFill>
            <a:blip r:embed="rId14"/>
            <a:stretch>
              <a:fillRect/>
            </a:stretch>
          </p:blipFill>
          <p:spPr>
            <a:xfrm>
              <a:off x="2527179" y="4437609"/>
              <a:ext cx="7745519" cy="302020"/>
            </a:xfrm>
            <a:prstGeom prst="rect">
              <a:avLst/>
            </a:prstGeom>
          </p:spPr>
        </p:pic>
        <p:pic>
          <p:nvPicPr>
            <p:cNvPr id="3760" name="Picture 3759">
              <a:extLst>
                <a:ext uri="{FF2B5EF4-FFF2-40B4-BE49-F238E27FC236}">
                  <a16:creationId xmlns:a16="http://schemas.microsoft.com/office/drawing/2014/main" id="{12B84DA0-A70C-FCA6-8339-403EBD8DC740}"/>
                </a:ext>
              </a:extLst>
            </p:cNvPr>
            <p:cNvPicPr>
              <a:picLocks noChangeAspect="1"/>
            </p:cNvPicPr>
            <p:nvPr/>
          </p:nvPicPr>
          <p:blipFill>
            <a:blip r:embed="rId15"/>
            <a:stretch>
              <a:fillRect/>
            </a:stretch>
          </p:blipFill>
          <p:spPr>
            <a:xfrm>
              <a:off x="8108436" y="4366486"/>
              <a:ext cx="1985137" cy="143129"/>
            </a:xfrm>
            <a:prstGeom prst="rect">
              <a:avLst/>
            </a:prstGeom>
          </p:spPr>
        </p:pic>
        <p:pic>
          <p:nvPicPr>
            <p:cNvPr id="3761" name="Picture 3760">
              <a:extLst>
                <a:ext uri="{FF2B5EF4-FFF2-40B4-BE49-F238E27FC236}">
                  <a16:creationId xmlns:a16="http://schemas.microsoft.com/office/drawing/2014/main" id="{2456D7E7-1C42-9780-D1C1-BAD91B892EB1}"/>
                </a:ext>
              </a:extLst>
            </p:cNvPr>
            <p:cNvPicPr>
              <a:picLocks noChangeAspect="1"/>
            </p:cNvPicPr>
            <p:nvPr/>
          </p:nvPicPr>
          <p:blipFill>
            <a:blip r:embed="rId16"/>
            <a:stretch>
              <a:fillRect/>
            </a:stretch>
          </p:blipFill>
          <p:spPr>
            <a:xfrm>
              <a:off x="2416098" y="1788127"/>
              <a:ext cx="8061132" cy="455361"/>
            </a:xfrm>
            <a:prstGeom prst="rect">
              <a:avLst/>
            </a:prstGeom>
          </p:spPr>
        </p:pic>
        <p:pic>
          <p:nvPicPr>
            <p:cNvPr id="3762" name="Picture 3761" descr="Icon&#10;&#10;Description automatically generated">
              <a:extLst>
                <a:ext uri="{FF2B5EF4-FFF2-40B4-BE49-F238E27FC236}">
                  <a16:creationId xmlns:a16="http://schemas.microsoft.com/office/drawing/2014/main" id="{19317DB4-1265-5492-F560-E8B81F7FA055}"/>
                </a:ext>
              </a:extLst>
            </p:cNvPr>
            <p:cNvPicPr>
              <a:picLocks noChangeAspect="1"/>
            </p:cNvPicPr>
            <p:nvPr/>
          </p:nvPicPr>
          <p:blipFill>
            <a:blip r:embed="rId17"/>
            <a:stretch>
              <a:fillRect/>
            </a:stretch>
          </p:blipFill>
          <p:spPr>
            <a:xfrm>
              <a:off x="3757540" y="1709353"/>
              <a:ext cx="535178" cy="827659"/>
            </a:xfrm>
            <a:prstGeom prst="rect">
              <a:avLst/>
            </a:prstGeom>
          </p:spPr>
        </p:pic>
        <p:pic>
          <p:nvPicPr>
            <p:cNvPr id="3763" name="Picture 3762" descr="A picture containing tableware&#10;&#10;Description automatically generated">
              <a:extLst>
                <a:ext uri="{FF2B5EF4-FFF2-40B4-BE49-F238E27FC236}">
                  <a16:creationId xmlns:a16="http://schemas.microsoft.com/office/drawing/2014/main" id="{310EE1B7-6D71-DF4B-D9CF-0F97D828655D}"/>
                </a:ext>
              </a:extLst>
            </p:cNvPr>
            <p:cNvPicPr>
              <a:picLocks noChangeAspect="1"/>
            </p:cNvPicPr>
            <p:nvPr/>
          </p:nvPicPr>
          <p:blipFill>
            <a:blip r:embed="rId18"/>
            <a:stretch>
              <a:fillRect/>
            </a:stretch>
          </p:blipFill>
          <p:spPr>
            <a:xfrm rot="13102938">
              <a:off x="5334405" y="1499453"/>
              <a:ext cx="374973" cy="525492"/>
            </a:xfrm>
            <a:prstGeom prst="rect">
              <a:avLst/>
            </a:prstGeom>
          </p:spPr>
        </p:pic>
        <p:sp>
          <p:nvSpPr>
            <p:cNvPr id="3764" name="TextBox 3763">
              <a:extLst>
                <a:ext uri="{FF2B5EF4-FFF2-40B4-BE49-F238E27FC236}">
                  <a16:creationId xmlns:a16="http://schemas.microsoft.com/office/drawing/2014/main" id="{B89FE669-8B4B-F4BD-FD7A-2E70CE49355D}"/>
                </a:ext>
              </a:extLst>
            </p:cNvPr>
            <p:cNvSpPr txBox="1"/>
            <p:nvPr/>
          </p:nvSpPr>
          <p:spPr>
            <a:xfrm>
              <a:off x="6193272" y="2736232"/>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3765" name="TextBox 3764">
              <a:extLst>
                <a:ext uri="{FF2B5EF4-FFF2-40B4-BE49-F238E27FC236}">
                  <a16:creationId xmlns:a16="http://schemas.microsoft.com/office/drawing/2014/main" id="{D84A3D0D-4612-6AC3-782D-AE5C253233EF}"/>
                </a:ext>
              </a:extLst>
            </p:cNvPr>
            <p:cNvSpPr txBox="1"/>
            <p:nvPr/>
          </p:nvSpPr>
          <p:spPr>
            <a:xfrm>
              <a:off x="4989456" y="1603807"/>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Mucus</a:t>
              </a:r>
            </a:p>
          </p:txBody>
        </p:sp>
        <p:pic>
          <p:nvPicPr>
            <p:cNvPr id="3766" name="Picture 3765" descr="Background pattern&#10;&#10;Description automatically generated">
              <a:extLst>
                <a:ext uri="{FF2B5EF4-FFF2-40B4-BE49-F238E27FC236}">
                  <a16:creationId xmlns:a16="http://schemas.microsoft.com/office/drawing/2014/main" id="{9331C0C3-C698-5AFA-99C3-0F81AC64ABAB}"/>
                </a:ext>
              </a:extLst>
            </p:cNvPr>
            <p:cNvPicPr>
              <a:picLocks noChangeAspect="1"/>
            </p:cNvPicPr>
            <p:nvPr/>
          </p:nvPicPr>
          <p:blipFill>
            <a:blip r:embed="rId19"/>
            <a:stretch>
              <a:fillRect/>
            </a:stretch>
          </p:blipFill>
          <p:spPr>
            <a:xfrm>
              <a:off x="9370193" y="2737117"/>
              <a:ext cx="292101" cy="302919"/>
            </a:xfrm>
            <a:prstGeom prst="rect">
              <a:avLst/>
            </a:prstGeom>
          </p:spPr>
        </p:pic>
        <p:pic>
          <p:nvPicPr>
            <p:cNvPr id="3767" name="Picture 3766" descr="Circle&#10;&#10;Description automatically generated">
              <a:extLst>
                <a:ext uri="{FF2B5EF4-FFF2-40B4-BE49-F238E27FC236}">
                  <a16:creationId xmlns:a16="http://schemas.microsoft.com/office/drawing/2014/main" id="{794B90D6-4C94-B8D4-231A-D548C9897016}"/>
                </a:ext>
              </a:extLst>
            </p:cNvPr>
            <p:cNvPicPr>
              <a:picLocks noChangeAspect="1"/>
            </p:cNvPicPr>
            <p:nvPr/>
          </p:nvPicPr>
          <p:blipFill>
            <a:blip r:embed="rId20"/>
            <a:stretch>
              <a:fillRect/>
            </a:stretch>
          </p:blipFill>
          <p:spPr>
            <a:xfrm rot="20298096">
              <a:off x="8201935" y="3220972"/>
              <a:ext cx="312981" cy="306461"/>
            </a:xfrm>
            <a:prstGeom prst="rect">
              <a:avLst/>
            </a:prstGeom>
          </p:spPr>
        </p:pic>
        <p:pic>
          <p:nvPicPr>
            <p:cNvPr id="3768" name="Picture 3767" descr="Circle&#10;&#10;Description automatically generated">
              <a:extLst>
                <a:ext uri="{FF2B5EF4-FFF2-40B4-BE49-F238E27FC236}">
                  <a16:creationId xmlns:a16="http://schemas.microsoft.com/office/drawing/2014/main" id="{D0D3B139-54C3-7733-F3A9-B2083FAAAB09}"/>
                </a:ext>
              </a:extLst>
            </p:cNvPr>
            <p:cNvPicPr>
              <a:picLocks noChangeAspect="1"/>
            </p:cNvPicPr>
            <p:nvPr/>
          </p:nvPicPr>
          <p:blipFill>
            <a:blip r:embed="rId20"/>
            <a:stretch>
              <a:fillRect/>
            </a:stretch>
          </p:blipFill>
          <p:spPr>
            <a:xfrm rot="605260">
              <a:off x="8151135" y="3576572"/>
              <a:ext cx="312981" cy="306461"/>
            </a:xfrm>
            <a:prstGeom prst="rect">
              <a:avLst/>
            </a:prstGeom>
          </p:spPr>
        </p:pic>
        <p:pic>
          <p:nvPicPr>
            <p:cNvPr id="3769" name="Picture 3768" descr="Circle&#10;&#10;Description automatically generated">
              <a:extLst>
                <a:ext uri="{FF2B5EF4-FFF2-40B4-BE49-F238E27FC236}">
                  <a16:creationId xmlns:a16="http://schemas.microsoft.com/office/drawing/2014/main" id="{E543398C-7031-8E5A-2DC1-2E0A40BD1A63}"/>
                </a:ext>
              </a:extLst>
            </p:cNvPr>
            <p:cNvPicPr>
              <a:picLocks noChangeAspect="1"/>
            </p:cNvPicPr>
            <p:nvPr/>
          </p:nvPicPr>
          <p:blipFill>
            <a:blip r:embed="rId20"/>
            <a:stretch>
              <a:fillRect/>
            </a:stretch>
          </p:blipFill>
          <p:spPr>
            <a:xfrm rot="21333664">
              <a:off x="8503560" y="3468622"/>
              <a:ext cx="312981" cy="306461"/>
            </a:xfrm>
            <a:prstGeom prst="rect">
              <a:avLst/>
            </a:prstGeom>
          </p:spPr>
        </p:pic>
        <p:pic>
          <p:nvPicPr>
            <p:cNvPr id="3770" name="Picture 3769" descr="A picture containing icon&#10;&#10;Description automatically generated">
              <a:extLst>
                <a:ext uri="{FF2B5EF4-FFF2-40B4-BE49-F238E27FC236}">
                  <a16:creationId xmlns:a16="http://schemas.microsoft.com/office/drawing/2014/main" id="{4067BEF9-BDD6-BB5E-3F58-D5388A94547D}"/>
                </a:ext>
              </a:extLst>
            </p:cNvPr>
            <p:cNvPicPr>
              <a:picLocks noChangeAspect="1"/>
            </p:cNvPicPr>
            <p:nvPr/>
          </p:nvPicPr>
          <p:blipFill>
            <a:blip r:embed="rId21"/>
            <a:stretch>
              <a:fillRect/>
            </a:stretch>
          </p:blipFill>
          <p:spPr>
            <a:xfrm>
              <a:off x="5631590" y="3726591"/>
              <a:ext cx="291933" cy="279769"/>
            </a:xfrm>
            <a:prstGeom prst="rect">
              <a:avLst/>
            </a:prstGeom>
          </p:spPr>
        </p:pic>
        <p:pic>
          <p:nvPicPr>
            <p:cNvPr id="3771" name="Picture 3770" descr="Icon&#10;&#10;Description automatically generated">
              <a:extLst>
                <a:ext uri="{FF2B5EF4-FFF2-40B4-BE49-F238E27FC236}">
                  <a16:creationId xmlns:a16="http://schemas.microsoft.com/office/drawing/2014/main" id="{5B89254E-071F-6447-48A2-FB50D35FD873}"/>
                </a:ext>
              </a:extLst>
            </p:cNvPr>
            <p:cNvPicPr>
              <a:picLocks noChangeAspect="1"/>
            </p:cNvPicPr>
            <p:nvPr/>
          </p:nvPicPr>
          <p:blipFill>
            <a:blip r:embed="rId22"/>
            <a:stretch>
              <a:fillRect/>
            </a:stretch>
          </p:blipFill>
          <p:spPr>
            <a:xfrm>
              <a:off x="5893171" y="3457716"/>
              <a:ext cx="282338" cy="301161"/>
            </a:xfrm>
            <a:prstGeom prst="rect">
              <a:avLst/>
            </a:prstGeom>
          </p:spPr>
        </p:pic>
        <p:pic>
          <p:nvPicPr>
            <p:cNvPr id="3772" name="Picture 3771" descr="A picture containing icon&#10;&#10;Description automatically generated">
              <a:extLst>
                <a:ext uri="{FF2B5EF4-FFF2-40B4-BE49-F238E27FC236}">
                  <a16:creationId xmlns:a16="http://schemas.microsoft.com/office/drawing/2014/main" id="{828EA119-41DB-9041-0B2D-E7DCE21B6999}"/>
                </a:ext>
              </a:extLst>
            </p:cNvPr>
            <p:cNvPicPr>
              <a:picLocks noChangeAspect="1"/>
            </p:cNvPicPr>
            <p:nvPr/>
          </p:nvPicPr>
          <p:blipFill>
            <a:blip r:embed="rId23"/>
            <a:stretch>
              <a:fillRect/>
            </a:stretch>
          </p:blipFill>
          <p:spPr>
            <a:xfrm>
              <a:off x="6126973" y="3718146"/>
              <a:ext cx="284957" cy="297346"/>
            </a:xfrm>
            <a:prstGeom prst="rect">
              <a:avLst/>
            </a:prstGeom>
          </p:spPr>
        </p:pic>
        <p:grpSp>
          <p:nvGrpSpPr>
            <p:cNvPr id="3773" name="Group 3772">
              <a:extLst>
                <a:ext uri="{FF2B5EF4-FFF2-40B4-BE49-F238E27FC236}">
                  <a16:creationId xmlns:a16="http://schemas.microsoft.com/office/drawing/2014/main" id="{1906F129-813C-78CF-5DE3-9196B512A23A}"/>
                </a:ext>
              </a:extLst>
            </p:cNvPr>
            <p:cNvGrpSpPr/>
            <p:nvPr/>
          </p:nvGrpSpPr>
          <p:grpSpPr>
            <a:xfrm>
              <a:off x="8641504" y="1198492"/>
              <a:ext cx="765115" cy="523287"/>
              <a:chOff x="7703179" y="1198492"/>
              <a:chExt cx="765115" cy="523287"/>
            </a:xfrm>
          </p:grpSpPr>
          <p:sp>
            <p:nvSpPr>
              <p:cNvPr id="3784" name="TextBox 3783">
                <a:extLst>
                  <a:ext uri="{FF2B5EF4-FFF2-40B4-BE49-F238E27FC236}">
                    <a16:creationId xmlns:a16="http://schemas.microsoft.com/office/drawing/2014/main" id="{8E292EC0-5F7D-245F-2515-28D6A2FC9B01}"/>
                  </a:ext>
                </a:extLst>
              </p:cNvPr>
              <p:cNvSpPr txBox="1"/>
              <p:nvPr/>
            </p:nvSpPr>
            <p:spPr>
              <a:xfrm>
                <a:off x="7881803" y="1198492"/>
                <a:ext cx="43762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Pollution</a:t>
                </a:r>
              </a:p>
            </p:txBody>
          </p:sp>
          <p:pic>
            <p:nvPicPr>
              <p:cNvPr id="3785" name="Picture 3784" descr="Shape&#10;&#10;Description automatically generated">
                <a:extLst>
                  <a:ext uri="{FF2B5EF4-FFF2-40B4-BE49-F238E27FC236}">
                    <a16:creationId xmlns:a16="http://schemas.microsoft.com/office/drawing/2014/main" id="{BF6B37A3-674A-51B0-D6AB-6242244B6B89}"/>
                  </a:ext>
                </a:extLst>
              </p:cNvPr>
              <p:cNvPicPr>
                <a:picLocks noChangeAspect="1"/>
              </p:cNvPicPr>
              <p:nvPr/>
            </p:nvPicPr>
            <p:blipFill>
              <a:blip r:embed="rId24"/>
              <a:stretch>
                <a:fillRect/>
              </a:stretch>
            </p:blipFill>
            <p:spPr>
              <a:xfrm>
                <a:off x="7703179" y="1392277"/>
                <a:ext cx="765115" cy="329502"/>
              </a:xfrm>
              <a:prstGeom prst="rect">
                <a:avLst/>
              </a:prstGeom>
            </p:spPr>
          </p:pic>
        </p:grpSp>
        <p:pic>
          <p:nvPicPr>
            <p:cNvPr id="3774" name="Picture 3773" descr="Background pattern&#10;&#10;Description automatically generated">
              <a:extLst>
                <a:ext uri="{FF2B5EF4-FFF2-40B4-BE49-F238E27FC236}">
                  <a16:creationId xmlns:a16="http://schemas.microsoft.com/office/drawing/2014/main" id="{DB6240E4-94AB-B12F-1108-38E91A58D387}"/>
                </a:ext>
              </a:extLst>
            </p:cNvPr>
            <p:cNvPicPr>
              <a:picLocks noChangeAspect="1"/>
            </p:cNvPicPr>
            <p:nvPr/>
          </p:nvPicPr>
          <p:blipFill>
            <a:blip r:embed="rId25"/>
            <a:stretch>
              <a:fillRect/>
            </a:stretch>
          </p:blipFill>
          <p:spPr>
            <a:xfrm>
              <a:off x="3921544" y="1493069"/>
              <a:ext cx="273432" cy="177731"/>
            </a:xfrm>
            <a:prstGeom prst="rect">
              <a:avLst/>
            </a:prstGeom>
          </p:spPr>
        </p:pic>
        <p:pic>
          <p:nvPicPr>
            <p:cNvPr id="3775" name="Picture 3774" descr="A picture containing clock, vector graphics&#10;&#10;Description automatically generated">
              <a:extLst>
                <a:ext uri="{FF2B5EF4-FFF2-40B4-BE49-F238E27FC236}">
                  <a16:creationId xmlns:a16="http://schemas.microsoft.com/office/drawing/2014/main" id="{0383398B-F650-8B98-DEA2-276AC2306115}"/>
                </a:ext>
              </a:extLst>
            </p:cNvPr>
            <p:cNvPicPr>
              <a:picLocks noChangeAspect="1"/>
            </p:cNvPicPr>
            <p:nvPr/>
          </p:nvPicPr>
          <p:blipFill>
            <a:blip r:embed="rId26"/>
            <a:stretch>
              <a:fillRect/>
            </a:stretch>
          </p:blipFill>
          <p:spPr>
            <a:xfrm>
              <a:off x="2576813" y="2280724"/>
              <a:ext cx="570812" cy="424791"/>
            </a:xfrm>
            <a:prstGeom prst="rect">
              <a:avLst/>
            </a:prstGeom>
          </p:spPr>
        </p:pic>
        <p:pic>
          <p:nvPicPr>
            <p:cNvPr id="3776" name="Picture 3775" descr="A picture containing clock, vector graphics&#10;&#10;Description automatically generated">
              <a:extLst>
                <a:ext uri="{FF2B5EF4-FFF2-40B4-BE49-F238E27FC236}">
                  <a16:creationId xmlns:a16="http://schemas.microsoft.com/office/drawing/2014/main" id="{E2C53C82-703F-8D6B-F38D-5B3E512709C3}"/>
                </a:ext>
              </a:extLst>
            </p:cNvPr>
            <p:cNvPicPr>
              <a:picLocks noChangeAspect="1"/>
            </p:cNvPicPr>
            <p:nvPr/>
          </p:nvPicPr>
          <p:blipFill>
            <a:blip r:embed="rId26"/>
            <a:stretch>
              <a:fillRect/>
            </a:stretch>
          </p:blipFill>
          <p:spPr>
            <a:xfrm rot="19590329">
              <a:off x="2684357" y="2978718"/>
              <a:ext cx="570812" cy="424791"/>
            </a:xfrm>
            <a:prstGeom prst="rect">
              <a:avLst/>
            </a:prstGeom>
          </p:spPr>
        </p:pic>
        <p:pic>
          <p:nvPicPr>
            <p:cNvPr id="3777" name="Picture 3776" descr="A picture containing clock, vector graphics&#10;&#10;Description automatically generated">
              <a:extLst>
                <a:ext uri="{FF2B5EF4-FFF2-40B4-BE49-F238E27FC236}">
                  <a16:creationId xmlns:a16="http://schemas.microsoft.com/office/drawing/2014/main" id="{57AF54BB-E919-F7AA-E3A0-FF2D539B3254}"/>
                </a:ext>
              </a:extLst>
            </p:cNvPr>
            <p:cNvPicPr>
              <a:picLocks noChangeAspect="1"/>
            </p:cNvPicPr>
            <p:nvPr/>
          </p:nvPicPr>
          <p:blipFill>
            <a:blip r:embed="rId26"/>
            <a:stretch>
              <a:fillRect/>
            </a:stretch>
          </p:blipFill>
          <p:spPr>
            <a:xfrm rot="7197618">
              <a:off x="3230496" y="3140319"/>
              <a:ext cx="533058" cy="396695"/>
            </a:xfrm>
            <a:prstGeom prst="rect">
              <a:avLst/>
            </a:prstGeom>
          </p:spPr>
        </p:pic>
        <p:pic>
          <p:nvPicPr>
            <p:cNvPr id="3778" name="Picture 3777" descr="Icon&#10;&#10;Description automatically generated">
              <a:extLst>
                <a:ext uri="{FF2B5EF4-FFF2-40B4-BE49-F238E27FC236}">
                  <a16:creationId xmlns:a16="http://schemas.microsoft.com/office/drawing/2014/main" id="{C39D2165-9EFB-15C7-26A4-F75139C47F0B}"/>
                </a:ext>
              </a:extLst>
            </p:cNvPr>
            <p:cNvPicPr>
              <a:picLocks noChangeAspect="1"/>
            </p:cNvPicPr>
            <p:nvPr/>
          </p:nvPicPr>
          <p:blipFill>
            <a:blip r:embed="rId27"/>
            <a:stretch>
              <a:fillRect/>
            </a:stretch>
          </p:blipFill>
          <p:spPr>
            <a:xfrm>
              <a:off x="4838284" y="2910975"/>
              <a:ext cx="239327" cy="232858"/>
            </a:xfrm>
            <a:prstGeom prst="rect">
              <a:avLst/>
            </a:prstGeom>
          </p:spPr>
        </p:pic>
        <p:pic>
          <p:nvPicPr>
            <p:cNvPr id="3779" name="Picture 3778" descr="Icon&#10;&#10;Description automatically generated">
              <a:extLst>
                <a:ext uri="{FF2B5EF4-FFF2-40B4-BE49-F238E27FC236}">
                  <a16:creationId xmlns:a16="http://schemas.microsoft.com/office/drawing/2014/main" id="{3BB927BF-58AF-FC41-2093-4B8F2A3C57F7}"/>
                </a:ext>
              </a:extLst>
            </p:cNvPr>
            <p:cNvPicPr>
              <a:picLocks noChangeAspect="1"/>
            </p:cNvPicPr>
            <p:nvPr/>
          </p:nvPicPr>
          <p:blipFill>
            <a:blip r:embed="rId27"/>
            <a:stretch>
              <a:fillRect/>
            </a:stretch>
          </p:blipFill>
          <p:spPr>
            <a:xfrm>
              <a:off x="4771609" y="3345950"/>
              <a:ext cx="239327" cy="232858"/>
            </a:xfrm>
            <a:prstGeom prst="rect">
              <a:avLst/>
            </a:prstGeom>
          </p:spPr>
        </p:pic>
        <p:pic>
          <p:nvPicPr>
            <p:cNvPr id="3780" name="Picture 3779" descr="Icon&#10;&#10;Description automatically generated with medium confidence">
              <a:extLst>
                <a:ext uri="{FF2B5EF4-FFF2-40B4-BE49-F238E27FC236}">
                  <a16:creationId xmlns:a16="http://schemas.microsoft.com/office/drawing/2014/main" id="{0C2BFA3A-FF36-D59C-6E89-4F0298590F89}"/>
                </a:ext>
              </a:extLst>
            </p:cNvPr>
            <p:cNvPicPr>
              <a:picLocks noChangeAspect="1"/>
            </p:cNvPicPr>
            <p:nvPr/>
          </p:nvPicPr>
          <p:blipFill>
            <a:blip r:embed="rId28"/>
            <a:stretch>
              <a:fillRect/>
            </a:stretch>
          </p:blipFill>
          <p:spPr>
            <a:xfrm>
              <a:off x="5036332" y="3326488"/>
              <a:ext cx="234950" cy="228600"/>
            </a:xfrm>
            <a:prstGeom prst="rect">
              <a:avLst/>
            </a:prstGeom>
          </p:spPr>
        </p:pic>
        <p:pic>
          <p:nvPicPr>
            <p:cNvPr id="3781" name="Picture 3780" descr="Icon&#10;&#10;Description automatically generated with medium confidence">
              <a:extLst>
                <a:ext uri="{FF2B5EF4-FFF2-40B4-BE49-F238E27FC236}">
                  <a16:creationId xmlns:a16="http://schemas.microsoft.com/office/drawing/2014/main" id="{026C0FB0-0997-6206-6AB8-2265EEAB70AE}"/>
                </a:ext>
              </a:extLst>
            </p:cNvPr>
            <p:cNvPicPr>
              <a:picLocks noChangeAspect="1"/>
            </p:cNvPicPr>
            <p:nvPr/>
          </p:nvPicPr>
          <p:blipFill>
            <a:blip r:embed="rId28"/>
            <a:stretch>
              <a:fillRect/>
            </a:stretch>
          </p:blipFill>
          <p:spPr>
            <a:xfrm>
              <a:off x="4928382" y="3551913"/>
              <a:ext cx="234950" cy="228600"/>
            </a:xfrm>
            <a:prstGeom prst="rect">
              <a:avLst/>
            </a:prstGeom>
          </p:spPr>
        </p:pic>
        <p:pic>
          <p:nvPicPr>
            <p:cNvPr id="3782" name="Picture 3781" descr="A picture containing icon&#10;&#10;Description automatically generated">
              <a:extLst>
                <a:ext uri="{FF2B5EF4-FFF2-40B4-BE49-F238E27FC236}">
                  <a16:creationId xmlns:a16="http://schemas.microsoft.com/office/drawing/2014/main" id="{36552FA0-999B-E5A7-0034-53D37DA67D76}"/>
                </a:ext>
              </a:extLst>
            </p:cNvPr>
            <p:cNvPicPr>
              <a:picLocks noChangeAspect="1"/>
            </p:cNvPicPr>
            <p:nvPr/>
          </p:nvPicPr>
          <p:blipFill>
            <a:blip r:embed="rId29"/>
            <a:stretch>
              <a:fillRect/>
            </a:stretch>
          </p:blipFill>
          <p:spPr>
            <a:xfrm>
              <a:off x="8773422" y="2871972"/>
              <a:ext cx="579150" cy="241313"/>
            </a:xfrm>
            <a:prstGeom prst="rect">
              <a:avLst/>
            </a:prstGeom>
          </p:spPr>
        </p:pic>
        <p:pic>
          <p:nvPicPr>
            <p:cNvPr id="3783" name="Picture 3782" descr="A picture containing icon&#10;&#10;Description automatically generated">
              <a:extLst>
                <a:ext uri="{FF2B5EF4-FFF2-40B4-BE49-F238E27FC236}">
                  <a16:creationId xmlns:a16="http://schemas.microsoft.com/office/drawing/2014/main" id="{4FE7CD32-A522-DE3D-78FF-2834F5474487}"/>
                </a:ext>
              </a:extLst>
            </p:cNvPr>
            <p:cNvPicPr>
              <a:picLocks noChangeAspect="1"/>
            </p:cNvPicPr>
            <p:nvPr/>
          </p:nvPicPr>
          <p:blipFill>
            <a:blip r:embed="rId29"/>
            <a:stretch>
              <a:fillRect/>
            </a:stretch>
          </p:blipFill>
          <p:spPr>
            <a:xfrm>
              <a:off x="9072186" y="3120942"/>
              <a:ext cx="579150" cy="241313"/>
            </a:xfrm>
            <a:prstGeom prst="rect">
              <a:avLst/>
            </a:prstGeom>
          </p:spPr>
        </p:pic>
      </p:grpSp>
      <p:sp>
        <p:nvSpPr>
          <p:cNvPr id="3814" name="Rectangle 3813">
            <a:extLst>
              <a:ext uri="{FF2B5EF4-FFF2-40B4-BE49-F238E27FC236}">
                <a16:creationId xmlns:a16="http://schemas.microsoft.com/office/drawing/2014/main" id="{8DDFFBF7-9930-D841-0295-55B5C9DB43FB}"/>
              </a:ext>
            </a:extLst>
          </p:cNvPr>
          <p:cNvSpPr/>
          <p:nvPr/>
        </p:nvSpPr>
        <p:spPr>
          <a:xfrm>
            <a:off x="2103473" y="1234892"/>
            <a:ext cx="8461300" cy="382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698" name="Group 3697">
            <a:extLst>
              <a:ext uri="{FF2B5EF4-FFF2-40B4-BE49-F238E27FC236}">
                <a16:creationId xmlns:a16="http://schemas.microsoft.com/office/drawing/2014/main" id="{F9B3D908-F267-3F45-1FFF-E1911E87EC5F}"/>
              </a:ext>
            </a:extLst>
          </p:cNvPr>
          <p:cNvGrpSpPr/>
          <p:nvPr/>
        </p:nvGrpSpPr>
        <p:grpSpPr>
          <a:xfrm>
            <a:off x="92978" y="1706011"/>
            <a:ext cx="11697202" cy="3180672"/>
            <a:chOff x="92978" y="1706011"/>
            <a:chExt cx="11697202" cy="3180672"/>
          </a:xfrm>
        </p:grpSpPr>
        <p:sp>
          <p:nvSpPr>
            <p:cNvPr id="3156" name="Freeform 3155">
              <a:extLst>
                <a:ext uri="{FF2B5EF4-FFF2-40B4-BE49-F238E27FC236}">
                  <a16:creationId xmlns:a16="http://schemas.microsoft.com/office/drawing/2014/main" id="{379C26DB-7373-FDA4-36FD-DC8267CD0BA7}"/>
                </a:ext>
              </a:extLst>
            </p:cNvPr>
            <p:cNvSpPr/>
            <p:nvPr/>
          </p:nvSpPr>
          <p:spPr>
            <a:xfrm>
              <a:off x="9980622" y="2390635"/>
              <a:ext cx="1448410" cy="1375538"/>
            </a:xfrm>
            <a:custGeom>
              <a:avLst/>
              <a:gdLst>
                <a:gd name="connsiteX0" fmla="*/ 865978 w 1448410"/>
                <a:gd name="connsiteY0" fmla="*/ 16 h 1375538"/>
                <a:gd name="connsiteX1" fmla="*/ 1448410 w 1448410"/>
                <a:gd name="connsiteY1" fmla="*/ 1375539 h 1375538"/>
                <a:gd name="connsiteX2" fmla="*/ 0 w 1448410"/>
                <a:gd name="connsiteY2" fmla="*/ 1375539 h 1375538"/>
                <a:gd name="connsiteX3" fmla="*/ 865978 w 1448410"/>
                <a:gd name="connsiteY3" fmla="*/ 16 h 1375538"/>
              </a:gdLst>
              <a:ahLst/>
              <a:cxnLst>
                <a:cxn ang="0">
                  <a:pos x="connsiteX0" y="connsiteY0"/>
                </a:cxn>
                <a:cxn ang="0">
                  <a:pos x="connsiteX1" y="connsiteY1"/>
                </a:cxn>
                <a:cxn ang="0">
                  <a:pos x="connsiteX2" y="connsiteY2"/>
                </a:cxn>
                <a:cxn ang="0">
                  <a:pos x="connsiteX3" y="connsiteY3"/>
                </a:cxn>
              </a:cxnLst>
              <a:rect l="l" t="t" r="r" b="b"/>
              <a:pathLst>
                <a:path w="1448410" h="1375538">
                  <a:moveTo>
                    <a:pt x="865978" y="16"/>
                  </a:moveTo>
                  <a:lnTo>
                    <a:pt x="1448410" y="1375539"/>
                  </a:lnTo>
                  <a:lnTo>
                    <a:pt x="0" y="1375539"/>
                  </a:lnTo>
                  <a:cubicBezTo>
                    <a:pt x="59" y="1375539"/>
                    <a:pt x="857508" y="-5486"/>
                    <a:pt x="865978" y="16"/>
                  </a:cubicBezTo>
                  <a:close/>
                </a:path>
              </a:pathLst>
            </a:custGeom>
            <a:gradFill>
              <a:gsLst>
                <a:gs pos="0">
                  <a:srgbClr val="FFFFFF">
                    <a:alpha val="0"/>
                  </a:srgbClr>
                </a:gs>
                <a:gs pos="13600">
                  <a:srgbClr val="E3E3E3">
                    <a:alpha val="13333"/>
                  </a:srgbClr>
                </a:gs>
                <a:gs pos="42580">
                  <a:srgbClr val="AEAEAE">
                    <a:alpha val="42353"/>
                  </a:srgbClr>
                </a:gs>
                <a:gs pos="67680">
                  <a:srgbClr val="878787">
                    <a:alpha val="67451"/>
                  </a:srgbClr>
                </a:gs>
                <a:gs pos="87640">
                  <a:srgbClr val="6F6F6F">
                    <a:alpha val="87451"/>
                  </a:srgbClr>
                </a:gs>
                <a:gs pos="99970">
                  <a:srgbClr val="666666"/>
                </a:gs>
              </a:gsLst>
              <a:lin ang="16200000" scaled="1"/>
            </a:gra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57" name="Freeform 3156">
              <a:extLst>
                <a:ext uri="{FF2B5EF4-FFF2-40B4-BE49-F238E27FC236}">
                  <a16:creationId xmlns:a16="http://schemas.microsoft.com/office/drawing/2014/main" id="{72CD8832-D0DC-4BC1-44A2-8D2D1BED75ED}"/>
                </a:ext>
              </a:extLst>
            </p:cNvPr>
            <p:cNvSpPr/>
            <p:nvPr/>
          </p:nvSpPr>
          <p:spPr>
            <a:xfrm>
              <a:off x="492929" y="2390627"/>
              <a:ext cx="1218470" cy="2108627"/>
            </a:xfrm>
            <a:custGeom>
              <a:avLst/>
              <a:gdLst>
                <a:gd name="connsiteX0" fmla="*/ 705162 w 1218470"/>
                <a:gd name="connsiteY0" fmla="*/ 25 h 2108627"/>
                <a:gd name="connsiteX1" fmla="*/ 1218470 w 1218470"/>
                <a:gd name="connsiteY1" fmla="*/ 2108628 h 2108627"/>
                <a:gd name="connsiteX2" fmla="*/ 0 w 1218470"/>
                <a:gd name="connsiteY2" fmla="*/ 2108628 h 2108627"/>
                <a:gd name="connsiteX3" fmla="*/ 705162 w 1218470"/>
                <a:gd name="connsiteY3" fmla="*/ 25 h 2108627"/>
              </a:gdLst>
              <a:ahLst/>
              <a:cxnLst>
                <a:cxn ang="0">
                  <a:pos x="connsiteX0" y="connsiteY0"/>
                </a:cxn>
                <a:cxn ang="0">
                  <a:pos x="connsiteX1" y="connsiteY1"/>
                </a:cxn>
                <a:cxn ang="0">
                  <a:pos x="connsiteX2" y="connsiteY2"/>
                </a:cxn>
                <a:cxn ang="0">
                  <a:pos x="connsiteX3" y="connsiteY3"/>
                </a:cxn>
              </a:cxnLst>
              <a:rect l="l" t="t" r="r" b="b"/>
              <a:pathLst>
                <a:path w="1218470" h="2108627">
                  <a:moveTo>
                    <a:pt x="705162" y="25"/>
                  </a:moveTo>
                  <a:lnTo>
                    <a:pt x="1218470" y="2108628"/>
                  </a:lnTo>
                  <a:lnTo>
                    <a:pt x="0" y="2108628"/>
                  </a:lnTo>
                  <a:cubicBezTo>
                    <a:pt x="0" y="2108628"/>
                    <a:pt x="696692" y="-8435"/>
                    <a:pt x="705162" y="25"/>
                  </a:cubicBezTo>
                  <a:close/>
                </a:path>
              </a:pathLst>
            </a:custGeom>
            <a:gradFill>
              <a:gsLst>
                <a:gs pos="0">
                  <a:srgbClr val="FFFFFF">
                    <a:alpha val="0"/>
                  </a:srgbClr>
                </a:gs>
                <a:gs pos="13600">
                  <a:srgbClr val="E3E3E3">
                    <a:alpha val="13333"/>
                  </a:srgbClr>
                </a:gs>
                <a:gs pos="42580">
                  <a:srgbClr val="AEAEAE">
                    <a:alpha val="42353"/>
                  </a:srgbClr>
                </a:gs>
                <a:gs pos="67680">
                  <a:srgbClr val="878787">
                    <a:alpha val="67451"/>
                  </a:srgbClr>
                </a:gs>
                <a:gs pos="87640">
                  <a:srgbClr val="6F6F6F">
                    <a:alpha val="87451"/>
                  </a:srgbClr>
                </a:gs>
                <a:gs pos="99970">
                  <a:srgbClr val="666666"/>
                </a:gs>
              </a:gsLst>
              <a:lin ang="16200000" scaled="1"/>
            </a:gra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228" name="Picture 3227" descr="Icon&#10;&#10;Description automatically generated">
              <a:extLst>
                <a:ext uri="{FF2B5EF4-FFF2-40B4-BE49-F238E27FC236}">
                  <a16:creationId xmlns:a16="http://schemas.microsoft.com/office/drawing/2014/main" id="{58A401FC-68E8-1D54-C674-4EDF070DF859}"/>
                </a:ext>
              </a:extLst>
            </p:cNvPr>
            <p:cNvPicPr>
              <a:picLocks noChangeAspect="1"/>
            </p:cNvPicPr>
            <p:nvPr/>
          </p:nvPicPr>
          <p:blipFill>
            <a:blip r:embed="rId12"/>
            <a:stretch>
              <a:fillRect/>
            </a:stretch>
          </p:blipFill>
          <p:spPr>
            <a:xfrm>
              <a:off x="940089" y="2714166"/>
              <a:ext cx="634746" cy="522732"/>
            </a:xfrm>
            <a:prstGeom prst="rect">
              <a:avLst/>
            </a:prstGeom>
          </p:spPr>
        </p:pic>
        <p:pic>
          <p:nvPicPr>
            <p:cNvPr id="3236" name="Picture 3235" descr="Icon&#10;&#10;Description automatically generated">
              <a:extLst>
                <a:ext uri="{FF2B5EF4-FFF2-40B4-BE49-F238E27FC236}">
                  <a16:creationId xmlns:a16="http://schemas.microsoft.com/office/drawing/2014/main" id="{48E58182-C0FB-5628-A511-07A395F652DE}"/>
                </a:ext>
              </a:extLst>
            </p:cNvPr>
            <p:cNvPicPr>
              <a:picLocks noChangeAspect="1"/>
            </p:cNvPicPr>
            <p:nvPr/>
          </p:nvPicPr>
          <p:blipFill>
            <a:blip r:embed="rId12"/>
            <a:stretch>
              <a:fillRect/>
            </a:stretch>
          </p:blipFill>
          <p:spPr>
            <a:xfrm rot="19836827">
              <a:off x="10677945" y="2525192"/>
              <a:ext cx="601030" cy="494966"/>
            </a:xfrm>
            <a:prstGeom prst="rect">
              <a:avLst/>
            </a:prstGeom>
          </p:spPr>
        </p:pic>
        <p:sp>
          <p:nvSpPr>
            <p:cNvPr id="3255" name="TextBox 3254">
              <a:extLst>
                <a:ext uri="{FF2B5EF4-FFF2-40B4-BE49-F238E27FC236}">
                  <a16:creationId xmlns:a16="http://schemas.microsoft.com/office/drawing/2014/main" id="{8D7805EE-A958-C32B-980B-6A623FDE51A1}"/>
                </a:ext>
              </a:extLst>
            </p:cNvPr>
            <p:cNvSpPr txBox="1"/>
            <p:nvPr/>
          </p:nvSpPr>
          <p:spPr>
            <a:xfrm>
              <a:off x="92978" y="2101455"/>
              <a:ext cx="605935"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3256" name="TextBox 3255">
              <a:extLst>
                <a:ext uri="{FF2B5EF4-FFF2-40B4-BE49-F238E27FC236}">
                  <a16:creationId xmlns:a16="http://schemas.microsoft.com/office/drawing/2014/main" id="{F515D4D0-960A-9B9C-EC69-44A76EE9074C}"/>
                </a:ext>
              </a:extLst>
            </p:cNvPr>
            <p:cNvSpPr txBox="1"/>
            <p:nvPr/>
          </p:nvSpPr>
          <p:spPr>
            <a:xfrm>
              <a:off x="251675" y="1706011"/>
              <a:ext cx="447238" cy="161583"/>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F9B1CE71-4F3F-79A2-2F45-47733860CAB6}"/>
                </a:ext>
              </a:extLst>
            </p:cNvPr>
            <p:cNvSpPr txBox="1"/>
            <p:nvPr/>
          </p:nvSpPr>
          <p:spPr>
            <a:xfrm>
              <a:off x="9915623" y="3625048"/>
              <a:ext cx="39578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ILC3s</a:t>
              </a:r>
            </a:p>
          </p:txBody>
        </p:sp>
        <p:sp>
          <p:nvSpPr>
            <p:cNvPr id="3" name="TextBox 2">
              <a:extLst>
                <a:ext uri="{FF2B5EF4-FFF2-40B4-BE49-F238E27FC236}">
                  <a16:creationId xmlns:a16="http://schemas.microsoft.com/office/drawing/2014/main" id="{1B7C4C6D-E7E3-93FC-C95B-281DE49D77C7}"/>
                </a:ext>
              </a:extLst>
            </p:cNvPr>
            <p:cNvSpPr txBox="1"/>
            <p:nvPr/>
          </p:nvSpPr>
          <p:spPr>
            <a:xfrm>
              <a:off x="10601132" y="3074450"/>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4" name="TextBox 3">
              <a:extLst>
                <a:ext uri="{FF2B5EF4-FFF2-40B4-BE49-F238E27FC236}">
                  <a16:creationId xmlns:a16="http://schemas.microsoft.com/office/drawing/2014/main" id="{85D2D44D-194B-FA11-FA0D-E9745F258BB1}"/>
                </a:ext>
              </a:extLst>
            </p:cNvPr>
            <p:cNvSpPr txBox="1"/>
            <p:nvPr/>
          </p:nvSpPr>
          <p:spPr>
            <a:xfrm>
              <a:off x="10892006" y="3654168"/>
              <a:ext cx="395785" cy="276999"/>
            </a:xfrm>
            <a:prstGeom prst="rect">
              <a:avLst/>
            </a:prstGeom>
            <a:noFill/>
          </p:spPr>
          <p:txBody>
            <a:bodyPr wrap="square" lIns="0" tIns="0" rIns="0" bIns="0" rtlCol="0">
              <a:spAutoFit/>
            </a:bodyPr>
            <a:lstStyle>
              <a:defPPr>
                <a:defRPr lang="en-US"/>
              </a:defPPr>
              <a:lvl1pPr algn="ctr">
                <a:defRPr sz="900" b="1">
                  <a:solidFill>
                    <a:srgbClr val="656665"/>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IL-22</a:t>
              </a:r>
              <a:endPar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E349002-CACA-7924-C45B-F289FFFC0B89}"/>
                </a:ext>
              </a:extLst>
            </p:cNvPr>
            <p:cNvSpPr txBox="1"/>
            <p:nvPr/>
          </p:nvSpPr>
          <p:spPr>
            <a:xfrm>
              <a:off x="10004359" y="3075239"/>
              <a:ext cx="395785" cy="138499"/>
            </a:xfrm>
            <a:prstGeom prst="rect">
              <a:avLst/>
            </a:prstGeom>
            <a:noFill/>
          </p:spPr>
          <p:txBody>
            <a:bodyPr wrap="square" lIns="0" tIns="0" rIns="0" bIns="0" rtlCol="0">
              <a:spAutoFit/>
            </a:bodyPr>
            <a:lstStyle>
              <a:defPPr>
                <a:defRPr lang="en-US"/>
              </a:defPPr>
              <a:lvl1pPr algn="ctr">
                <a:defRPr sz="900" b="1">
                  <a:solidFill>
                    <a:srgbClr val="656665"/>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IL-18</a:t>
              </a:r>
            </a:p>
          </p:txBody>
        </p:sp>
        <p:sp>
          <p:nvSpPr>
            <p:cNvPr id="17" name="TextBox 16">
              <a:extLst>
                <a:ext uri="{FF2B5EF4-FFF2-40B4-BE49-F238E27FC236}">
                  <a16:creationId xmlns:a16="http://schemas.microsoft.com/office/drawing/2014/main" id="{F4477F78-DE0B-0027-50F8-6F51FBBC7A56}"/>
                </a:ext>
              </a:extLst>
            </p:cNvPr>
            <p:cNvSpPr txBox="1"/>
            <p:nvPr/>
          </p:nvSpPr>
          <p:spPr>
            <a:xfrm>
              <a:off x="843843" y="3197133"/>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8" name="TextBox 17">
              <a:extLst>
                <a:ext uri="{FF2B5EF4-FFF2-40B4-BE49-F238E27FC236}">
                  <a16:creationId xmlns:a16="http://schemas.microsoft.com/office/drawing/2014/main" id="{0073D683-A0F0-4B70-6AD8-1B99A5AAEE6E}"/>
                </a:ext>
              </a:extLst>
            </p:cNvPr>
            <p:cNvSpPr txBox="1"/>
            <p:nvPr/>
          </p:nvSpPr>
          <p:spPr>
            <a:xfrm>
              <a:off x="929082" y="4203367"/>
              <a:ext cx="39578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ILC1s</a:t>
              </a:r>
            </a:p>
          </p:txBody>
        </p:sp>
        <p:sp>
          <p:nvSpPr>
            <p:cNvPr id="19" name="TextBox 18">
              <a:extLst>
                <a:ext uri="{FF2B5EF4-FFF2-40B4-BE49-F238E27FC236}">
                  <a16:creationId xmlns:a16="http://schemas.microsoft.com/office/drawing/2014/main" id="{8690129B-2DAC-6633-FCDC-1D6AF494C3A7}"/>
                </a:ext>
              </a:extLst>
            </p:cNvPr>
            <p:cNvSpPr txBox="1"/>
            <p:nvPr/>
          </p:nvSpPr>
          <p:spPr>
            <a:xfrm>
              <a:off x="824763" y="3468680"/>
              <a:ext cx="22762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IL-12</a:t>
              </a:r>
            </a:p>
          </p:txBody>
        </p:sp>
        <p:sp>
          <p:nvSpPr>
            <p:cNvPr id="20" name="TextBox 19">
              <a:extLst>
                <a:ext uri="{FF2B5EF4-FFF2-40B4-BE49-F238E27FC236}">
                  <a16:creationId xmlns:a16="http://schemas.microsoft.com/office/drawing/2014/main" id="{F06F11AD-88B0-63C7-AE40-14EFC36EA68C}"/>
                </a:ext>
              </a:extLst>
            </p:cNvPr>
            <p:cNvSpPr txBox="1"/>
            <p:nvPr/>
          </p:nvSpPr>
          <p:spPr>
            <a:xfrm>
              <a:off x="812923" y="3626589"/>
              <a:ext cx="22762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IL-18</a:t>
              </a:r>
            </a:p>
          </p:txBody>
        </p:sp>
        <p:sp>
          <p:nvSpPr>
            <p:cNvPr id="21" name="TextBox 20">
              <a:extLst>
                <a:ext uri="{FF2B5EF4-FFF2-40B4-BE49-F238E27FC236}">
                  <a16:creationId xmlns:a16="http://schemas.microsoft.com/office/drawing/2014/main" id="{810A13EC-441E-2170-5217-E61593284E09}"/>
                </a:ext>
              </a:extLst>
            </p:cNvPr>
            <p:cNvSpPr txBox="1"/>
            <p:nvPr/>
          </p:nvSpPr>
          <p:spPr>
            <a:xfrm>
              <a:off x="1520933" y="4278305"/>
              <a:ext cx="395785"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IFN-</a:t>
              </a:r>
              <a:r>
                <a:rPr kumimoji="0" lang="el-GR"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γ</a:t>
              </a:r>
              <a:endPar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TNF-α</a:t>
              </a:r>
              <a:endPar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129D8EBC-057A-F1EB-B1C0-959C1654CEFD}"/>
                </a:ext>
              </a:extLst>
            </p:cNvPr>
            <p:cNvGrpSpPr/>
            <p:nvPr/>
          </p:nvGrpSpPr>
          <p:grpSpPr>
            <a:xfrm>
              <a:off x="1118839" y="3348337"/>
              <a:ext cx="59054" cy="581696"/>
              <a:chOff x="1235522" y="3348337"/>
              <a:chExt cx="59054" cy="581696"/>
            </a:xfrm>
          </p:grpSpPr>
          <p:sp>
            <p:nvSpPr>
              <p:cNvPr id="15" name="Freeform 14">
                <a:extLst>
                  <a:ext uri="{FF2B5EF4-FFF2-40B4-BE49-F238E27FC236}">
                    <a16:creationId xmlns:a16="http://schemas.microsoft.com/office/drawing/2014/main" id="{F5739305-725E-D5AA-BC14-CF6FFC88DC41}"/>
                  </a:ext>
                </a:extLst>
              </p:cNvPr>
              <p:cNvSpPr/>
              <p:nvPr/>
            </p:nvSpPr>
            <p:spPr>
              <a:xfrm>
                <a:off x="1235522" y="3878917"/>
                <a:ext cx="59054" cy="51116"/>
              </a:xfrm>
              <a:custGeom>
                <a:avLst/>
                <a:gdLst>
                  <a:gd name="connsiteX0" fmla="*/ 0 w 59054"/>
                  <a:gd name="connsiteY0" fmla="*/ 0 h 51116"/>
                  <a:gd name="connsiteX1" fmla="*/ 29557 w 59054"/>
                  <a:gd name="connsiteY1" fmla="*/ 51116 h 51116"/>
                  <a:gd name="connsiteX2" fmla="*/ 59055 w 59054"/>
                  <a:gd name="connsiteY2" fmla="*/ 0 h 51116"/>
                </a:gdLst>
                <a:ahLst/>
                <a:cxnLst>
                  <a:cxn ang="0">
                    <a:pos x="connsiteX0" y="connsiteY0"/>
                  </a:cxn>
                  <a:cxn ang="0">
                    <a:pos x="connsiteX1" y="connsiteY1"/>
                  </a:cxn>
                  <a:cxn ang="0">
                    <a:pos x="connsiteX2" y="connsiteY2"/>
                  </a:cxn>
                </a:cxnLst>
                <a:rect l="l" t="t" r="r" b="b"/>
                <a:pathLst>
                  <a:path w="59054" h="51116">
                    <a:moveTo>
                      <a:pt x="0" y="0"/>
                    </a:moveTo>
                    <a:lnTo>
                      <a:pt x="29557" y="51116"/>
                    </a:lnTo>
                    <a:lnTo>
                      <a:pt x="59055" y="0"/>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06" name="Freeform 3205">
                <a:extLst>
                  <a:ext uri="{FF2B5EF4-FFF2-40B4-BE49-F238E27FC236}">
                    <a16:creationId xmlns:a16="http://schemas.microsoft.com/office/drawing/2014/main" id="{48A6EF16-6DC0-6E2C-C887-6850C3AC6FFC}"/>
                  </a:ext>
                </a:extLst>
              </p:cNvPr>
              <p:cNvSpPr/>
              <p:nvPr/>
            </p:nvSpPr>
            <p:spPr>
              <a:xfrm>
                <a:off x="1263385" y="3348337"/>
                <a:ext cx="5923" cy="531809"/>
              </a:xfrm>
              <a:custGeom>
                <a:avLst/>
                <a:gdLst>
                  <a:gd name="connsiteX0" fmla="*/ 0 w 5923"/>
                  <a:gd name="connsiteY0" fmla="*/ 0 h 531809"/>
                  <a:gd name="connsiteX1" fmla="*/ 0 w 5923"/>
                  <a:gd name="connsiteY1" fmla="*/ 531809 h 531809"/>
                </a:gdLst>
                <a:ahLst/>
                <a:cxnLst>
                  <a:cxn ang="0">
                    <a:pos x="connsiteX0" y="connsiteY0"/>
                  </a:cxn>
                  <a:cxn ang="0">
                    <a:pos x="connsiteX1" y="connsiteY1"/>
                  </a:cxn>
                </a:cxnLst>
                <a:rect l="l" t="t" r="r" b="b"/>
                <a:pathLst>
                  <a:path w="5923" h="531809">
                    <a:moveTo>
                      <a:pt x="0" y="0"/>
                    </a:moveTo>
                    <a:lnTo>
                      <a:pt x="0" y="531809"/>
                    </a:lnTo>
                  </a:path>
                </a:pathLst>
              </a:custGeom>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63" name="Graphic 12">
              <a:extLst>
                <a:ext uri="{FF2B5EF4-FFF2-40B4-BE49-F238E27FC236}">
                  <a16:creationId xmlns:a16="http://schemas.microsoft.com/office/drawing/2014/main" id="{DF33F454-BB71-97BE-972E-374160A03789}"/>
                </a:ext>
              </a:extLst>
            </p:cNvPr>
            <p:cNvGrpSpPr/>
            <p:nvPr/>
          </p:nvGrpSpPr>
          <p:grpSpPr>
            <a:xfrm>
              <a:off x="1278317" y="4168799"/>
              <a:ext cx="286684" cy="234149"/>
              <a:chOff x="1395000" y="4405054"/>
              <a:chExt cx="286684" cy="234149"/>
            </a:xfrm>
            <a:solidFill>
              <a:srgbClr val="666666"/>
            </a:solidFill>
          </p:grpSpPr>
          <p:sp>
            <p:nvSpPr>
              <p:cNvPr id="3204" name="Freeform 3203">
                <a:extLst>
                  <a:ext uri="{FF2B5EF4-FFF2-40B4-BE49-F238E27FC236}">
                    <a16:creationId xmlns:a16="http://schemas.microsoft.com/office/drawing/2014/main" id="{9DC7352D-F299-A01A-DC42-197191DFA7AF}"/>
                  </a:ext>
                </a:extLst>
              </p:cNvPr>
              <p:cNvSpPr/>
              <p:nvPr/>
            </p:nvSpPr>
            <p:spPr>
              <a:xfrm>
                <a:off x="1395000" y="4405054"/>
                <a:ext cx="254225" cy="208132"/>
              </a:xfrm>
              <a:custGeom>
                <a:avLst/>
                <a:gdLst>
                  <a:gd name="connsiteX0" fmla="*/ 0 w 254225"/>
                  <a:gd name="connsiteY0" fmla="*/ 0 h 208132"/>
                  <a:gd name="connsiteX1" fmla="*/ 254226 w 254225"/>
                  <a:gd name="connsiteY1" fmla="*/ 208133 h 208132"/>
                </a:gdLst>
                <a:ahLst/>
                <a:cxnLst>
                  <a:cxn ang="0">
                    <a:pos x="connsiteX0" y="connsiteY0"/>
                  </a:cxn>
                  <a:cxn ang="0">
                    <a:pos x="connsiteX1" y="connsiteY1"/>
                  </a:cxn>
                </a:cxnLst>
                <a:rect l="l" t="t" r="r" b="b"/>
                <a:pathLst>
                  <a:path w="254225" h="208132">
                    <a:moveTo>
                      <a:pt x="0" y="0"/>
                    </a:moveTo>
                    <a:lnTo>
                      <a:pt x="254226" y="208133"/>
                    </a:lnTo>
                  </a:path>
                </a:pathLst>
              </a:custGeom>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05" name="Freeform 3204">
                <a:extLst>
                  <a:ext uri="{FF2B5EF4-FFF2-40B4-BE49-F238E27FC236}">
                    <a16:creationId xmlns:a16="http://schemas.microsoft.com/office/drawing/2014/main" id="{7B1D5B7E-148D-3EDF-FA90-7D7A4483BA80}"/>
                  </a:ext>
                </a:extLst>
              </p:cNvPr>
              <p:cNvSpPr/>
              <p:nvPr/>
            </p:nvSpPr>
            <p:spPr>
              <a:xfrm>
                <a:off x="1624111" y="4585203"/>
                <a:ext cx="57573" cy="54000"/>
              </a:xfrm>
              <a:custGeom>
                <a:avLst/>
                <a:gdLst>
                  <a:gd name="connsiteX0" fmla="*/ 0 w 57573"/>
                  <a:gd name="connsiteY0" fmla="*/ 45141 h 54606"/>
                  <a:gd name="connsiteX1" fmla="*/ 57574 w 57573"/>
                  <a:gd name="connsiteY1" fmla="*/ 54607 h 54606"/>
                  <a:gd name="connsiteX2" fmla="*/ 37020 w 57573"/>
                  <a:gd name="connsiteY2" fmla="*/ 0 h 54606"/>
                </a:gdLst>
                <a:ahLst/>
                <a:cxnLst>
                  <a:cxn ang="0">
                    <a:pos x="connsiteX0" y="connsiteY0"/>
                  </a:cxn>
                  <a:cxn ang="0">
                    <a:pos x="connsiteX1" y="connsiteY1"/>
                  </a:cxn>
                  <a:cxn ang="0">
                    <a:pos x="connsiteX2" y="connsiteY2"/>
                  </a:cxn>
                </a:cxnLst>
                <a:rect l="l" t="t" r="r" b="b"/>
                <a:pathLst>
                  <a:path w="57573" h="54606">
                    <a:moveTo>
                      <a:pt x="0" y="45141"/>
                    </a:moveTo>
                    <a:lnTo>
                      <a:pt x="57574" y="54607"/>
                    </a:lnTo>
                    <a:lnTo>
                      <a:pt x="37020" y="0"/>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76" name="Graphic 12">
              <a:extLst>
                <a:ext uri="{FF2B5EF4-FFF2-40B4-BE49-F238E27FC236}">
                  <a16:creationId xmlns:a16="http://schemas.microsoft.com/office/drawing/2014/main" id="{22A896A6-0F70-363E-50CF-39A4C60B2AAE}"/>
                </a:ext>
              </a:extLst>
            </p:cNvPr>
            <p:cNvGrpSpPr/>
            <p:nvPr/>
          </p:nvGrpSpPr>
          <p:grpSpPr>
            <a:xfrm>
              <a:off x="10257306" y="2981471"/>
              <a:ext cx="434694" cy="379052"/>
              <a:chOff x="10257306" y="3217726"/>
              <a:chExt cx="434694" cy="379052"/>
            </a:xfrm>
            <a:solidFill>
              <a:srgbClr val="666666"/>
            </a:solidFill>
          </p:grpSpPr>
          <p:sp>
            <p:nvSpPr>
              <p:cNvPr id="3180" name="Freeform 3179">
                <a:extLst>
                  <a:ext uri="{FF2B5EF4-FFF2-40B4-BE49-F238E27FC236}">
                    <a16:creationId xmlns:a16="http://schemas.microsoft.com/office/drawing/2014/main" id="{A47E6128-94F2-C96F-3817-B431018715E2}"/>
                  </a:ext>
                </a:extLst>
              </p:cNvPr>
              <p:cNvSpPr/>
              <p:nvPr/>
            </p:nvSpPr>
            <p:spPr>
              <a:xfrm>
                <a:off x="10290701" y="3217726"/>
                <a:ext cx="401299" cy="349589"/>
              </a:xfrm>
              <a:custGeom>
                <a:avLst/>
                <a:gdLst>
                  <a:gd name="connsiteX0" fmla="*/ 401299 w 401299"/>
                  <a:gd name="connsiteY0" fmla="*/ 0 h 349589"/>
                  <a:gd name="connsiteX1" fmla="*/ 0 w 401299"/>
                  <a:gd name="connsiteY1" fmla="*/ 349590 h 349589"/>
                </a:gdLst>
                <a:ahLst/>
                <a:cxnLst>
                  <a:cxn ang="0">
                    <a:pos x="connsiteX0" y="connsiteY0"/>
                  </a:cxn>
                  <a:cxn ang="0">
                    <a:pos x="connsiteX1" y="connsiteY1"/>
                  </a:cxn>
                </a:cxnLst>
                <a:rect l="l" t="t" r="r" b="b"/>
                <a:pathLst>
                  <a:path w="401299" h="349589">
                    <a:moveTo>
                      <a:pt x="401299" y="0"/>
                    </a:moveTo>
                    <a:lnTo>
                      <a:pt x="0" y="349590"/>
                    </a:lnTo>
                  </a:path>
                </a:pathLst>
              </a:custGeom>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81" name="Freeform 3180">
                <a:extLst>
                  <a:ext uri="{FF2B5EF4-FFF2-40B4-BE49-F238E27FC236}">
                    <a16:creationId xmlns:a16="http://schemas.microsoft.com/office/drawing/2014/main" id="{02D69658-9442-170D-1332-1D8EF98EC02F}"/>
                  </a:ext>
                </a:extLst>
              </p:cNvPr>
              <p:cNvSpPr/>
              <p:nvPr/>
            </p:nvSpPr>
            <p:spPr>
              <a:xfrm>
                <a:off x="10257306" y="3542172"/>
                <a:ext cx="57573" cy="54606"/>
              </a:xfrm>
              <a:custGeom>
                <a:avLst/>
                <a:gdLst>
                  <a:gd name="connsiteX0" fmla="*/ 23752 w 71967"/>
                  <a:gd name="connsiteY0" fmla="*/ 0 h 69338"/>
                  <a:gd name="connsiteX1" fmla="*/ 0 w 71967"/>
                  <a:gd name="connsiteY1" fmla="*/ 69338 h 69338"/>
                  <a:gd name="connsiteX2" fmla="*/ 71968 w 71967"/>
                  <a:gd name="connsiteY2" fmla="*/ 55258 h 69338"/>
                </a:gdLst>
                <a:ahLst/>
                <a:cxnLst>
                  <a:cxn ang="0">
                    <a:pos x="connsiteX0" y="connsiteY0"/>
                  </a:cxn>
                  <a:cxn ang="0">
                    <a:pos x="connsiteX1" y="connsiteY1"/>
                  </a:cxn>
                  <a:cxn ang="0">
                    <a:pos x="connsiteX2" y="connsiteY2"/>
                  </a:cxn>
                </a:cxnLst>
                <a:rect l="l" t="t" r="r" b="b"/>
                <a:pathLst>
                  <a:path w="71967" h="69338">
                    <a:moveTo>
                      <a:pt x="23752" y="0"/>
                    </a:moveTo>
                    <a:lnTo>
                      <a:pt x="0" y="69338"/>
                    </a:lnTo>
                    <a:lnTo>
                      <a:pt x="71968" y="55258"/>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77" name="Graphic 12">
              <a:extLst>
                <a:ext uri="{FF2B5EF4-FFF2-40B4-BE49-F238E27FC236}">
                  <a16:creationId xmlns:a16="http://schemas.microsoft.com/office/drawing/2014/main" id="{73BEE09F-0467-6DB0-24F4-135CF136AFCE}"/>
                </a:ext>
              </a:extLst>
            </p:cNvPr>
            <p:cNvGrpSpPr/>
            <p:nvPr/>
          </p:nvGrpSpPr>
          <p:grpSpPr>
            <a:xfrm>
              <a:off x="10285430" y="3600782"/>
              <a:ext cx="547532" cy="201447"/>
              <a:chOff x="10285430" y="3837037"/>
              <a:chExt cx="547532" cy="201447"/>
            </a:xfrm>
            <a:solidFill>
              <a:srgbClr val="666666"/>
            </a:solidFill>
          </p:grpSpPr>
          <p:sp>
            <p:nvSpPr>
              <p:cNvPr id="3178" name="Freeform 3177">
                <a:extLst>
                  <a:ext uri="{FF2B5EF4-FFF2-40B4-BE49-F238E27FC236}">
                    <a16:creationId xmlns:a16="http://schemas.microsoft.com/office/drawing/2014/main" id="{2244E008-AF25-61CA-11F9-1FEA89F55115}"/>
                  </a:ext>
                </a:extLst>
              </p:cNvPr>
              <p:cNvSpPr/>
              <p:nvPr/>
            </p:nvSpPr>
            <p:spPr>
              <a:xfrm>
                <a:off x="10285430" y="3837037"/>
                <a:ext cx="502646" cy="175475"/>
              </a:xfrm>
              <a:custGeom>
                <a:avLst/>
                <a:gdLst>
                  <a:gd name="connsiteX0" fmla="*/ 0 w 502646"/>
                  <a:gd name="connsiteY0" fmla="*/ 0 h 175475"/>
                  <a:gd name="connsiteX1" fmla="*/ 502647 w 502646"/>
                  <a:gd name="connsiteY1" fmla="*/ 175475 h 175475"/>
                </a:gdLst>
                <a:ahLst/>
                <a:cxnLst>
                  <a:cxn ang="0">
                    <a:pos x="connsiteX0" y="connsiteY0"/>
                  </a:cxn>
                  <a:cxn ang="0">
                    <a:pos x="connsiteX1" y="connsiteY1"/>
                  </a:cxn>
                </a:cxnLst>
                <a:rect l="l" t="t" r="r" b="b"/>
                <a:pathLst>
                  <a:path w="502646" h="175475">
                    <a:moveTo>
                      <a:pt x="0" y="0"/>
                    </a:moveTo>
                    <a:lnTo>
                      <a:pt x="502647" y="175475"/>
                    </a:lnTo>
                  </a:path>
                </a:pathLst>
              </a:custGeom>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79" name="Freeform 3178">
                <a:extLst>
                  <a:ext uri="{FF2B5EF4-FFF2-40B4-BE49-F238E27FC236}">
                    <a16:creationId xmlns:a16="http://schemas.microsoft.com/office/drawing/2014/main" id="{6D8C8DB9-1F6B-7F6C-19D1-1EB983C3D2E5}"/>
                  </a:ext>
                </a:extLst>
              </p:cNvPr>
              <p:cNvSpPr/>
              <p:nvPr/>
            </p:nvSpPr>
            <p:spPr>
              <a:xfrm>
                <a:off x="10775389" y="3983878"/>
                <a:ext cx="57573" cy="54606"/>
              </a:xfrm>
              <a:custGeom>
                <a:avLst/>
                <a:gdLst>
                  <a:gd name="connsiteX0" fmla="*/ 0 w 72085"/>
                  <a:gd name="connsiteY0" fmla="*/ 69220 h 69219"/>
                  <a:gd name="connsiteX1" fmla="*/ 72085 w 72085"/>
                  <a:gd name="connsiteY1" fmla="*/ 55553 h 69219"/>
                  <a:gd name="connsiteX2" fmla="*/ 24167 w 72085"/>
                  <a:gd name="connsiteY2" fmla="*/ 0 h 69219"/>
                </a:gdLst>
                <a:ahLst/>
                <a:cxnLst>
                  <a:cxn ang="0">
                    <a:pos x="connsiteX0" y="connsiteY0"/>
                  </a:cxn>
                  <a:cxn ang="0">
                    <a:pos x="connsiteX1" y="connsiteY1"/>
                  </a:cxn>
                  <a:cxn ang="0">
                    <a:pos x="connsiteX2" y="connsiteY2"/>
                  </a:cxn>
                </a:cxnLst>
                <a:rect l="l" t="t" r="r" b="b"/>
                <a:pathLst>
                  <a:path w="72085" h="69219">
                    <a:moveTo>
                      <a:pt x="0" y="69220"/>
                    </a:moveTo>
                    <a:lnTo>
                      <a:pt x="72085" y="55553"/>
                    </a:lnTo>
                    <a:lnTo>
                      <a:pt x="24167" y="0"/>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36" name="Graphic 3">
              <a:extLst>
                <a:ext uri="{FF2B5EF4-FFF2-40B4-BE49-F238E27FC236}">
                  <a16:creationId xmlns:a16="http://schemas.microsoft.com/office/drawing/2014/main" id="{E77DF6DF-5DE1-D80F-6A4F-D06F0E008BEA}"/>
                </a:ext>
              </a:extLst>
            </p:cNvPr>
            <p:cNvGrpSpPr/>
            <p:nvPr/>
          </p:nvGrpSpPr>
          <p:grpSpPr>
            <a:xfrm>
              <a:off x="10002195" y="3368500"/>
              <a:ext cx="262042" cy="250673"/>
              <a:chOff x="5355681" y="1868871"/>
              <a:chExt cx="373379" cy="357179"/>
            </a:xfrm>
          </p:grpSpPr>
          <p:grpSp>
            <p:nvGrpSpPr>
              <p:cNvPr id="3137" name="Graphic 3">
                <a:extLst>
                  <a:ext uri="{FF2B5EF4-FFF2-40B4-BE49-F238E27FC236}">
                    <a16:creationId xmlns:a16="http://schemas.microsoft.com/office/drawing/2014/main" id="{665E583B-C0ED-8DA7-8FBF-74205939EDCB}"/>
                  </a:ext>
                </a:extLst>
              </p:cNvPr>
              <p:cNvGrpSpPr/>
              <p:nvPr/>
            </p:nvGrpSpPr>
            <p:grpSpPr>
              <a:xfrm>
                <a:off x="5355681" y="1868871"/>
                <a:ext cx="373379" cy="357179"/>
                <a:chOff x="5355681" y="1868871"/>
                <a:chExt cx="373379" cy="357179"/>
              </a:xfrm>
            </p:grpSpPr>
            <p:sp>
              <p:nvSpPr>
                <p:cNvPr id="3140" name="Freeform 3139">
                  <a:extLst>
                    <a:ext uri="{FF2B5EF4-FFF2-40B4-BE49-F238E27FC236}">
                      <a16:creationId xmlns:a16="http://schemas.microsoft.com/office/drawing/2014/main" id="{04F9483D-2F10-C91F-C274-EEFACBC35A57}"/>
                    </a:ext>
                  </a:extLst>
                </p:cNvPr>
                <p:cNvSpPr/>
                <p:nvPr/>
              </p:nvSpPr>
              <p:spPr>
                <a:xfrm>
                  <a:off x="5355681" y="1868932"/>
                  <a:ext cx="373379" cy="357118"/>
                </a:xfrm>
                <a:custGeom>
                  <a:avLst/>
                  <a:gdLst>
                    <a:gd name="connsiteX0" fmla="*/ 6531 w 373379"/>
                    <a:gd name="connsiteY0" fmla="*/ 209369 h 357118"/>
                    <a:gd name="connsiteX1" fmla="*/ 46662 w 373379"/>
                    <a:gd name="connsiteY1" fmla="*/ 272734 h 357118"/>
                    <a:gd name="connsiteX2" fmla="*/ 109141 w 373379"/>
                    <a:gd name="connsiteY2" fmla="*/ 335626 h 357118"/>
                    <a:gd name="connsiteX3" fmla="*/ 253307 w 373379"/>
                    <a:gd name="connsiteY3" fmla="*/ 350002 h 357118"/>
                    <a:gd name="connsiteX4" fmla="*/ 350781 w 373379"/>
                    <a:gd name="connsiteY4" fmla="*/ 273018 h 357118"/>
                    <a:gd name="connsiteX5" fmla="*/ 356772 w 373379"/>
                    <a:gd name="connsiteY5" fmla="*/ 260534 h 357118"/>
                    <a:gd name="connsiteX6" fmla="*/ 373129 w 373379"/>
                    <a:gd name="connsiteY6" fmla="*/ 194616 h 357118"/>
                    <a:gd name="connsiteX7" fmla="*/ 356962 w 373379"/>
                    <a:gd name="connsiteY7" fmla="*/ 115362 h 357118"/>
                    <a:gd name="connsiteX8" fmla="*/ 277842 w 373379"/>
                    <a:gd name="connsiteY8" fmla="*/ 14924 h 357118"/>
                    <a:gd name="connsiteX9" fmla="*/ 197295 w 373379"/>
                    <a:gd name="connsiteY9" fmla="*/ 265 h 357118"/>
                    <a:gd name="connsiteX10" fmla="*/ 132344 w 373379"/>
                    <a:gd name="connsiteY10" fmla="*/ 19464 h 357118"/>
                    <a:gd name="connsiteX11" fmla="*/ 69961 w 373379"/>
                    <a:gd name="connsiteY11" fmla="*/ 44148 h 357118"/>
                    <a:gd name="connsiteX12" fmla="*/ 26407 w 373379"/>
                    <a:gd name="connsiteY12" fmla="*/ 92854 h 357118"/>
                    <a:gd name="connsiteX13" fmla="*/ 6531 w 373379"/>
                    <a:gd name="connsiteY13" fmla="*/ 209369 h 3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379" h="357118">
                      <a:moveTo>
                        <a:pt x="6531" y="209369"/>
                      </a:moveTo>
                      <a:cubicBezTo>
                        <a:pt x="11096" y="223366"/>
                        <a:pt x="38864" y="260440"/>
                        <a:pt x="46662" y="272734"/>
                      </a:cubicBezTo>
                      <a:cubicBezTo>
                        <a:pt x="65206" y="301958"/>
                        <a:pt x="77664" y="320211"/>
                        <a:pt x="109141" y="335626"/>
                      </a:cubicBezTo>
                      <a:cubicBezTo>
                        <a:pt x="155548" y="358419"/>
                        <a:pt x="207851" y="362864"/>
                        <a:pt x="253307" y="350002"/>
                      </a:cubicBezTo>
                      <a:cubicBezTo>
                        <a:pt x="294484" y="338369"/>
                        <a:pt x="330145" y="312456"/>
                        <a:pt x="350781" y="273018"/>
                      </a:cubicBezTo>
                      <a:cubicBezTo>
                        <a:pt x="352873" y="268951"/>
                        <a:pt x="354870" y="264790"/>
                        <a:pt x="356772" y="260534"/>
                      </a:cubicBezTo>
                      <a:cubicBezTo>
                        <a:pt x="365711" y="239917"/>
                        <a:pt x="371227" y="217408"/>
                        <a:pt x="373129" y="194616"/>
                      </a:cubicBezTo>
                      <a:cubicBezTo>
                        <a:pt x="375221" y="169553"/>
                        <a:pt x="363714" y="139290"/>
                        <a:pt x="356962" y="115362"/>
                      </a:cubicBezTo>
                      <a:cubicBezTo>
                        <a:pt x="344029" y="69210"/>
                        <a:pt x="322537" y="34312"/>
                        <a:pt x="277842" y="14924"/>
                      </a:cubicBezTo>
                      <a:cubicBezTo>
                        <a:pt x="247506" y="1778"/>
                        <a:pt x="231340" y="-964"/>
                        <a:pt x="197295" y="265"/>
                      </a:cubicBezTo>
                      <a:cubicBezTo>
                        <a:pt x="172855" y="1116"/>
                        <a:pt x="146038" y="15208"/>
                        <a:pt x="132344" y="19464"/>
                      </a:cubicBezTo>
                      <a:cubicBezTo>
                        <a:pt x="107809" y="26935"/>
                        <a:pt x="89646" y="29205"/>
                        <a:pt x="69961" y="44148"/>
                      </a:cubicBezTo>
                      <a:cubicBezTo>
                        <a:pt x="52083" y="57672"/>
                        <a:pt x="37057" y="74128"/>
                        <a:pt x="26407" y="92854"/>
                      </a:cubicBezTo>
                      <a:cubicBezTo>
                        <a:pt x="3108" y="133521"/>
                        <a:pt x="-8018" y="165014"/>
                        <a:pt x="6531" y="209369"/>
                      </a:cubicBezTo>
                    </a:path>
                  </a:pathLst>
                </a:custGeom>
                <a:solidFill>
                  <a:srgbClr val="999999"/>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1" name="Freeform 3140">
                  <a:extLst>
                    <a:ext uri="{FF2B5EF4-FFF2-40B4-BE49-F238E27FC236}">
                      <a16:creationId xmlns:a16="http://schemas.microsoft.com/office/drawing/2014/main" id="{E68BBBB4-A61B-39C3-ED90-FE8BBB8C4B13}"/>
                    </a:ext>
                  </a:extLst>
                </p:cNvPr>
                <p:cNvSpPr/>
                <p:nvPr/>
              </p:nvSpPr>
              <p:spPr>
                <a:xfrm>
                  <a:off x="5374776" y="1869929"/>
                  <a:ext cx="347411" cy="332411"/>
                </a:xfrm>
                <a:custGeom>
                  <a:avLst/>
                  <a:gdLst>
                    <a:gd name="connsiteX0" fmla="*/ 6076 w 347411"/>
                    <a:gd name="connsiteY0" fmla="*/ 194849 h 332411"/>
                    <a:gd name="connsiteX1" fmla="*/ 43449 w 347411"/>
                    <a:gd name="connsiteY1" fmla="*/ 253863 h 332411"/>
                    <a:gd name="connsiteX2" fmla="*/ 101553 w 347411"/>
                    <a:gd name="connsiteY2" fmla="*/ 312405 h 332411"/>
                    <a:gd name="connsiteX3" fmla="*/ 235734 w 347411"/>
                    <a:gd name="connsiteY3" fmla="*/ 325834 h 332411"/>
                    <a:gd name="connsiteX4" fmla="*/ 326456 w 347411"/>
                    <a:gd name="connsiteY4" fmla="*/ 254147 h 332411"/>
                    <a:gd name="connsiteX5" fmla="*/ 331972 w 347411"/>
                    <a:gd name="connsiteY5" fmla="*/ 242514 h 332411"/>
                    <a:gd name="connsiteX6" fmla="*/ 347187 w 347411"/>
                    <a:gd name="connsiteY6" fmla="*/ 181135 h 332411"/>
                    <a:gd name="connsiteX7" fmla="*/ 332162 w 347411"/>
                    <a:gd name="connsiteY7" fmla="*/ 107367 h 332411"/>
                    <a:gd name="connsiteX8" fmla="*/ 258462 w 347411"/>
                    <a:gd name="connsiteY8" fmla="*/ 13928 h 332411"/>
                    <a:gd name="connsiteX9" fmla="*/ 183526 w 347411"/>
                    <a:gd name="connsiteY9" fmla="*/ 214 h 332411"/>
                    <a:gd name="connsiteX10" fmla="*/ 123044 w 347411"/>
                    <a:gd name="connsiteY10" fmla="*/ 18089 h 332411"/>
                    <a:gd name="connsiteX11" fmla="*/ 65035 w 347411"/>
                    <a:gd name="connsiteY11" fmla="*/ 41071 h 332411"/>
                    <a:gd name="connsiteX12" fmla="*/ 24429 w 347411"/>
                    <a:gd name="connsiteY12" fmla="*/ 86372 h 332411"/>
                    <a:gd name="connsiteX13" fmla="*/ 6076 w 347411"/>
                    <a:gd name="connsiteY13" fmla="*/ 194849 h 33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411" h="332411">
                      <a:moveTo>
                        <a:pt x="6076" y="194849"/>
                      </a:moveTo>
                      <a:cubicBezTo>
                        <a:pt x="10355" y="207900"/>
                        <a:pt x="36221" y="242420"/>
                        <a:pt x="43449" y="253863"/>
                      </a:cubicBezTo>
                      <a:cubicBezTo>
                        <a:pt x="60661" y="281101"/>
                        <a:pt x="72358" y="298029"/>
                        <a:pt x="101553" y="312405"/>
                      </a:cubicBezTo>
                      <a:cubicBezTo>
                        <a:pt x="144727" y="333590"/>
                        <a:pt x="193416" y="337751"/>
                        <a:pt x="235734" y="325834"/>
                      </a:cubicBezTo>
                      <a:cubicBezTo>
                        <a:pt x="274058" y="314958"/>
                        <a:pt x="307247" y="290936"/>
                        <a:pt x="326456" y="254147"/>
                      </a:cubicBezTo>
                      <a:cubicBezTo>
                        <a:pt x="328453" y="250364"/>
                        <a:pt x="330260" y="246486"/>
                        <a:pt x="331972" y="242514"/>
                      </a:cubicBezTo>
                      <a:cubicBezTo>
                        <a:pt x="340340" y="223316"/>
                        <a:pt x="345475" y="202320"/>
                        <a:pt x="347187" y="181135"/>
                      </a:cubicBezTo>
                      <a:cubicBezTo>
                        <a:pt x="349089" y="157776"/>
                        <a:pt x="338438" y="129592"/>
                        <a:pt x="332162" y="107367"/>
                      </a:cubicBezTo>
                      <a:cubicBezTo>
                        <a:pt x="320085" y="64336"/>
                        <a:pt x="300114" y="31897"/>
                        <a:pt x="258462" y="13928"/>
                      </a:cubicBezTo>
                      <a:cubicBezTo>
                        <a:pt x="230218" y="1633"/>
                        <a:pt x="215098" y="-826"/>
                        <a:pt x="183526" y="214"/>
                      </a:cubicBezTo>
                      <a:cubicBezTo>
                        <a:pt x="160798" y="971"/>
                        <a:pt x="135787" y="14117"/>
                        <a:pt x="123044" y="18089"/>
                      </a:cubicBezTo>
                      <a:cubicBezTo>
                        <a:pt x="100221" y="25088"/>
                        <a:pt x="83294" y="27168"/>
                        <a:pt x="65035" y="41071"/>
                      </a:cubicBezTo>
                      <a:cubicBezTo>
                        <a:pt x="48394" y="53744"/>
                        <a:pt x="34414" y="68970"/>
                        <a:pt x="24429" y="86372"/>
                      </a:cubicBezTo>
                      <a:cubicBezTo>
                        <a:pt x="2842" y="124296"/>
                        <a:pt x="-7428" y="153520"/>
                        <a:pt x="6076" y="194849"/>
                      </a:cubicBezTo>
                    </a:path>
                  </a:pathLst>
                </a:custGeom>
                <a:solidFill>
                  <a:srgbClr val="B3B3B3"/>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2" name="Freeform 3141">
                  <a:extLst>
                    <a:ext uri="{FF2B5EF4-FFF2-40B4-BE49-F238E27FC236}">
                      <a16:creationId xmlns:a16="http://schemas.microsoft.com/office/drawing/2014/main" id="{22364EEA-DFF5-C631-EEAB-27F00A914540}"/>
                    </a:ext>
                  </a:extLst>
                </p:cNvPr>
                <p:cNvSpPr/>
                <p:nvPr/>
              </p:nvSpPr>
              <p:spPr>
                <a:xfrm>
                  <a:off x="5446468" y="1868871"/>
                  <a:ext cx="282592" cy="356966"/>
                </a:xfrm>
                <a:custGeom>
                  <a:avLst/>
                  <a:gdLst>
                    <a:gd name="connsiteX0" fmla="*/ 259994 w 282592"/>
                    <a:gd name="connsiteY0" fmla="*/ 273079 h 356966"/>
                    <a:gd name="connsiteX1" fmla="*/ 265985 w 282592"/>
                    <a:gd name="connsiteY1" fmla="*/ 260595 h 356966"/>
                    <a:gd name="connsiteX2" fmla="*/ 282342 w 282592"/>
                    <a:gd name="connsiteY2" fmla="*/ 194677 h 356966"/>
                    <a:gd name="connsiteX3" fmla="*/ 266176 w 282592"/>
                    <a:gd name="connsiteY3" fmla="*/ 115423 h 356966"/>
                    <a:gd name="connsiteX4" fmla="*/ 187055 w 282592"/>
                    <a:gd name="connsiteY4" fmla="*/ 14985 h 356966"/>
                    <a:gd name="connsiteX5" fmla="*/ 106508 w 282592"/>
                    <a:gd name="connsiteY5" fmla="*/ 232 h 356966"/>
                    <a:gd name="connsiteX6" fmla="*/ 41557 w 282592"/>
                    <a:gd name="connsiteY6" fmla="*/ 19430 h 356966"/>
                    <a:gd name="connsiteX7" fmla="*/ 0 w 282592"/>
                    <a:gd name="connsiteY7" fmla="*/ 32198 h 356966"/>
                    <a:gd name="connsiteX8" fmla="*/ 6847 w 282592"/>
                    <a:gd name="connsiteY8" fmla="*/ 31536 h 356966"/>
                    <a:gd name="connsiteX9" fmla="*/ 87394 w 282592"/>
                    <a:gd name="connsiteY9" fmla="*/ 46289 h 356966"/>
                    <a:gd name="connsiteX10" fmla="*/ 166514 w 282592"/>
                    <a:gd name="connsiteY10" fmla="*/ 146728 h 356966"/>
                    <a:gd name="connsiteX11" fmla="*/ 182681 w 282592"/>
                    <a:gd name="connsiteY11" fmla="*/ 225981 h 356966"/>
                    <a:gd name="connsiteX12" fmla="*/ 166324 w 282592"/>
                    <a:gd name="connsiteY12" fmla="*/ 291899 h 356966"/>
                    <a:gd name="connsiteX13" fmla="*/ 160333 w 282592"/>
                    <a:gd name="connsiteY13" fmla="*/ 304383 h 356966"/>
                    <a:gd name="connsiteX14" fmla="*/ 114021 w 282592"/>
                    <a:gd name="connsiteY14" fmla="*/ 356967 h 356966"/>
                    <a:gd name="connsiteX15" fmla="*/ 162520 w 282592"/>
                    <a:gd name="connsiteY15" fmla="*/ 350063 h 356966"/>
                    <a:gd name="connsiteX16" fmla="*/ 259994 w 282592"/>
                    <a:gd name="connsiteY16" fmla="*/ 273079 h 35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92" h="356966">
                      <a:moveTo>
                        <a:pt x="259994" y="273079"/>
                      </a:moveTo>
                      <a:cubicBezTo>
                        <a:pt x="262086" y="269012"/>
                        <a:pt x="264083" y="264851"/>
                        <a:pt x="265985" y="260595"/>
                      </a:cubicBezTo>
                      <a:cubicBezTo>
                        <a:pt x="274924" y="239978"/>
                        <a:pt x="280440" y="217469"/>
                        <a:pt x="282342" y="194677"/>
                      </a:cubicBezTo>
                      <a:cubicBezTo>
                        <a:pt x="284434" y="169615"/>
                        <a:pt x="272927" y="139351"/>
                        <a:pt x="266176" y="115423"/>
                      </a:cubicBezTo>
                      <a:cubicBezTo>
                        <a:pt x="253147" y="69271"/>
                        <a:pt x="231750" y="34373"/>
                        <a:pt x="187055" y="14985"/>
                      </a:cubicBezTo>
                      <a:cubicBezTo>
                        <a:pt x="156719" y="1839"/>
                        <a:pt x="140553" y="-903"/>
                        <a:pt x="106508" y="232"/>
                      </a:cubicBezTo>
                      <a:cubicBezTo>
                        <a:pt x="82068" y="1083"/>
                        <a:pt x="55251" y="15269"/>
                        <a:pt x="41557" y="19430"/>
                      </a:cubicBezTo>
                      <a:cubicBezTo>
                        <a:pt x="25771" y="24254"/>
                        <a:pt x="12553" y="26902"/>
                        <a:pt x="0" y="32198"/>
                      </a:cubicBezTo>
                      <a:cubicBezTo>
                        <a:pt x="2282" y="31914"/>
                        <a:pt x="4565" y="31630"/>
                        <a:pt x="6847" y="31536"/>
                      </a:cubicBezTo>
                      <a:cubicBezTo>
                        <a:pt x="40892" y="30401"/>
                        <a:pt x="57058" y="33049"/>
                        <a:pt x="87394" y="46289"/>
                      </a:cubicBezTo>
                      <a:cubicBezTo>
                        <a:pt x="132089" y="65677"/>
                        <a:pt x="153581" y="100481"/>
                        <a:pt x="166514" y="146728"/>
                      </a:cubicBezTo>
                      <a:cubicBezTo>
                        <a:pt x="173171" y="170560"/>
                        <a:pt x="184773" y="200824"/>
                        <a:pt x="182681" y="225981"/>
                      </a:cubicBezTo>
                      <a:cubicBezTo>
                        <a:pt x="180779" y="248773"/>
                        <a:pt x="175263" y="271282"/>
                        <a:pt x="166324" y="291899"/>
                      </a:cubicBezTo>
                      <a:cubicBezTo>
                        <a:pt x="164517" y="296155"/>
                        <a:pt x="162520" y="300317"/>
                        <a:pt x="160333" y="304383"/>
                      </a:cubicBezTo>
                      <a:cubicBezTo>
                        <a:pt x="148921" y="326135"/>
                        <a:pt x="132945" y="343632"/>
                        <a:pt x="114021" y="356967"/>
                      </a:cubicBezTo>
                      <a:cubicBezTo>
                        <a:pt x="130663" y="356683"/>
                        <a:pt x="147019" y="354413"/>
                        <a:pt x="162520" y="350063"/>
                      </a:cubicBezTo>
                      <a:cubicBezTo>
                        <a:pt x="203697" y="338430"/>
                        <a:pt x="239263" y="312517"/>
                        <a:pt x="259994" y="273079"/>
                      </a:cubicBezTo>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3" name="Freeform 3142">
                  <a:extLst>
                    <a:ext uri="{FF2B5EF4-FFF2-40B4-BE49-F238E27FC236}">
                      <a16:creationId xmlns:a16="http://schemas.microsoft.com/office/drawing/2014/main" id="{0E41D5F5-F3A5-F4A7-C440-CF9B332ADE77}"/>
                    </a:ext>
                  </a:extLst>
                </p:cNvPr>
                <p:cNvSpPr/>
                <p:nvPr/>
              </p:nvSpPr>
              <p:spPr>
                <a:xfrm>
                  <a:off x="5464110" y="1941061"/>
                  <a:ext cx="179963" cy="210235"/>
                </a:xfrm>
                <a:custGeom>
                  <a:avLst/>
                  <a:gdLst>
                    <a:gd name="connsiteX0" fmla="*/ 87820 w 179963"/>
                    <a:gd name="connsiteY0" fmla="*/ 1243 h 210235"/>
                    <a:gd name="connsiteX1" fmla="*/ 146685 w 179963"/>
                    <a:gd name="connsiteY1" fmla="*/ 25926 h 210235"/>
                    <a:gd name="connsiteX2" fmla="*/ 179017 w 179963"/>
                    <a:gd name="connsiteY2" fmla="*/ 80023 h 210235"/>
                    <a:gd name="connsiteX3" fmla="*/ 163802 w 179963"/>
                    <a:gd name="connsiteY3" fmla="*/ 144807 h 210235"/>
                    <a:gd name="connsiteX4" fmla="*/ 115113 w 179963"/>
                    <a:gd name="connsiteY4" fmla="*/ 191905 h 210235"/>
                    <a:gd name="connsiteX5" fmla="*/ 55962 w 179963"/>
                    <a:gd name="connsiteY5" fmla="*/ 209401 h 210235"/>
                    <a:gd name="connsiteX6" fmla="*/ 10031 w 179963"/>
                    <a:gd name="connsiteY6" fmla="*/ 168261 h 210235"/>
                    <a:gd name="connsiteX7" fmla="*/ 141 w 179963"/>
                    <a:gd name="connsiteY7" fmla="*/ 105274 h 210235"/>
                    <a:gd name="connsiteX8" fmla="*/ 4325 w 179963"/>
                    <a:gd name="connsiteY8" fmla="*/ 52880 h 210235"/>
                    <a:gd name="connsiteX9" fmla="*/ 33139 w 179963"/>
                    <a:gd name="connsiteY9" fmla="*/ 10038 h 210235"/>
                    <a:gd name="connsiteX10" fmla="*/ 87820 w 179963"/>
                    <a:gd name="connsiteY10" fmla="*/ 1243 h 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963" h="210235">
                      <a:moveTo>
                        <a:pt x="87820" y="1243"/>
                      </a:moveTo>
                      <a:cubicBezTo>
                        <a:pt x="109121" y="4269"/>
                        <a:pt x="130043" y="12308"/>
                        <a:pt x="146685" y="25926"/>
                      </a:cubicBezTo>
                      <a:cubicBezTo>
                        <a:pt x="163422" y="39545"/>
                        <a:pt x="175689" y="58838"/>
                        <a:pt x="179017" y="80023"/>
                      </a:cubicBezTo>
                      <a:cubicBezTo>
                        <a:pt x="182536" y="102437"/>
                        <a:pt x="175974" y="125703"/>
                        <a:pt x="163802" y="144807"/>
                      </a:cubicBezTo>
                      <a:cubicBezTo>
                        <a:pt x="151630" y="164005"/>
                        <a:pt x="134132" y="179326"/>
                        <a:pt x="115113" y="191905"/>
                      </a:cubicBezTo>
                      <a:cubicBezTo>
                        <a:pt x="97520" y="203537"/>
                        <a:pt x="76789" y="213184"/>
                        <a:pt x="55962" y="209401"/>
                      </a:cubicBezTo>
                      <a:cubicBezTo>
                        <a:pt x="34851" y="205523"/>
                        <a:pt x="18209" y="188027"/>
                        <a:pt x="10031" y="168261"/>
                      </a:cubicBezTo>
                      <a:cubicBezTo>
                        <a:pt x="1757" y="148495"/>
                        <a:pt x="616" y="126648"/>
                        <a:pt x="141" y="105274"/>
                      </a:cubicBezTo>
                      <a:cubicBezTo>
                        <a:pt x="-240" y="87684"/>
                        <a:pt x="-145" y="69904"/>
                        <a:pt x="4325" y="52880"/>
                      </a:cubicBezTo>
                      <a:cubicBezTo>
                        <a:pt x="8794" y="35857"/>
                        <a:pt x="18304" y="19590"/>
                        <a:pt x="33139" y="10038"/>
                      </a:cubicBezTo>
                      <a:cubicBezTo>
                        <a:pt x="49020" y="-176"/>
                        <a:pt x="69181" y="-1500"/>
                        <a:pt x="87820" y="1243"/>
                      </a:cubicBezTo>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138" name="Freeform 3137">
                <a:extLst>
                  <a:ext uri="{FF2B5EF4-FFF2-40B4-BE49-F238E27FC236}">
                    <a16:creationId xmlns:a16="http://schemas.microsoft.com/office/drawing/2014/main" id="{06BA9E95-860D-2DBC-2642-4C79D22DF407}"/>
                  </a:ext>
                </a:extLst>
              </p:cNvPr>
              <p:cNvSpPr/>
              <p:nvPr/>
            </p:nvSpPr>
            <p:spPr>
              <a:xfrm rot="-2118194">
                <a:off x="5581284" y="1912702"/>
                <a:ext cx="77217" cy="97789"/>
              </a:xfrm>
              <a:custGeom>
                <a:avLst/>
                <a:gdLst>
                  <a:gd name="connsiteX0" fmla="*/ 77218 w 77217"/>
                  <a:gd name="connsiteY0" fmla="*/ 48895 h 97789"/>
                  <a:gd name="connsiteX1" fmla="*/ 38609 w 77217"/>
                  <a:gd name="connsiteY1" fmla="*/ 97789 h 97789"/>
                  <a:gd name="connsiteX2" fmla="*/ 0 w 77217"/>
                  <a:gd name="connsiteY2" fmla="*/ 48895 h 97789"/>
                  <a:gd name="connsiteX3" fmla="*/ 38609 w 77217"/>
                  <a:gd name="connsiteY3" fmla="*/ 0 h 97789"/>
                  <a:gd name="connsiteX4" fmla="*/ 77218 w 77217"/>
                  <a:gd name="connsiteY4" fmla="*/ 48895 h 9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7" h="97789">
                    <a:moveTo>
                      <a:pt x="77218" y="48895"/>
                    </a:moveTo>
                    <a:cubicBezTo>
                      <a:pt x="77218" y="75898"/>
                      <a:pt x="59932" y="97789"/>
                      <a:pt x="38609" y="97789"/>
                    </a:cubicBezTo>
                    <a:cubicBezTo>
                      <a:pt x="17286" y="97789"/>
                      <a:pt x="0" y="75898"/>
                      <a:pt x="0" y="48895"/>
                    </a:cubicBezTo>
                    <a:cubicBezTo>
                      <a:pt x="0" y="21891"/>
                      <a:pt x="17286" y="0"/>
                      <a:pt x="38609" y="0"/>
                    </a:cubicBezTo>
                    <a:cubicBezTo>
                      <a:pt x="59932" y="0"/>
                      <a:pt x="77218" y="21891"/>
                      <a:pt x="77218" y="48895"/>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9" name="Freeform 3138">
                <a:extLst>
                  <a:ext uri="{FF2B5EF4-FFF2-40B4-BE49-F238E27FC236}">
                    <a16:creationId xmlns:a16="http://schemas.microsoft.com/office/drawing/2014/main" id="{4EA0BB06-E5F1-1580-B052-E5D5E7BCFC5B}"/>
                  </a:ext>
                </a:extLst>
              </p:cNvPr>
              <p:cNvSpPr/>
              <p:nvPr/>
            </p:nvSpPr>
            <p:spPr>
              <a:xfrm rot="-2118194">
                <a:off x="5598496" y="1934548"/>
                <a:ext cx="42793" cy="54096"/>
              </a:xfrm>
              <a:custGeom>
                <a:avLst/>
                <a:gdLst>
                  <a:gd name="connsiteX0" fmla="*/ 42793 w 42793"/>
                  <a:gd name="connsiteY0" fmla="*/ 27048 h 54096"/>
                  <a:gd name="connsiteX1" fmla="*/ 21397 w 42793"/>
                  <a:gd name="connsiteY1" fmla="*/ 54096 h 54096"/>
                  <a:gd name="connsiteX2" fmla="*/ 0 w 42793"/>
                  <a:gd name="connsiteY2" fmla="*/ 27048 h 54096"/>
                  <a:gd name="connsiteX3" fmla="*/ 21397 w 42793"/>
                  <a:gd name="connsiteY3" fmla="*/ 0 h 54096"/>
                  <a:gd name="connsiteX4" fmla="*/ 42793 w 42793"/>
                  <a:gd name="connsiteY4" fmla="*/ 27048 h 5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3" h="54096">
                    <a:moveTo>
                      <a:pt x="42793" y="27048"/>
                    </a:moveTo>
                    <a:cubicBezTo>
                      <a:pt x="42793" y="41986"/>
                      <a:pt x="33214" y="54096"/>
                      <a:pt x="21397" y="54096"/>
                    </a:cubicBezTo>
                    <a:cubicBezTo>
                      <a:pt x="9580" y="54096"/>
                      <a:pt x="0" y="41986"/>
                      <a:pt x="0" y="27048"/>
                    </a:cubicBezTo>
                    <a:cubicBezTo>
                      <a:pt x="0" y="12110"/>
                      <a:pt x="9580" y="0"/>
                      <a:pt x="21397" y="0"/>
                    </a:cubicBezTo>
                    <a:cubicBezTo>
                      <a:pt x="33214" y="0"/>
                      <a:pt x="42793" y="12110"/>
                      <a:pt x="42793" y="27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44" name="Graphic 3">
              <a:extLst>
                <a:ext uri="{FF2B5EF4-FFF2-40B4-BE49-F238E27FC236}">
                  <a16:creationId xmlns:a16="http://schemas.microsoft.com/office/drawing/2014/main" id="{0C34C7AA-C261-6EF6-EDDD-CCC5B3F2AC3B}"/>
                </a:ext>
              </a:extLst>
            </p:cNvPr>
            <p:cNvGrpSpPr/>
            <p:nvPr/>
          </p:nvGrpSpPr>
          <p:grpSpPr>
            <a:xfrm>
              <a:off x="1010765" y="3952969"/>
              <a:ext cx="262042" cy="250673"/>
              <a:chOff x="5355681" y="1868871"/>
              <a:chExt cx="373379" cy="357179"/>
            </a:xfrm>
          </p:grpSpPr>
          <p:grpSp>
            <p:nvGrpSpPr>
              <p:cNvPr id="3145" name="Graphic 3">
                <a:extLst>
                  <a:ext uri="{FF2B5EF4-FFF2-40B4-BE49-F238E27FC236}">
                    <a16:creationId xmlns:a16="http://schemas.microsoft.com/office/drawing/2014/main" id="{53226270-BA07-078A-27E2-9C49E3820CEB}"/>
                  </a:ext>
                </a:extLst>
              </p:cNvPr>
              <p:cNvGrpSpPr/>
              <p:nvPr/>
            </p:nvGrpSpPr>
            <p:grpSpPr>
              <a:xfrm>
                <a:off x="5355681" y="1868871"/>
                <a:ext cx="373379" cy="357179"/>
                <a:chOff x="5355681" y="1868871"/>
                <a:chExt cx="373379" cy="357179"/>
              </a:xfrm>
            </p:grpSpPr>
            <p:sp>
              <p:nvSpPr>
                <p:cNvPr id="3230" name="Freeform 3229">
                  <a:extLst>
                    <a:ext uri="{FF2B5EF4-FFF2-40B4-BE49-F238E27FC236}">
                      <a16:creationId xmlns:a16="http://schemas.microsoft.com/office/drawing/2014/main" id="{88C879A4-9F22-E0E6-1DD7-4F66E2C8DF4A}"/>
                    </a:ext>
                  </a:extLst>
                </p:cNvPr>
                <p:cNvSpPr/>
                <p:nvPr/>
              </p:nvSpPr>
              <p:spPr>
                <a:xfrm>
                  <a:off x="5355681" y="1868932"/>
                  <a:ext cx="373379" cy="357118"/>
                </a:xfrm>
                <a:custGeom>
                  <a:avLst/>
                  <a:gdLst>
                    <a:gd name="connsiteX0" fmla="*/ 6531 w 373379"/>
                    <a:gd name="connsiteY0" fmla="*/ 209369 h 357118"/>
                    <a:gd name="connsiteX1" fmla="*/ 46662 w 373379"/>
                    <a:gd name="connsiteY1" fmla="*/ 272734 h 357118"/>
                    <a:gd name="connsiteX2" fmla="*/ 109141 w 373379"/>
                    <a:gd name="connsiteY2" fmla="*/ 335626 h 357118"/>
                    <a:gd name="connsiteX3" fmla="*/ 253307 w 373379"/>
                    <a:gd name="connsiteY3" fmla="*/ 350002 h 357118"/>
                    <a:gd name="connsiteX4" fmla="*/ 350781 w 373379"/>
                    <a:gd name="connsiteY4" fmla="*/ 273018 h 357118"/>
                    <a:gd name="connsiteX5" fmla="*/ 356772 w 373379"/>
                    <a:gd name="connsiteY5" fmla="*/ 260534 h 357118"/>
                    <a:gd name="connsiteX6" fmla="*/ 373129 w 373379"/>
                    <a:gd name="connsiteY6" fmla="*/ 194616 h 357118"/>
                    <a:gd name="connsiteX7" fmla="*/ 356962 w 373379"/>
                    <a:gd name="connsiteY7" fmla="*/ 115362 h 357118"/>
                    <a:gd name="connsiteX8" fmla="*/ 277842 w 373379"/>
                    <a:gd name="connsiteY8" fmla="*/ 14924 h 357118"/>
                    <a:gd name="connsiteX9" fmla="*/ 197295 w 373379"/>
                    <a:gd name="connsiteY9" fmla="*/ 265 h 357118"/>
                    <a:gd name="connsiteX10" fmla="*/ 132344 w 373379"/>
                    <a:gd name="connsiteY10" fmla="*/ 19464 h 357118"/>
                    <a:gd name="connsiteX11" fmla="*/ 69961 w 373379"/>
                    <a:gd name="connsiteY11" fmla="*/ 44148 h 357118"/>
                    <a:gd name="connsiteX12" fmla="*/ 26407 w 373379"/>
                    <a:gd name="connsiteY12" fmla="*/ 92854 h 357118"/>
                    <a:gd name="connsiteX13" fmla="*/ 6531 w 373379"/>
                    <a:gd name="connsiteY13" fmla="*/ 209369 h 3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379" h="357118">
                      <a:moveTo>
                        <a:pt x="6531" y="209369"/>
                      </a:moveTo>
                      <a:cubicBezTo>
                        <a:pt x="11096" y="223366"/>
                        <a:pt x="38864" y="260440"/>
                        <a:pt x="46662" y="272734"/>
                      </a:cubicBezTo>
                      <a:cubicBezTo>
                        <a:pt x="65206" y="301958"/>
                        <a:pt x="77664" y="320211"/>
                        <a:pt x="109141" y="335626"/>
                      </a:cubicBezTo>
                      <a:cubicBezTo>
                        <a:pt x="155548" y="358419"/>
                        <a:pt x="207851" y="362864"/>
                        <a:pt x="253307" y="350002"/>
                      </a:cubicBezTo>
                      <a:cubicBezTo>
                        <a:pt x="294484" y="338369"/>
                        <a:pt x="330145" y="312456"/>
                        <a:pt x="350781" y="273018"/>
                      </a:cubicBezTo>
                      <a:cubicBezTo>
                        <a:pt x="352873" y="268951"/>
                        <a:pt x="354870" y="264790"/>
                        <a:pt x="356772" y="260534"/>
                      </a:cubicBezTo>
                      <a:cubicBezTo>
                        <a:pt x="365711" y="239917"/>
                        <a:pt x="371227" y="217408"/>
                        <a:pt x="373129" y="194616"/>
                      </a:cubicBezTo>
                      <a:cubicBezTo>
                        <a:pt x="375221" y="169553"/>
                        <a:pt x="363714" y="139290"/>
                        <a:pt x="356962" y="115362"/>
                      </a:cubicBezTo>
                      <a:cubicBezTo>
                        <a:pt x="344029" y="69210"/>
                        <a:pt x="322537" y="34312"/>
                        <a:pt x="277842" y="14924"/>
                      </a:cubicBezTo>
                      <a:cubicBezTo>
                        <a:pt x="247506" y="1778"/>
                        <a:pt x="231340" y="-964"/>
                        <a:pt x="197295" y="265"/>
                      </a:cubicBezTo>
                      <a:cubicBezTo>
                        <a:pt x="172855" y="1116"/>
                        <a:pt x="146038" y="15208"/>
                        <a:pt x="132344" y="19464"/>
                      </a:cubicBezTo>
                      <a:cubicBezTo>
                        <a:pt x="107809" y="26935"/>
                        <a:pt x="89646" y="29205"/>
                        <a:pt x="69961" y="44148"/>
                      </a:cubicBezTo>
                      <a:cubicBezTo>
                        <a:pt x="52083" y="57672"/>
                        <a:pt x="37057" y="74128"/>
                        <a:pt x="26407" y="92854"/>
                      </a:cubicBezTo>
                      <a:cubicBezTo>
                        <a:pt x="3108" y="133521"/>
                        <a:pt x="-8018" y="165014"/>
                        <a:pt x="6531" y="209369"/>
                      </a:cubicBezTo>
                    </a:path>
                  </a:pathLst>
                </a:custGeom>
                <a:solidFill>
                  <a:srgbClr val="999999"/>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31" name="Freeform 3230">
                  <a:extLst>
                    <a:ext uri="{FF2B5EF4-FFF2-40B4-BE49-F238E27FC236}">
                      <a16:creationId xmlns:a16="http://schemas.microsoft.com/office/drawing/2014/main" id="{5DDB333B-C615-3F62-801F-C7A625F144F2}"/>
                    </a:ext>
                  </a:extLst>
                </p:cNvPr>
                <p:cNvSpPr/>
                <p:nvPr/>
              </p:nvSpPr>
              <p:spPr>
                <a:xfrm>
                  <a:off x="5374776" y="1869929"/>
                  <a:ext cx="347411" cy="332411"/>
                </a:xfrm>
                <a:custGeom>
                  <a:avLst/>
                  <a:gdLst>
                    <a:gd name="connsiteX0" fmla="*/ 6076 w 347411"/>
                    <a:gd name="connsiteY0" fmla="*/ 194849 h 332411"/>
                    <a:gd name="connsiteX1" fmla="*/ 43449 w 347411"/>
                    <a:gd name="connsiteY1" fmla="*/ 253863 h 332411"/>
                    <a:gd name="connsiteX2" fmla="*/ 101553 w 347411"/>
                    <a:gd name="connsiteY2" fmla="*/ 312405 h 332411"/>
                    <a:gd name="connsiteX3" fmla="*/ 235734 w 347411"/>
                    <a:gd name="connsiteY3" fmla="*/ 325834 h 332411"/>
                    <a:gd name="connsiteX4" fmla="*/ 326456 w 347411"/>
                    <a:gd name="connsiteY4" fmla="*/ 254147 h 332411"/>
                    <a:gd name="connsiteX5" fmla="*/ 331972 w 347411"/>
                    <a:gd name="connsiteY5" fmla="*/ 242514 h 332411"/>
                    <a:gd name="connsiteX6" fmla="*/ 347187 w 347411"/>
                    <a:gd name="connsiteY6" fmla="*/ 181135 h 332411"/>
                    <a:gd name="connsiteX7" fmla="*/ 332162 w 347411"/>
                    <a:gd name="connsiteY7" fmla="*/ 107367 h 332411"/>
                    <a:gd name="connsiteX8" fmla="*/ 258462 w 347411"/>
                    <a:gd name="connsiteY8" fmla="*/ 13928 h 332411"/>
                    <a:gd name="connsiteX9" fmla="*/ 183526 w 347411"/>
                    <a:gd name="connsiteY9" fmla="*/ 214 h 332411"/>
                    <a:gd name="connsiteX10" fmla="*/ 123044 w 347411"/>
                    <a:gd name="connsiteY10" fmla="*/ 18089 h 332411"/>
                    <a:gd name="connsiteX11" fmla="*/ 65035 w 347411"/>
                    <a:gd name="connsiteY11" fmla="*/ 41071 h 332411"/>
                    <a:gd name="connsiteX12" fmla="*/ 24429 w 347411"/>
                    <a:gd name="connsiteY12" fmla="*/ 86372 h 332411"/>
                    <a:gd name="connsiteX13" fmla="*/ 6076 w 347411"/>
                    <a:gd name="connsiteY13" fmla="*/ 194849 h 33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411" h="332411">
                      <a:moveTo>
                        <a:pt x="6076" y="194849"/>
                      </a:moveTo>
                      <a:cubicBezTo>
                        <a:pt x="10355" y="207900"/>
                        <a:pt x="36221" y="242420"/>
                        <a:pt x="43449" y="253863"/>
                      </a:cubicBezTo>
                      <a:cubicBezTo>
                        <a:pt x="60661" y="281101"/>
                        <a:pt x="72358" y="298029"/>
                        <a:pt x="101553" y="312405"/>
                      </a:cubicBezTo>
                      <a:cubicBezTo>
                        <a:pt x="144727" y="333590"/>
                        <a:pt x="193416" y="337751"/>
                        <a:pt x="235734" y="325834"/>
                      </a:cubicBezTo>
                      <a:cubicBezTo>
                        <a:pt x="274058" y="314958"/>
                        <a:pt x="307247" y="290936"/>
                        <a:pt x="326456" y="254147"/>
                      </a:cubicBezTo>
                      <a:cubicBezTo>
                        <a:pt x="328453" y="250364"/>
                        <a:pt x="330260" y="246486"/>
                        <a:pt x="331972" y="242514"/>
                      </a:cubicBezTo>
                      <a:cubicBezTo>
                        <a:pt x="340340" y="223316"/>
                        <a:pt x="345475" y="202320"/>
                        <a:pt x="347187" y="181135"/>
                      </a:cubicBezTo>
                      <a:cubicBezTo>
                        <a:pt x="349089" y="157776"/>
                        <a:pt x="338438" y="129592"/>
                        <a:pt x="332162" y="107367"/>
                      </a:cubicBezTo>
                      <a:cubicBezTo>
                        <a:pt x="320085" y="64336"/>
                        <a:pt x="300114" y="31897"/>
                        <a:pt x="258462" y="13928"/>
                      </a:cubicBezTo>
                      <a:cubicBezTo>
                        <a:pt x="230218" y="1633"/>
                        <a:pt x="215098" y="-826"/>
                        <a:pt x="183526" y="214"/>
                      </a:cubicBezTo>
                      <a:cubicBezTo>
                        <a:pt x="160798" y="971"/>
                        <a:pt x="135787" y="14117"/>
                        <a:pt x="123044" y="18089"/>
                      </a:cubicBezTo>
                      <a:cubicBezTo>
                        <a:pt x="100221" y="25088"/>
                        <a:pt x="83294" y="27168"/>
                        <a:pt x="65035" y="41071"/>
                      </a:cubicBezTo>
                      <a:cubicBezTo>
                        <a:pt x="48394" y="53744"/>
                        <a:pt x="34414" y="68970"/>
                        <a:pt x="24429" y="86372"/>
                      </a:cubicBezTo>
                      <a:cubicBezTo>
                        <a:pt x="2842" y="124296"/>
                        <a:pt x="-7428" y="153520"/>
                        <a:pt x="6076" y="194849"/>
                      </a:cubicBezTo>
                    </a:path>
                  </a:pathLst>
                </a:custGeom>
                <a:solidFill>
                  <a:srgbClr val="B3B3B3"/>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32" name="Freeform 3231">
                  <a:extLst>
                    <a:ext uri="{FF2B5EF4-FFF2-40B4-BE49-F238E27FC236}">
                      <a16:creationId xmlns:a16="http://schemas.microsoft.com/office/drawing/2014/main" id="{4A7F4B3F-F7A2-15DB-6888-1567B73A2831}"/>
                    </a:ext>
                  </a:extLst>
                </p:cNvPr>
                <p:cNvSpPr/>
                <p:nvPr/>
              </p:nvSpPr>
              <p:spPr>
                <a:xfrm>
                  <a:off x="5446468" y="1868871"/>
                  <a:ext cx="282592" cy="356966"/>
                </a:xfrm>
                <a:custGeom>
                  <a:avLst/>
                  <a:gdLst>
                    <a:gd name="connsiteX0" fmla="*/ 259994 w 282592"/>
                    <a:gd name="connsiteY0" fmla="*/ 273079 h 356966"/>
                    <a:gd name="connsiteX1" fmla="*/ 265985 w 282592"/>
                    <a:gd name="connsiteY1" fmla="*/ 260595 h 356966"/>
                    <a:gd name="connsiteX2" fmla="*/ 282342 w 282592"/>
                    <a:gd name="connsiteY2" fmla="*/ 194677 h 356966"/>
                    <a:gd name="connsiteX3" fmla="*/ 266176 w 282592"/>
                    <a:gd name="connsiteY3" fmla="*/ 115423 h 356966"/>
                    <a:gd name="connsiteX4" fmla="*/ 187055 w 282592"/>
                    <a:gd name="connsiteY4" fmla="*/ 14985 h 356966"/>
                    <a:gd name="connsiteX5" fmla="*/ 106508 w 282592"/>
                    <a:gd name="connsiteY5" fmla="*/ 232 h 356966"/>
                    <a:gd name="connsiteX6" fmla="*/ 41557 w 282592"/>
                    <a:gd name="connsiteY6" fmla="*/ 19430 h 356966"/>
                    <a:gd name="connsiteX7" fmla="*/ 0 w 282592"/>
                    <a:gd name="connsiteY7" fmla="*/ 32198 h 356966"/>
                    <a:gd name="connsiteX8" fmla="*/ 6847 w 282592"/>
                    <a:gd name="connsiteY8" fmla="*/ 31536 h 356966"/>
                    <a:gd name="connsiteX9" fmla="*/ 87394 w 282592"/>
                    <a:gd name="connsiteY9" fmla="*/ 46289 h 356966"/>
                    <a:gd name="connsiteX10" fmla="*/ 166514 w 282592"/>
                    <a:gd name="connsiteY10" fmla="*/ 146728 h 356966"/>
                    <a:gd name="connsiteX11" fmla="*/ 182681 w 282592"/>
                    <a:gd name="connsiteY11" fmla="*/ 225981 h 356966"/>
                    <a:gd name="connsiteX12" fmla="*/ 166324 w 282592"/>
                    <a:gd name="connsiteY12" fmla="*/ 291899 h 356966"/>
                    <a:gd name="connsiteX13" fmla="*/ 160333 w 282592"/>
                    <a:gd name="connsiteY13" fmla="*/ 304383 h 356966"/>
                    <a:gd name="connsiteX14" fmla="*/ 114021 w 282592"/>
                    <a:gd name="connsiteY14" fmla="*/ 356967 h 356966"/>
                    <a:gd name="connsiteX15" fmla="*/ 162520 w 282592"/>
                    <a:gd name="connsiteY15" fmla="*/ 350063 h 356966"/>
                    <a:gd name="connsiteX16" fmla="*/ 259994 w 282592"/>
                    <a:gd name="connsiteY16" fmla="*/ 273079 h 35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92" h="356966">
                      <a:moveTo>
                        <a:pt x="259994" y="273079"/>
                      </a:moveTo>
                      <a:cubicBezTo>
                        <a:pt x="262086" y="269012"/>
                        <a:pt x="264083" y="264851"/>
                        <a:pt x="265985" y="260595"/>
                      </a:cubicBezTo>
                      <a:cubicBezTo>
                        <a:pt x="274924" y="239978"/>
                        <a:pt x="280440" y="217469"/>
                        <a:pt x="282342" y="194677"/>
                      </a:cubicBezTo>
                      <a:cubicBezTo>
                        <a:pt x="284434" y="169615"/>
                        <a:pt x="272927" y="139351"/>
                        <a:pt x="266176" y="115423"/>
                      </a:cubicBezTo>
                      <a:cubicBezTo>
                        <a:pt x="253147" y="69271"/>
                        <a:pt x="231750" y="34373"/>
                        <a:pt x="187055" y="14985"/>
                      </a:cubicBezTo>
                      <a:cubicBezTo>
                        <a:pt x="156719" y="1839"/>
                        <a:pt x="140553" y="-903"/>
                        <a:pt x="106508" y="232"/>
                      </a:cubicBezTo>
                      <a:cubicBezTo>
                        <a:pt x="82068" y="1083"/>
                        <a:pt x="55251" y="15269"/>
                        <a:pt x="41557" y="19430"/>
                      </a:cubicBezTo>
                      <a:cubicBezTo>
                        <a:pt x="25771" y="24254"/>
                        <a:pt x="12553" y="26902"/>
                        <a:pt x="0" y="32198"/>
                      </a:cubicBezTo>
                      <a:cubicBezTo>
                        <a:pt x="2282" y="31914"/>
                        <a:pt x="4565" y="31630"/>
                        <a:pt x="6847" y="31536"/>
                      </a:cubicBezTo>
                      <a:cubicBezTo>
                        <a:pt x="40892" y="30401"/>
                        <a:pt x="57058" y="33049"/>
                        <a:pt x="87394" y="46289"/>
                      </a:cubicBezTo>
                      <a:cubicBezTo>
                        <a:pt x="132089" y="65677"/>
                        <a:pt x="153581" y="100481"/>
                        <a:pt x="166514" y="146728"/>
                      </a:cubicBezTo>
                      <a:cubicBezTo>
                        <a:pt x="173171" y="170560"/>
                        <a:pt x="184773" y="200824"/>
                        <a:pt x="182681" y="225981"/>
                      </a:cubicBezTo>
                      <a:cubicBezTo>
                        <a:pt x="180779" y="248773"/>
                        <a:pt x="175263" y="271282"/>
                        <a:pt x="166324" y="291899"/>
                      </a:cubicBezTo>
                      <a:cubicBezTo>
                        <a:pt x="164517" y="296155"/>
                        <a:pt x="162520" y="300317"/>
                        <a:pt x="160333" y="304383"/>
                      </a:cubicBezTo>
                      <a:cubicBezTo>
                        <a:pt x="148921" y="326135"/>
                        <a:pt x="132945" y="343632"/>
                        <a:pt x="114021" y="356967"/>
                      </a:cubicBezTo>
                      <a:cubicBezTo>
                        <a:pt x="130663" y="356683"/>
                        <a:pt x="147019" y="354413"/>
                        <a:pt x="162520" y="350063"/>
                      </a:cubicBezTo>
                      <a:cubicBezTo>
                        <a:pt x="203697" y="338430"/>
                        <a:pt x="239263" y="312517"/>
                        <a:pt x="259994" y="273079"/>
                      </a:cubicBezTo>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33" name="Freeform 3232">
                  <a:extLst>
                    <a:ext uri="{FF2B5EF4-FFF2-40B4-BE49-F238E27FC236}">
                      <a16:creationId xmlns:a16="http://schemas.microsoft.com/office/drawing/2014/main" id="{4A3C5E33-B561-BE1D-A463-ADE9C3EFF4B1}"/>
                    </a:ext>
                  </a:extLst>
                </p:cNvPr>
                <p:cNvSpPr/>
                <p:nvPr/>
              </p:nvSpPr>
              <p:spPr>
                <a:xfrm>
                  <a:off x="5464110" y="1941061"/>
                  <a:ext cx="179963" cy="210235"/>
                </a:xfrm>
                <a:custGeom>
                  <a:avLst/>
                  <a:gdLst>
                    <a:gd name="connsiteX0" fmla="*/ 87820 w 179963"/>
                    <a:gd name="connsiteY0" fmla="*/ 1243 h 210235"/>
                    <a:gd name="connsiteX1" fmla="*/ 146685 w 179963"/>
                    <a:gd name="connsiteY1" fmla="*/ 25926 h 210235"/>
                    <a:gd name="connsiteX2" fmla="*/ 179017 w 179963"/>
                    <a:gd name="connsiteY2" fmla="*/ 80023 h 210235"/>
                    <a:gd name="connsiteX3" fmla="*/ 163802 w 179963"/>
                    <a:gd name="connsiteY3" fmla="*/ 144807 h 210235"/>
                    <a:gd name="connsiteX4" fmla="*/ 115113 w 179963"/>
                    <a:gd name="connsiteY4" fmla="*/ 191905 h 210235"/>
                    <a:gd name="connsiteX5" fmla="*/ 55962 w 179963"/>
                    <a:gd name="connsiteY5" fmla="*/ 209401 h 210235"/>
                    <a:gd name="connsiteX6" fmla="*/ 10031 w 179963"/>
                    <a:gd name="connsiteY6" fmla="*/ 168261 h 210235"/>
                    <a:gd name="connsiteX7" fmla="*/ 141 w 179963"/>
                    <a:gd name="connsiteY7" fmla="*/ 105274 h 210235"/>
                    <a:gd name="connsiteX8" fmla="*/ 4325 w 179963"/>
                    <a:gd name="connsiteY8" fmla="*/ 52880 h 210235"/>
                    <a:gd name="connsiteX9" fmla="*/ 33139 w 179963"/>
                    <a:gd name="connsiteY9" fmla="*/ 10038 h 210235"/>
                    <a:gd name="connsiteX10" fmla="*/ 87820 w 179963"/>
                    <a:gd name="connsiteY10" fmla="*/ 1243 h 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963" h="210235">
                      <a:moveTo>
                        <a:pt x="87820" y="1243"/>
                      </a:moveTo>
                      <a:cubicBezTo>
                        <a:pt x="109121" y="4269"/>
                        <a:pt x="130043" y="12308"/>
                        <a:pt x="146685" y="25926"/>
                      </a:cubicBezTo>
                      <a:cubicBezTo>
                        <a:pt x="163422" y="39545"/>
                        <a:pt x="175689" y="58838"/>
                        <a:pt x="179017" y="80023"/>
                      </a:cubicBezTo>
                      <a:cubicBezTo>
                        <a:pt x="182536" y="102437"/>
                        <a:pt x="175974" y="125703"/>
                        <a:pt x="163802" y="144807"/>
                      </a:cubicBezTo>
                      <a:cubicBezTo>
                        <a:pt x="151630" y="164005"/>
                        <a:pt x="134132" y="179326"/>
                        <a:pt x="115113" y="191905"/>
                      </a:cubicBezTo>
                      <a:cubicBezTo>
                        <a:pt x="97520" y="203537"/>
                        <a:pt x="76789" y="213184"/>
                        <a:pt x="55962" y="209401"/>
                      </a:cubicBezTo>
                      <a:cubicBezTo>
                        <a:pt x="34851" y="205523"/>
                        <a:pt x="18209" y="188027"/>
                        <a:pt x="10031" y="168261"/>
                      </a:cubicBezTo>
                      <a:cubicBezTo>
                        <a:pt x="1757" y="148495"/>
                        <a:pt x="616" y="126648"/>
                        <a:pt x="141" y="105274"/>
                      </a:cubicBezTo>
                      <a:cubicBezTo>
                        <a:pt x="-240" y="87684"/>
                        <a:pt x="-145" y="69904"/>
                        <a:pt x="4325" y="52880"/>
                      </a:cubicBezTo>
                      <a:cubicBezTo>
                        <a:pt x="8794" y="35857"/>
                        <a:pt x="18304" y="19590"/>
                        <a:pt x="33139" y="10038"/>
                      </a:cubicBezTo>
                      <a:cubicBezTo>
                        <a:pt x="49020" y="-176"/>
                        <a:pt x="69181" y="-1500"/>
                        <a:pt x="87820" y="1243"/>
                      </a:cubicBezTo>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219" name="Freeform 3218">
                <a:extLst>
                  <a:ext uri="{FF2B5EF4-FFF2-40B4-BE49-F238E27FC236}">
                    <a16:creationId xmlns:a16="http://schemas.microsoft.com/office/drawing/2014/main" id="{B05A9C10-B88A-5AA2-ACA5-320FAC3FDBBF}"/>
                  </a:ext>
                </a:extLst>
              </p:cNvPr>
              <p:cNvSpPr/>
              <p:nvPr/>
            </p:nvSpPr>
            <p:spPr>
              <a:xfrm rot="-2118194">
                <a:off x="5581284" y="1912702"/>
                <a:ext cx="77217" cy="97789"/>
              </a:xfrm>
              <a:custGeom>
                <a:avLst/>
                <a:gdLst>
                  <a:gd name="connsiteX0" fmla="*/ 77218 w 77217"/>
                  <a:gd name="connsiteY0" fmla="*/ 48895 h 97789"/>
                  <a:gd name="connsiteX1" fmla="*/ 38609 w 77217"/>
                  <a:gd name="connsiteY1" fmla="*/ 97789 h 97789"/>
                  <a:gd name="connsiteX2" fmla="*/ 0 w 77217"/>
                  <a:gd name="connsiteY2" fmla="*/ 48895 h 97789"/>
                  <a:gd name="connsiteX3" fmla="*/ 38609 w 77217"/>
                  <a:gd name="connsiteY3" fmla="*/ 0 h 97789"/>
                  <a:gd name="connsiteX4" fmla="*/ 77218 w 77217"/>
                  <a:gd name="connsiteY4" fmla="*/ 48895 h 9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7" h="97789">
                    <a:moveTo>
                      <a:pt x="77218" y="48895"/>
                    </a:moveTo>
                    <a:cubicBezTo>
                      <a:pt x="77218" y="75898"/>
                      <a:pt x="59932" y="97789"/>
                      <a:pt x="38609" y="97789"/>
                    </a:cubicBezTo>
                    <a:cubicBezTo>
                      <a:pt x="17286" y="97789"/>
                      <a:pt x="0" y="75898"/>
                      <a:pt x="0" y="48895"/>
                    </a:cubicBezTo>
                    <a:cubicBezTo>
                      <a:pt x="0" y="21891"/>
                      <a:pt x="17286" y="0"/>
                      <a:pt x="38609" y="0"/>
                    </a:cubicBezTo>
                    <a:cubicBezTo>
                      <a:pt x="59932" y="0"/>
                      <a:pt x="77218" y="21891"/>
                      <a:pt x="77218" y="48895"/>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29" name="Freeform 3228">
                <a:extLst>
                  <a:ext uri="{FF2B5EF4-FFF2-40B4-BE49-F238E27FC236}">
                    <a16:creationId xmlns:a16="http://schemas.microsoft.com/office/drawing/2014/main" id="{B79DBCD5-A67F-B2D7-8F16-13D74E3A1AB9}"/>
                  </a:ext>
                </a:extLst>
              </p:cNvPr>
              <p:cNvSpPr/>
              <p:nvPr/>
            </p:nvSpPr>
            <p:spPr>
              <a:xfrm rot="-2118194">
                <a:off x="5598496" y="1934548"/>
                <a:ext cx="42793" cy="54096"/>
              </a:xfrm>
              <a:custGeom>
                <a:avLst/>
                <a:gdLst>
                  <a:gd name="connsiteX0" fmla="*/ 42793 w 42793"/>
                  <a:gd name="connsiteY0" fmla="*/ 27048 h 54096"/>
                  <a:gd name="connsiteX1" fmla="*/ 21397 w 42793"/>
                  <a:gd name="connsiteY1" fmla="*/ 54096 h 54096"/>
                  <a:gd name="connsiteX2" fmla="*/ 0 w 42793"/>
                  <a:gd name="connsiteY2" fmla="*/ 27048 h 54096"/>
                  <a:gd name="connsiteX3" fmla="*/ 21397 w 42793"/>
                  <a:gd name="connsiteY3" fmla="*/ 0 h 54096"/>
                  <a:gd name="connsiteX4" fmla="*/ 42793 w 42793"/>
                  <a:gd name="connsiteY4" fmla="*/ 27048 h 5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3" h="54096">
                    <a:moveTo>
                      <a:pt x="42793" y="27048"/>
                    </a:moveTo>
                    <a:cubicBezTo>
                      <a:pt x="42793" y="41986"/>
                      <a:pt x="33214" y="54096"/>
                      <a:pt x="21397" y="54096"/>
                    </a:cubicBezTo>
                    <a:cubicBezTo>
                      <a:pt x="9580" y="54096"/>
                      <a:pt x="0" y="41986"/>
                      <a:pt x="0" y="27048"/>
                    </a:cubicBezTo>
                    <a:cubicBezTo>
                      <a:pt x="0" y="12110"/>
                      <a:pt x="9580" y="0"/>
                      <a:pt x="21397" y="0"/>
                    </a:cubicBezTo>
                    <a:cubicBezTo>
                      <a:pt x="33214" y="0"/>
                      <a:pt x="42793" y="12110"/>
                      <a:pt x="42793" y="27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 name="Rectangle 4">
              <a:extLst>
                <a:ext uri="{FF2B5EF4-FFF2-40B4-BE49-F238E27FC236}">
                  <a16:creationId xmlns:a16="http://schemas.microsoft.com/office/drawing/2014/main" id="{35FFE7BB-2ADF-E93E-050B-BCB544AC45C4}"/>
                </a:ext>
              </a:extLst>
            </p:cNvPr>
            <p:cNvSpPr/>
            <p:nvPr/>
          </p:nvSpPr>
          <p:spPr>
            <a:xfrm>
              <a:off x="10141442" y="4010143"/>
              <a:ext cx="1648738" cy="876540"/>
            </a:xfrm>
            <a:prstGeom prst="rect">
              <a:avLst/>
            </a:prstGeom>
            <a:solidFill>
              <a:schemeClr val="bg2">
                <a:lumMod val="20000"/>
                <a:lumOff val="80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981AA5C-156C-38E1-5A67-34724DA0BE03}"/>
                </a:ext>
              </a:extLst>
            </p:cNvPr>
            <p:cNvSpPr txBox="1"/>
            <p:nvPr/>
          </p:nvSpPr>
          <p:spPr>
            <a:xfrm>
              <a:off x="10868997" y="4635963"/>
              <a:ext cx="81168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830051"/>
                </a:buClr>
                <a:buSzTx/>
                <a:buFontTx/>
                <a:buNone/>
                <a:tabLst/>
                <a:defRPr/>
              </a:pPr>
              <a:r>
                <a:rPr kumimoji="0" lang="en-GB" sz="900" b="0" i="0" u="none" strike="noStrike" kern="0" cap="none" spc="0" normalizeH="0" baseline="0" noProof="0">
                  <a:ln>
                    <a:noFill/>
                  </a:ln>
                  <a:solidFill>
                    <a:srgbClr val="000000"/>
                  </a:solidFill>
                  <a:effectLst/>
                  <a:uLnTx/>
                  <a:uFillTx/>
                  <a:latin typeface="Calibri"/>
                  <a:ea typeface="+mn-ea"/>
                  <a:cs typeface="+mn-cs"/>
                </a:rPr>
                <a:t>Macrophage</a:t>
              </a:r>
            </a:p>
          </p:txBody>
        </p:sp>
        <p:grpSp>
          <p:nvGrpSpPr>
            <p:cNvPr id="3162" name="Graphic 3">
              <a:extLst>
                <a:ext uri="{FF2B5EF4-FFF2-40B4-BE49-F238E27FC236}">
                  <a16:creationId xmlns:a16="http://schemas.microsoft.com/office/drawing/2014/main" id="{157C5AA5-C1D2-5A6A-54C8-869E71E47485}"/>
                </a:ext>
              </a:extLst>
            </p:cNvPr>
            <p:cNvGrpSpPr>
              <a:grpSpLocks noChangeAspect="1"/>
            </p:cNvGrpSpPr>
            <p:nvPr/>
          </p:nvGrpSpPr>
          <p:grpSpPr>
            <a:xfrm>
              <a:off x="11183206" y="4482884"/>
              <a:ext cx="181913" cy="180000"/>
              <a:chOff x="4432452" y="1720199"/>
              <a:chExt cx="661010" cy="654057"/>
            </a:xfrm>
          </p:grpSpPr>
          <p:sp>
            <p:nvSpPr>
              <p:cNvPr id="282" name="Freeform 21">
                <a:extLst>
                  <a:ext uri="{FF2B5EF4-FFF2-40B4-BE49-F238E27FC236}">
                    <a16:creationId xmlns:a16="http://schemas.microsoft.com/office/drawing/2014/main" id="{A0122ED1-B495-1C82-6B23-07260C3D9D38}"/>
                  </a:ext>
                </a:extLst>
              </p:cNvPr>
              <p:cNvSpPr/>
              <p:nvPr/>
            </p:nvSpPr>
            <p:spPr>
              <a:xfrm>
                <a:off x="4432452" y="1720199"/>
                <a:ext cx="661010" cy="654057"/>
              </a:xfrm>
              <a:custGeom>
                <a:avLst/>
                <a:gdLst>
                  <a:gd name="connsiteX0" fmla="*/ 468066 w 661010"/>
                  <a:gd name="connsiteY0" fmla="*/ 638138 h 654057"/>
                  <a:gd name="connsiteX1" fmla="*/ 534539 w 661010"/>
                  <a:gd name="connsiteY1" fmla="*/ 580826 h 654057"/>
                  <a:gd name="connsiteX2" fmla="*/ 633154 w 661010"/>
                  <a:gd name="connsiteY2" fmla="*/ 503748 h 654057"/>
                  <a:gd name="connsiteX3" fmla="*/ 660732 w 661010"/>
                  <a:gd name="connsiteY3" fmla="*/ 455515 h 654057"/>
                  <a:gd name="connsiteX4" fmla="*/ 657879 w 661010"/>
                  <a:gd name="connsiteY4" fmla="*/ 426480 h 654057"/>
                  <a:gd name="connsiteX5" fmla="*/ 622883 w 661010"/>
                  <a:gd name="connsiteY5" fmla="*/ 250761 h 654057"/>
                  <a:gd name="connsiteX6" fmla="*/ 586842 w 661010"/>
                  <a:gd name="connsiteY6" fmla="*/ 168481 h 654057"/>
                  <a:gd name="connsiteX7" fmla="*/ 542622 w 661010"/>
                  <a:gd name="connsiteY7" fmla="*/ 138312 h 654057"/>
                  <a:gd name="connsiteX8" fmla="*/ 494218 w 661010"/>
                  <a:gd name="connsiteY8" fmla="*/ 67286 h 654057"/>
                  <a:gd name="connsiteX9" fmla="*/ 404161 w 661010"/>
                  <a:gd name="connsiteY9" fmla="*/ 22364 h 654057"/>
                  <a:gd name="connsiteX10" fmla="*/ 220339 w 661010"/>
                  <a:gd name="connsiteY10" fmla="*/ 9312 h 654057"/>
                  <a:gd name="connsiteX11" fmla="*/ 182966 w 661010"/>
                  <a:gd name="connsiteY11" fmla="*/ 32199 h 654057"/>
                  <a:gd name="connsiteX12" fmla="*/ 167656 w 661010"/>
                  <a:gd name="connsiteY12" fmla="*/ 50358 h 654057"/>
                  <a:gd name="connsiteX13" fmla="*/ 96809 w 661010"/>
                  <a:gd name="connsiteY13" fmla="*/ 81189 h 654057"/>
                  <a:gd name="connsiteX14" fmla="*/ 72749 w 661010"/>
                  <a:gd name="connsiteY14" fmla="*/ 157416 h 654057"/>
                  <a:gd name="connsiteX15" fmla="*/ 3424 w 661010"/>
                  <a:gd name="connsiteY15" fmla="*/ 188909 h 654057"/>
                  <a:gd name="connsiteX16" fmla="*/ 761 w 661010"/>
                  <a:gd name="connsiteY16" fmla="*/ 216809 h 654057"/>
                  <a:gd name="connsiteX17" fmla="*/ 11602 w 661010"/>
                  <a:gd name="connsiteY17" fmla="*/ 319989 h 654057"/>
                  <a:gd name="connsiteX18" fmla="*/ 19020 w 661010"/>
                  <a:gd name="connsiteY18" fmla="*/ 350915 h 654057"/>
                  <a:gd name="connsiteX19" fmla="*/ 56963 w 661010"/>
                  <a:gd name="connsiteY19" fmla="*/ 398203 h 654057"/>
                  <a:gd name="connsiteX20" fmla="*/ 39751 w 661010"/>
                  <a:gd name="connsiteY20" fmla="*/ 476321 h 654057"/>
                  <a:gd name="connsiteX21" fmla="*/ 42699 w 661010"/>
                  <a:gd name="connsiteY21" fmla="*/ 534390 h 654057"/>
                  <a:gd name="connsiteX22" fmla="*/ 29956 w 661010"/>
                  <a:gd name="connsiteY22" fmla="*/ 552548 h 654057"/>
                  <a:gd name="connsiteX23" fmla="*/ 34616 w 661010"/>
                  <a:gd name="connsiteY23" fmla="*/ 562195 h 654057"/>
                  <a:gd name="connsiteX24" fmla="*/ 188957 w 661010"/>
                  <a:gd name="connsiteY24" fmla="*/ 639746 h 654057"/>
                  <a:gd name="connsiteX25" fmla="*/ 267222 w 661010"/>
                  <a:gd name="connsiteY25" fmla="*/ 635774 h 654057"/>
                  <a:gd name="connsiteX26" fmla="*/ 468066 w 661010"/>
                  <a:gd name="connsiteY26" fmla="*/ 638138 h 65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1010" h="654057">
                    <a:moveTo>
                      <a:pt x="468066" y="638138"/>
                    </a:moveTo>
                    <a:cubicBezTo>
                      <a:pt x="492886" y="622439"/>
                      <a:pt x="512286" y="599930"/>
                      <a:pt x="534539" y="580826"/>
                    </a:cubicBezTo>
                    <a:cubicBezTo>
                      <a:pt x="566206" y="553588"/>
                      <a:pt x="603484" y="533066"/>
                      <a:pt x="633154" y="503748"/>
                    </a:cubicBezTo>
                    <a:cubicBezTo>
                      <a:pt x="646658" y="490413"/>
                      <a:pt x="658925" y="474335"/>
                      <a:pt x="660732" y="455515"/>
                    </a:cubicBezTo>
                    <a:cubicBezTo>
                      <a:pt x="661683" y="445773"/>
                      <a:pt x="660066" y="435938"/>
                      <a:pt x="657879" y="426480"/>
                    </a:cubicBezTo>
                    <a:cubicBezTo>
                      <a:pt x="644280" y="368695"/>
                      <a:pt x="627163" y="312234"/>
                      <a:pt x="622883" y="250761"/>
                    </a:cubicBezTo>
                    <a:cubicBezTo>
                      <a:pt x="620696" y="220308"/>
                      <a:pt x="609760" y="188720"/>
                      <a:pt x="586842" y="168481"/>
                    </a:cubicBezTo>
                    <a:cubicBezTo>
                      <a:pt x="573433" y="156659"/>
                      <a:pt x="555935" y="150134"/>
                      <a:pt x="542622" y="138312"/>
                    </a:cubicBezTo>
                    <a:cubicBezTo>
                      <a:pt x="521130" y="119208"/>
                      <a:pt x="513237" y="88849"/>
                      <a:pt x="494218" y="67286"/>
                    </a:cubicBezTo>
                    <a:cubicBezTo>
                      <a:pt x="471775" y="41751"/>
                      <a:pt x="436969" y="31443"/>
                      <a:pt x="404161" y="22364"/>
                    </a:cubicBezTo>
                    <a:cubicBezTo>
                      <a:pt x="344060" y="5718"/>
                      <a:pt x="279394" y="-10927"/>
                      <a:pt x="220339" y="9312"/>
                    </a:cubicBezTo>
                    <a:cubicBezTo>
                      <a:pt x="206360" y="14136"/>
                      <a:pt x="192761" y="21134"/>
                      <a:pt x="182966" y="32199"/>
                    </a:cubicBezTo>
                    <a:cubicBezTo>
                      <a:pt x="177736" y="38157"/>
                      <a:pt x="173647" y="45061"/>
                      <a:pt x="167656" y="50358"/>
                    </a:cubicBezTo>
                    <a:cubicBezTo>
                      <a:pt x="147971" y="67570"/>
                      <a:pt x="113641" y="61234"/>
                      <a:pt x="96809" y="81189"/>
                    </a:cubicBezTo>
                    <a:cubicBezTo>
                      <a:pt x="79216" y="101995"/>
                      <a:pt x="92339" y="138501"/>
                      <a:pt x="72749" y="157416"/>
                    </a:cubicBezTo>
                    <a:cubicBezTo>
                      <a:pt x="54015" y="175480"/>
                      <a:pt x="15787" y="166022"/>
                      <a:pt x="3424" y="188909"/>
                    </a:cubicBezTo>
                    <a:cubicBezTo>
                      <a:pt x="-1046" y="197232"/>
                      <a:pt x="-190" y="207351"/>
                      <a:pt x="761" y="216809"/>
                    </a:cubicBezTo>
                    <a:cubicBezTo>
                      <a:pt x="4375" y="251234"/>
                      <a:pt x="7989" y="285659"/>
                      <a:pt x="11602" y="319989"/>
                    </a:cubicBezTo>
                    <a:cubicBezTo>
                      <a:pt x="12743" y="330582"/>
                      <a:pt x="13885" y="341458"/>
                      <a:pt x="19020" y="350915"/>
                    </a:cubicBezTo>
                    <a:cubicBezTo>
                      <a:pt x="28720" y="368884"/>
                      <a:pt x="51067" y="378720"/>
                      <a:pt x="56963" y="398203"/>
                    </a:cubicBezTo>
                    <a:cubicBezTo>
                      <a:pt x="64761" y="424210"/>
                      <a:pt x="38895" y="449273"/>
                      <a:pt x="39751" y="476321"/>
                    </a:cubicBezTo>
                    <a:cubicBezTo>
                      <a:pt x="40417" y="496371"/>
                      <a:pt x="55061" y="518596"/>
                      <a:pt x="42699" y="534390"/>
                    </a:cubicBezTo>
                    <a:cubicBezTo>
                      <a:pt x="38039" y="540348"/>
                      <a:pt x="29671" y="544982"/>
                      <a:pt x="29956" y="552548"/>
                    </a:cubicBezTo>
                    <a:cubicBezTo>
                      <a:pt x="30146" y="556142"/>
                      <a:pt x="32333" y="559357"/>
                      <a:pt x="34616" y="562195"/>
                    </a:cubicBezTo>
                    <a:cubicBezTo>
                      <a:pt x="71228" y="608914"/>
                      <a:pt x="129427" y="638138"/>
                      <a:pt x="188957" y="639746"/>
                    </a:cubicBezTo>
                    <a:cubicBezTo>
                      <a:pt x="215109" y="640502"/>
                      <a:pt x="241070" y="636152"/>
                      <a:pt x="267222" y="635774"/>
                    </a:cubicBezTo>
                    <a:cubicBezTo>
                      <a:pt x="331793" y="634922"/>
                      <a:pt x="408631" y="675684"/>
                      <a:pt x="468066" y="638138"/>
                    </a:cubicBezTo>
                    <a:close/>
                  </a:path>
                </a:pathLst>
              </a:custGeom>
              <a:solidFill>
                <a:srgbClr val="B3B3B3"/>
              </a:solidFill>
              <a:ln w="19004" cap="flat">
                <a:solidFill>
                  <a:srgbClr val="79929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3" name="Freeform 23">
                <a:extLst>
                  <a:ext uri="{FF2B5EF4-FFF2-40B4-BE49-F238E27FC236}">
                    <a16:creationId xmlns:a16="http://schemas.microsoft.com/office/drawing/2014/main" id="{2AB875CA-0DBC-07BF-87DA-A3BA49C12DFD}"/>
                  </a:ext>
                </a:extLst>
              </p:cNvPr>
              <p:cNvSpPr/>
              <p:nvPr/>
            </p:nvSpPr>
            <p:spPr>
              <a:xfrm>
                <a:off x="4527854" y="1720199"/>
                <a:ext cx="565608" cy="653311"/>
              </a:xfrm>
              <a:custGeom>
                <a:avLst/>
                <a:gdLst>
                  <a:gd name="connsiteX0" fmla="*/ 372664 w 565608"/>
                  <a:gd name="connsiteY0" fmla="*/ 638138 h 653311"/>
                  <a:gd name="connsiteX1" fmla="*/ 439137 w 565608"/>
                  <a:gd name="connsiteY1" fmla="*/ 580826 h 653311"/>
                  <a:gd name="connsiteX2" fmla="*/ 537752 w 565608"/>
                  <a:gd name="connsiteY2" fmla="*/ 503748 h 653311"/>
                  <a:gd name="connsiteX3" fmla="*/ 565330 w 565608"/>
                  <a:gd name="connsiteY3" fmla="*/ 455515 h 653311"/>
                  <a:gd name="connsiteX4" fmla="*/ 562477 w 565608"/>
                  <a:gd name="connsiteY4" fmla="*/ 426480 h 653311"/>
                  <a:gd name="connsiteX5" fmla="*/ 527482 w 565608"/>
                  <a:gd name="connsiteY5" fmla="*/ 250761 h 653311"/>
                  <a:gd name="connsiteX6" fmla="*/ 491440 w 565608"/>
                  <a:gd name="connsiteY6" fmla="*/ 168481 h 653311"/>
                  <a:gd name="connsiteX7" fmla="*/ 447220 w 565608"/>
                  <a:gd name="connsiteY7" fmla="*/ 138312 h 653311"/>
                  <a:gd name="connsiteX8" fmla="*/ 398816 w 565608"/>
                  <a:gd name="connsiteY8" fmla="*/ 67286 h 653311"/>
                  <a:gd name="connsiteX9" fmla="*/ 308759 w 565608"/>
                  <a:gd name="connsiteY9" fmla="*/ 22364 h 653311"/>
                  <a:gd name="connsiteX10" fmla="*/ 124938 w 565608"/>
                  <a:gd name="connsiteY10" fmla="*/ 9312 h 653311"/>
                  <a:gd name="connsiteX11" fmla="*/ 87565 w 565608"/>
                  <a:gd name="connsiteY11" fmla="*/ 32199 h 653311"/>
                  <a:gd name="connsiteX12" fmla="*/ 72254 w 565608"/>
                  <a:gd name="connsiteY12" fmla="*/ 50358 h 653311"/>
                  <a:gd name="connsiteX13" fmla="*/ 1407 w 565608"/>
                  <a:gd name="connsiteY13" fmla="*/ 81189 h 653311"/>
                  <a:gd name="connsiteX14" fmla="*/ 261686 w 565608"/>
                  <a:gd name="connsiteY14" fmla="*/ 256530 h 653311"/>
                  <a:gd name="connsiteX15" fmla="*/ 66073 w 565608"/>
                  <a:gd name="connsiteY15" fmla="*/ 631139 h 653311"/>
                  <a:gd name="connsiteX16" fmla="*/ 169728 w 565608"/>
                  <a:gd name="connsiteY16" fmla="*/ 632558 h 653311"/>
                  <a:gd name="connsiteX17" fmla="*/ 372664 w 565608"/>
                  <a:gd name="connsiteY17" fmla="*/ 638138 h 65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608" h="653311">
                    <a:moveTo>
                      <a:pt x="372664" y="638138"/>
                    </a:moveTo>
                    <a:cubicBezTo>
                      <a:pt x="397484" y="622439"/>
                      <a:pt x="416884" y="599930"/>
                      <a:pt x="439137" y="580826"/>
                    </a:cubicBezTo>
                    <a:cubicBezTo>
                      <a:pt x="470804" y="553588"/>
                      <a:pt x="508082" y="533066"/>
                      <a:pt x="537752" y="503748"/>
                    </a:cubicBezTo>
                    <a:cubicBezTo>
                      <a:pt x="551256" y="490413"/>
                      <a:pt x="563523" y="474335"/>
                      <a:pt x="565330" y="455515"/>
                    </a:cubicBezTo>
                    <a:cubicBezTo>
                      <a:pt x="566281" y="445773"/>
                      <a:pt x="564664" y="435938"/>
                      <a:pt x="562477" y="426480"/>
                    </a:cubicBezTo>
                    <a:cubicBezTo>
                      <a:pt x="548878" y="368695"/>
                      <a:pt x="531761" y="312234"/>
                      <a:pt x="527482" y="250761"/>
                    </a:cubicBezTo>
                    <a:cubicBezTo>
                      <a:pt x="525294" y="220308"/>
                      <a:pt x="514358" y="188720"/>
                      <a:pt x="491440" y="168481"/>
                    </a:cubicBezTo>
                    <a:cubicBezTo>
                      <a:pt x="478031" y="156659"/>
                      <a:pt x="460534" y="150134"/>
                      <a:pt x="447220" y="138312"/>
                    </a:cubicBezTo>
                    <a:cubicBezTo>
                      <a:pt x="425728" y="119208"/>
                      <a:pt x="417835" y="88849"/>
                      <a:pt x="398816" y="67286"/>
                    </a:cubicBezTo>
                    <a:cubicBezTo>
                      <a:pt x="376373" y="41751"/>
                      <a:pt x="341568" y="31443"/>
                      <a:pt x="308759" y="22364"/>
                    </a:cubicBezTo>
                    <a:cubicBezTo>
                      <a:pt x="248658" y="5718"/>
                      <a:pt x="183993" y="-10927"/>
                      <a:pt x="124938" y="9312"/>
                    </a:cubicBezTo>
                    <a:cubicBezTo>
                      <a:pt x="110958" y="14136"/>
                      <a:pt x="97359" y="21134"/>
                      <a:pt x="87565" y="32199"/>
                    </a:cubicBezTo>
                    <a:cubicBezTo>
                      <a:pt x="82334" y="38157"/>
                      <a:pt x="78245" y="45061"/>
                      <a:pt x="72254" y="50358"/>
                    </a:cubicBezTo>
                    <a:cubicBezTo>
                      <a:pt x="52569" y="67570"/>
                      <a:pt x="18239" y="61234"/>
                      <a:pt x="1407" y="81189"/>
                    </a:cubicBezTo>
                    <a:cubicBezTo>
                      <a:pt x="-16186" y="101995"/>
                      <a:pt x="134637" y="38725"/>
                      <a:pt x="261686" y="256530"/>
                    </a:cubicBezTo>
                    <a:cubicBezTo>
                      <a:pt x="334721" y="381747"/>
                      <a:pt x="204724" y="552737"/>
                      <a:pt x="66073" y="631139"/>
                    </a:cubicBezTo>
                    <a:cubicBezTo>
                      <a:pt x="51238" y="639462"/>
                      <a:pt x="160599" y="632747"/>
                      <a:pt x="169728" y="632558"/>
                    </a:cubicBezTo>
                    <a:cubicBezTo>
                      <a:pt x="234299" y="631612"/>
                      <a:pt x="313229" y="675684"/>
                      <a:pt x="372664" y="638138"/>
                    </a:cubicBezTo>
                    <a:close/>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4" name="Freeform 28">
                <a:extLst>
                  <a:ext uri="{FF2B5EF4-FFF2-40B4-BE49-F238E27FC236}">
                    <a16:creationId xmlns:a16="http://schemas.microsoft.com/office/drawing/2014/main" id="{766B06B0-71B0-B8D6-797E-DE5020F54593}"/>
                  </a:ext>
                </a:extLst>
              </p:cNvPr>
              <p:cNvSpPr/>
              <p:nvPr/>
            </p:nvSpPr>
            <p:spPr>
              <a:xfrm rot="-679607">
                <a:off x="4524112" y="1908439"/>
                <a:ext cx="213391" cy="321167"/>
              </a:xfrm>
              <a:custGeom>
                <a:avLst/>
                <a:gdLst>
                  <a:gd name="connsiteX0" fmla="*/ 213392 w 213391"/>
                  <a:gd name="connsiteY0" fmla="*/ 160584 h 321167"/>
                  <a:gd name="connsiteX1" fmla="*/ 106696 w 213391"/>
                  <a:gd name="connsiteY1" fmla="*/ 321167 h 321167"/>
                  <a:gd name="connsiteX2" fmla="*/ 0 w 213391"/>
                  <a:gd name="connsiteY2" fmla="*/ 160584 h 321167"/>
                  <a:gd name="connsiteX3" fmla="*/ 106696 w 213391"/>
                  <a:gd name="connsiteY3" fmla="*/ 0 h 321167"/>
                  <a:gd name="connsiteX4" fmla="*/ 213392 w 213391"/>
                  <a:gd name="connsiteY4" fmla="*/ 160584 h 3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91" h="321167">
                    <a:moveTo>
                      <a:pt x="213392" y="160584"/>
                    </a:moveTo>
                    <a:cubicBezTo>
                      <a:pt x="213392" y="249272"/>
                      <a:pt x="165622" y="321167"/>
                      <a:pt x="106696" y="321167"/>
                    </a:cubicBezTo>
                    <a:cubicBezTo>
                      <a:pt x="47769" y="321167"/>
                      <a:pt x="0" y="249272"/>
                      <a:pt x="0" y="160584"/>
                    </a:cubicBezTo>
                    <a:cubicBezTo>
                      <a:pt x="0" y="71896"/>
                      <a:pt x="47769" y="0"/>
                      <a:pt x="106696" y="0"/>
                    </a:cubicBezTo>
                    <a:cubicBezTo>
                      <a:pt x="165622" y="0"/>
                      <a:pt x="213392" y="71896"/>
                      <a:pt x="213392" y="160584"/>
                    </a:cubicBezTo>
                    <a:close/>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5" name="Freeform 30">
                <a:extLst>
                  <a:ext uri="{FF2B5EF4-FFF2-40B4-BE49-F238E27FC236}">
                    <a16:creationId xmlns:a16="http://schemas.microsoft.com/office/drawing/2014/main" id="{612F729F-3BCA-1A04-169B-F85A1B8C537F}"/>
                  </a:ext>
                </a:extLst>
              </p:cNvPr>
              <p:cNvSpPr/>
              <p:nvPr/>
            </p:nvSpPr>
            <p:spPr>
              <a:xfrm>
                <a:off x="4759232" y="1776979"/>
                <a:ext cx="57438" cy="60311"/>
              </a:xfrm>
              <a:custGeom>
                <a:avLst/>
                <a:gdLst>
                  <a:gd name="connsiteX0" fmla="*/ 258 w 57438"/>
                  <a:gd name="connsiteY0" fmla="*/ 23368 h 60311"/>
                  <a:gd name="connsiteX1" fmla="*/ 4537 w 57438"/>
                  <a:gd name="connsiteY1" fmla="*/ 43418 h 60311"/>
                  <a:gd name="connsiteX2" fmla="*/ 9482 w 57438"/>
                  <a:gd name="connsiteY2" fmla="*/ 49187 h 60311"/>
                  <a:gd name="connsiteX3" fmla="*/ 11289 w 57438"/>
                  <a:gd name="connsiteY3" fmla="*/ 53726 h 60311"/>
                  <a:gd name="connsiteX4" fmla="*/ 20038 w 57438"/>
                  <a:gd name="connsiteY4" fmla="*/ 59874 h 60311"/>
                  <a:gd name="connsiteX5" fmla="*/ 49898 w 57438"/>
                  <a:gd name="connsiteY5" fmla="*/ 49376 h 60311"/>
                  <a:gd name="connsiteX6" fmla="*/ 57126 w 57438"/>
                  <a:gd name="connsiteY6" fmla="*/ 34433 h 60311"/>
                  <a:gd name="connsiteX7" fmla="*/ 53702 w 57438"/>
                  <a:gd name="connsiteY7" fmla="*/ 15045 h 60311"/>
                  <a:gd name="connsiteX8" fmla="*/ 41815 w 57438"/>
                  <a:gd name="connsiteY8" fmla="*/ 3034 h 60311"/>
                  <a:gd name="connsiteX9" fmla="*/ 22320 w 57438"/>
                  <a:gd name="connsiteY9" fmla="*/ 670 h 60311"/>
                  <a:gd name="connsiteX10" fmla="*/ 258 w 57438"/>
                  <a:gd name="connsiteY10" fmla="*/ 23368 h 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8" h="60311">
                    <a:moveTo>
                      <a:pt x="258" y="23368"/>
                    </a:moveTo>
                    <a:cubicBezTo>
                      <a:pt x="-598" y="30366"/>
                      <a:pt x="638" y="37365"/>
                      <a:pt x="4537" y="43418"/>
                    </a:cubicBezTo>
                    <a:cubicBezTo>
                      <a:pt x="5869" y="45498"/>
                      <a:pt x="7580" y="47484"/>
                      <a:pt x="9482" y="49187"/>
                    </a:cubicBezTo>
                    <a:cubicBezTo>
                      <a:pt x="9768" y="50795"/>
                      <a:pt x="10338" y="52308"/>
                      <a:pt x="11289" y="53726"/>
                    </a:cubicBezTo>
                    <a:cubicBezTo>
                      <a:pt x="13381" y="56658"/>
                      <a:pt x="16424" y="59212"/>
                      <a:pt x="20038" y="59874"/>
                    </a:cubicBezTo>
                    <a:cubicBezTo>
                      <a:pt x="30974" y="61671"/>
                      <a:pt x="42671" y="57888"/>
                      <a:pt x="49898" y="49376"/>
                    </a:cubicBezTo>
                    <a:cubicBezTo>
                      <a:pt x="53512" y="45120"/>
                      <a:pt x="56365" y="39918"/>
                      <a:pt x="57126" y="34433"/>
                    </a:cubicBezTo>
                    <a:cubicBezTo>
                      <a:pt x="58077" y="27529"/>
                      <a:pt x="56840" y="21193"/>
                      <a:pt x="53702" y="15045"/>
                    </a:cubicBezTo>
                    <a:cubicBezTo>
                      <a:pt x="51135" y="10033"/>
                      <a:pt x="46760" y="5777"/>
                      <a:pt x="41815" y="3034"/>
                    </a:cubicBezTo>
                    <a:cubicBezTo>
                      <a:pt x="35729" y="-276"/>
                      <a:pt x="29072" y="-559"/>
                      <a:pt x="22320" y="670"/>
                    </a:cubicBezTo>
                    <a:cubicBezTo>
                      <a:pt x="11479" y="2751"/>
                      <a:pt x="1589" y="12397"/>
                      <a:pt x="258" y="2336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6" name="Freeform 31">
                <a:extLst>
                  <a:ext uri="{FF2B5EF4-FFF2-40B4-BE49-F238E27FC236}">
                    <a16:creationId xmlns:a16="http://schemas.microsoft.com/office/drawing/2014/main" id="{F08FDBD4-6479-F9FB-B295-18C8E801909C}"/>
                  </a:ext>
                </a:extLst>
              </p:cNvPr>
              <p:cNvSpPr/>
              <p:nvPr/>
            </p:nvSpPr>
            <p:spPr>
              <a:xfrm>
                <a:off x="4899785" y="1938039"/>
                <a:ext cx="57438" cy="60311"/>
              </a:xfrm>
              <a:custGeom>
                <a:avLst/>
                <a:gdLst>
                  <a:gd name="connsiteX0" fmla="*/ 258 w 57438"/>
                  <a:gd name="connsiteY0" fmla="*/ 23368 h 60311"/>
                  <a:gd name="connsiteX1" fmla="*/ 4537 w 57438"/>
                  <a:gd name="connsiteY1" fmla="*/ 43418 h 60311"/>
                  <a:gd name="connsiteX2" fmla="*/ 9482 w 57438"/>
                  <a:gd name="connsiteY2" fmla="*/ 49187 h 60311"/>
                  <a:gd name="connsiteX3" fmla="*/ 11289 w 57438"/>
                  <a:gd name="connsiteY3" fmla="*/ 53726 h 60311"/>
                  <a:gd name="connsiteX4" fmla="*/ 20038 w 57438"/>
                  <a:gd name="connsiteY4" fmla="*/ 59874 h 60311"/>
                  <a:gd name="connsiteX5" fmla="*/ 49898 w 57438"/>
                  <a:gd name="connsiteY5" fmla="*/ 49376 h 60311"/>
                  <a:gd name="connsiteX6" fmla="*/ 57126 w 57438"/>
                  <a:gd name="connsiteY6" fmla="*/ 34433 h 60311"/>
                  <a:gd name="connsiteX7" fmla="*/ 53702 w 57438"/>
                  <a:gd name="connsiteY7" fmla="*/ 15045 h 60311"/>
                  <a:gd name="connsiteX8" fmla="*/ 41815 w 57438"/>
                  <a:gd name="connsiteY8" fmla="*/ 3034 h 60311"/>
                  <a:gd name="connsiteX9" fmla="*/ 22320 w 57438"/>
                  <a:gd name="connsiteY9" fmla="*/ 670 h 60311"/>
                  <a:gd name="connsiteX10" fmla="*/ 258 w 57438"/>
                  <a:gd name="connsiteY10" fmla="*/ 23368 h 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8" h="60311">
                    <a:moveTo>
                      <a:pt x="258" y="23368"/>
                    </a:moveTo>
                    <a:cubicBezTo>
                      <a:pt x="-598" y="30366"/>
                      <a:pt x="638" y="37365"/>
                      <a:pt x="4537" y="43418"/>
                    </a:cubicBezTo>
                    <a:cubicBezTo>
                      <a:pt x="5869" y="45498"/>
                      <a:pt x="7580" y="47484"/>
                      <a:pt x="9482" y="49187"/>
                    </a:cubicBezTo>
                    <a:cubicBezTo>
                      <a:pt x="9768" y="50795"/>
                      <a:pt x="10338" y="52308"/>
                      <a:pt x="11289" y="53726"/>
                    </a:cubicBezTo>
                    <a:cubicBezTo>
                      <a:pt x="13381" y="56658"/>
                      <a:pt x="16424" y="59212"/>
                      <a:pt x="20038" y="59874"/>
                    </a:cubicBezTo>
                    <a:cubicBezTo>
                      <a:pt x="30974" y="61671"/>
                      <a:pt x="42671" y="57888"/>
                      <a:pt x="49898" y="49376"/>
                    </a:cubicBezTo>
                    <a:cubicBezTo>
                      <a:pt x="53512" y="45120"/>
                      <a:pt x="56365" y="39918"/>
                      <a:pt x="57126" y="34433"/>
                    </a:cubicBezTo>
                    <a:cubicBezTo>
                      <a:pt x="58077" y="27529"/>
                      <a:pt x="56840" y="21193"/>
                      <a:pt x="53702" y="15045"/>
                    </a:cubicBezTo>
                    <a:cubicBezTo>
                      <a:pt x="51135" y="10033"/>
                      <a:pt x="46760" y="5777"/>
                      <a:pt x="41815" y="3034"/>
                    </a:cubicBezTo>
                    <a:cubicBezTo>
                      <a:pt x="35729" y="-276"/>
                      <a:pt x="29072" y="-559"/>
                      <a:pt x="22320" y="670"/>
                    </a:cubicBezTo>
                    <a:cubicBezTo>
                      <a:pt x="11574" y="2656"/>
                      <a:pt x="1589" y="12303"/>
                      <a:pt x="258" y="2336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7" name="Freeform 32">
                <a:extLst>
                  <a:ext uri="{FF2B5EF4-FFF2-40B4-BE49-F238E27FC236}">
                    <a16:creationId xmlns:a16="http://schemas.microsoft.com/office/drawing/2014/main" id="{919039FF-307A-FF42-0F06-C5037A8CF5F6}"/>
                  </a:ext>
                </a:extLst>
              </p:cNvPr>
              <p:cNvSpPr/>
              <p:nvPr/>
            </p:nvSpPr>
            <p:spPr>
              <a:xfrm>
                <a:off x="4646352" y="1774899"/>
                <a:ext cx="57438" cy="60311"/>
              </a:xfrm>
              <a:custGeom>
                <a:avLst/>
                <a:gdLst>
                  <a:gd name="connsiteX0" fmla="*/ 258 w 57438"/>
                  <a:gd name="connsiteY0" fmla="*/ 23368 h 60311"/>
                  <a:gd name="connsiteX1" fmla="*/ 4537 w 57438"/>
                  <a:gd name="connsiteY1" fmla="*/ 43418 h 60311"/>
                  <a:gd name="connsiteX2" fmla="*/ 9482 w 57438"/>
                  <a:gd name="connsiteY2" fmla="*/ 49187 h 60311"/>
                  <a:gd name="connsiteX3" fmla="*/ 11289 w 57438"/>
                  <a:gd name="connsiteY3" fmla="*/ 53726 h 60311"/>
                  <a:gd name="connsiteX4" fmla="*/ 20038 w 57438"/>
                  <a:gd name="connsiteY4" fmla="*/ 59874 h 60311"/>
                  <a:gd name="connsiteX5" fmla="*/ 49898 w 57438"/>
                  <a:gd name="connsiteY5" fmla="*/ 49376 h 60311"/>
                  <a:gd name="connsiteX6" fmla="*/ 57126 w 57438"/>
                  <a:gd name="connsiteY6" fmla="*/ 34433 h 60311"/>
                  <a:gd name="connsiteX7" fmla="*/ 53702 w 57438"/>
                  <a:gd name="connsiteY7" fmla="*/ 15045 h 60311"/>
                  <a:gd name="connsiteX8" fmla="*/ 41815 w 57438"/>
                  <a:gd name="connsiteY8" fmla="*/ 3034 h 60311"/>
                  <a:gd name="connsiteX9" fmla="*/ 22320 w 57438"/>
                  <a:gd name="connsiteY9" fmla="*/ 670 h 60311"/>
                  <a:gd name="connsiteX10" fmla="*/ 258 w 57438"/>
                  <a:gd name="connsiteY10" fmla="*/ 23368 h 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8" h="60311">
                    <a:moveTo>
                      <a:pt x="258" y="23368"/>
                    </a:moveTo>
                    <a:cubicBezTo>
                      <a:pt x="-598" y="30366"/>
                      <a:pt x="638" y="37365"/>
                      <a:pt x="4537" y="43418"/>
                    </a:cubicBezTo>
                    <a:cubicBezTo>
                      <a:pt x="5869" y="45498"/>
                      <a:pt x="7580" y="47484"/>
                      <a:pt x="9482" y="49187"/>
                    </a:cubicBezTo>
                    <a:cubicBezTo>
                      <a:pt x="9768" y="50795"/>
                      <a:pt x="10338" y="52308"/>
                      <a:pt x="11289" y="53726"/>
                    </a:cubicBezTo>
                    <a:cubicBezTo>
                      <a:pt x="13381" y="56658"/>
                      <a:pt x="16424" y="59212"/>
                      <a:pt x="20038" y="59874"/>
                    </a:cubicBezTo>
                    <a:cubicBezTo>
                      <a:pt x="30974" y="61671"/>
                      <a:pt x="42671" y="57888"/>
                      <a:pt x="49898" y="49376"/>
                    </a:cubicBezTo>
                    <a:cubicBezTo>
                      <a:pt x="53512" y="45120"/>
                      <a:pt x="56365" y="39918"/>
                      <a:pt x="57126" y="34433"/>
                    </a:cubicBezTo>
                    <a:cubicBezTo>
                      <a:pt x="58077" y="27529"/>
                      <a:pt x="56840" y="21193"/>
                      <a:pt x="53702" y="15045"/>
                    </a:cubicBezTo>
                    <a:cubicBezTo>
                      <a:pt x="51135" y="10033"/>
                      <a:pt x="46760" y="5777"/>
                      <a:pt x="41815" y="3034"/>
                    </a:cubicBezTo>
                    <a:cubicBezTo>
                      <a:pt x="35729" y="-276"/>
                      <a:pt x="29072" y="-559"/>
                      <a:pt x="22320" y="670"/>
                    </a:cubicBezTo>
                    <a:cubicBezTo>
                      <a:pt x="11479" y="2656"/>
                      <a:pt x="1589" y="12303"/>
                      <a:pt x="258" y="2336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07" name="Freeform 33">
                <a:extLst>
                  <a:ext uri="{FF2B5EF4-FFF2-40B4-BE49-F238E27FC236}">
                    <a16:creationId xmlns:a16="http://schemas.microsoft.com/office/drawing/2014/main" id="{E681D03A-2E67-51C3-BCE2-5A7118338C0B}"/>
                  </a:ext>
                </a:extLst>
              </p:cNvPr>
              <p:cNvSpPr/>
              <p:nvPr/>
            </p:nvSpPr>
            <p:spPr>
              <a:xfrm>
                <a:off x="4771911" y="1923672"/>
                <a:ext cx="61016" cy="60486"/>
              </a:xfrm>
              <a:custGeom>
                <a:avLst/>
                <a:gdLst>
                  <a:gd name="connsiteX0" fmla="*/ 702 w 61016"/>
                  <a:gd name="connsiteY0" fmla="*/ 23171 h 60486"/>
                  <a:gd name="connsiteX1" fmla="*/ 512 w 61016"/>
                  <a:gd name="connsiteY1" fmla="*/ 34804 h 60486"/>
                  <a:gd name="connsiteX2" fmla="*/ 7168 w 61016"/>
                  <a:gd name="connsiteY2" fmla="*/ 47855 h 60486"/>
                  <a:gd name="connsiteX3" fmla="*/ 18675 w 61016"/>
                  <a:gd name="connsiteY3" fmla="*/ 54475 h 60486"/>
                  <a:gd name="connsiteX4" fmla="*/ 20672 w 61016"/>
                  <a:gd name="connsiteY4" fmla="*/ 54853 h 60486"/>
                  <a:gd name="connsiteX5" fmla="*/ 22479 w 61016"/>
                  <a:gd name="connsiteY5" fmla="*/ 56745 h 60486"/>
                  <a:gd name="connsiteX6" fmla="*/ 32559 w 61016"/>
                  <a:gd name="connsiteY6" fmla="*/ 60433 h 60486"/>
                  <a:gd name="connsiteX7" fmla="*/ 52530 w 61016"/>
                  <a:gd name="connsiteY7" fmla="*/ 50976 h 60486"/>
                  <a:gd name="connsiteX8" fmla="*/ 58045 w 61016"/>
                  <a:gd name="connsiteY8" fmla="*/ 43126 h 60486"/>
                  <a:gd name="connsiteX9" fmla="*/ 60993 w 61016"/>
                  <a:gd name="connsiteY9" fmla="*/ 30642 h 60486"/>
                  <a:gd name="connsiteX10" fmla="*/ 55097 w 61016"/>
                  <a:gd name="connsiteY10" fmla="*/ 12579 h 60486"/>
                  <a:gd name="connsiteX11" fmla="*/ 45397 w 61016"/>
                  <a:gd name="connsiteY11" fmla="*/ 3878 h 60486"/>
                  <a:gd name="connsiteX12" fmla="*/ 42544 w 61016"/>
                  <a:gd name="connsiteY12" fmla="*/ 2459 h 60486"/>
                  <a:gd name="connsiteX13" fmla="*/ 36078 w 61016"/>
                  <a:gd name="connsiteY13" fmla="*/ 379 h 60486"/>
                  <a:gd name="connsiteX14" fmla="*/ 702 w 61016"/>
                  <a:gd name="connsiteY14" fmla="*/ 23171 h 6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016" h="60486">
                    <a:moveTo>
                      <a:pt x="702" y="23171"/>
                    </a:moveTo>
                    <a:cubicBezTo>
                      <a:pt x="-249" y="27049"/>
                      <a:pt x="-154" y="30926"/>
                      <a:pt x="512" y="34804"/>
                    </a:cubicBezTo>
                    <a:cubicBezTo>
                      <a:pt x="1463" y="39816"/>
                      <a:pt x="3650" y="44072"/>
                      <a:pt x="7168" y="47855"/>
                    </a:cubicBezTo>
                    <a:cubicBezTo>
                      <a:pt x="10212" y="51260"/>
                      <a:pt x="14396" y="53151"/>
                      <a:pt x="18675" y="54475"/>
                    </a:cubicBezTo>
                    <a:cubicBezTo>
                      <a:pt x="19341" y="54664"/>
                      <a:pt x="20006" y="54759"/>
                      <a:pt x="20672" y="54853"/>
                    </a:cubicBezTo>
                    <a:cubicBezTo>
                      <a:pt x="21148" y="55515"/>
                      <a:pt x="21718" y="56177"/>
                      <a:pt x="22479" y="56745"/>
                    </a:cubicBezTo>
                    <a:cubicBezTo>
                      <a:pt x="25237" y="59109"/>
                      <a:pt x="28850" y="60812"/>
                      <a:pt x="32559" y="60433"/>
                    </a:cubicBezTo>
                    <a:cubicBezTo>
                      <a:pt x="40167" y="59677"/>
                      <a:pt x="47109" y="56461"/>
                      <a:pt x="52530" y="50976"/>
                    </a:cubicBezTo>
                    <a:cubicBezTo>
                      <a:pt x="54717" y="48706"/>
                      <a:pt x="56714" y="45963"/>
                      <a:pt x="58045" y="43126"/>
                    </a:cubicBezTo>
                    <a:cubicBezTo>
                      <a:pt x="60042" y="38870"/>
                      <a:pt x="60803" y="35182"/>
                      <a:pt x="60993" y="30642"/>
                    </a:cubicBezTo>
                    <a:cubicBezTo>
                      <a:pt x="61278" y="24495"/>
                      <a:pt x="58901" y="17402"/>
                      <a:pt x="55097" y="12579"/>
                    </a:cubicBezTo>
                    <a:cubicBezTo>
                      <a:pt x="52149" y="8890"/>
                      <a:pt x="49486" y="6337"/>
                      <a:pt x="45397" y="3878"/>
                    </a:cubicBezTo>
                    <a:cubicBezTo>
                      <a:pt x="44446" y="3310"/>
                      <a:pt x="43495" y="2837"/>
                      <a:pt x="42544" y="2459"/>
                    </a:cubicBezTo>
                    <a:cubicBezTo>
                      <a:pt x="40452" y="1608"/>
                      <a:pt x="38360" y="757"/>
                      <a:pt x="36078" y="379"/>
                    </a:cubicBezTo>
                    <a:cubicBezTo>
                      <a:pt x="20292" y="-2080"/>
                      <a:pt x="4696" y="7661"/>
                      <a:pt x="702" y="2317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2" name="Freeform 34">
                <a:extLst>
                  <a:ext uri="{FF2B5EF4-FFF2-40B4-BE49-F238E27FC236}">
                    <a16:creationId xmlns:a16="http://schemas.microsoft.com/office/drawing/2014/main" id="{F9308A01-8790-784C-ED7F-9C2B6730CFFB}"/>
                  </a:ext>
                </a:extLst>
              </p:cNvPr>
              <p:cNvSpPr/>
              <p:nvPr/>
            </p:nvSpPr>
            <p:spPr>
              <a:xfrm>
                <a:off x="4764779" y="2075346"/>
                <a:ext cx="61016" cy="60509"/>
              </a:xfrm>
              <a:custGeom>
                <a:avLst/>
                <a:gdLst>
                  <a:gd name="connsiteX0" fmla="*/ 702 w 61016"/>
                  <a:gd name="connsiteY0" fmla="*/ 23195 h 60509"/>
                  <a:gd name="connsiteX1" fmla="*/ 512 w 61016"/>
                  <a:gd name="connsiteY1" fmla="*/ 34828 h 60509"/>
                  <a:gd name="connsiteX2" fmla="*/ 7168 w 61016"/>
                  <a:gd name="connsiteY2" fmla="*/ 47879 h 60509"/>
                  <a:gd name="connsiteX3" fmla="*/ 18675 w 61016"/>
                  <a:gd name="connsiteY3" fmla="*/ 54499 h 60509"/>
                  <a:gd name="connsiteX4" fmla="*/ 20672 w 61016"/>
                  <a:gd name="connsiteY4" fmla="*/ 54877 h 60509"/>
                  <a:gd name="connsiteX5" fmla="*/ 22479 w 61016"/>
                  <a:gd name="connsiteY5" fmla="*/ 56769 h 60509"/>
                  <a:gd name="connsiteX6" fmla="*/ 32559 w 61016"/>
                  <a:gd name="connsiteY6" fmla="*/ 60457 h 60509"/>
                  <a:gd name="connsiteX7" fmla="*/ 52530 w 61016"/>
                  <a:gd name="connsiteY7" fmla="*/ 51000 h 60509"/>
                  <a:gd name="connsiteX8" fmla="*/ 58045 w 61016"/>
                  <a:gd name="connsiteY8" fmla="*/ 43150 h 60509"/>
                  <a:gd name="connsiteX9" fmla="*/ 60993 w 61016"/>
                  <a:gd name="connsiteY9" fmla="*/ 30666 h 60509"/>
                  <a:gd name="connsiteX10" fmla="*/ 55097 w 61016"/>
                  <a:gd name="connsiteY10" fmla="*/ 12603 h 60509"/>
                  <a:gd name="connsiteX11" fmla="*/ 45397 w 61016"/>
                  <a:gd name="connsiteY11" fmla="*/ 3902 h 60509"/>
                  <a:gd name="connsiteX12" fmla="*/ 42544 w 61016"/>
                  <a:gd name="connsiteY12" fmla="*/ 2483 h 60509"/>
                  <a:gd name="connsiteX13" fmla="*/ 36078 w 61016"/>
                  <a:gd name="connsiteY13" fmla="*/ 402 h 60509"/>
                  <a:gd name="connsiteX14" fmla="*/ 702 w 61016"/>
                  <a:gd name="connsiteY14" fmla="*/ 23195 h 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016" h="60509">
                    <a:moveTo>
                      <a:pt x="702" y="23195"/>
                    </a:moveTo>
                    <a:cubicBezTo>
                      <a:pt x="-249" y="27072"/>
                      <a:pt x="-154" y="30950"/>
                      <a:pt x="512" y="34828"/>
                    </a:cubicBezTo>
                    <a:cubicBezTo>
                      <a:pt x="1463" y="39840"/>
                      <a:pt x="3650" y="44096"/>
                      <a:pt x="7168" y="47879"/>
                    </a:cubicBezTo>
                    <a:cubicBezTo>
                      <a:pt x="10212" y="51283"/>
                      <a:pt x="14396" y="53175"/>
                      <a:pt x="18675" y="54499"/>
                    </a:cubicBezTo>
                    <a:cubicBezTo>
                      <a:pt x="19341" y="54688"/>
                      <a:pt x="20006" y="54783"/>
                      <a:pt x="20672" y="54877"/>
                    </a:cubicBezTo>
                    <a:cubicBezTo>
                      <a:pt x="21148" y="55539"/>
                      <a:pt x="21718" y="56201"/>
                      <a:pt x="22479" y="56769"/>
                    </a:cubicBezTo>
                    <a:cubicBezTo>
                      <a:pt x="25237" y="59133"/>
                      <a:pt x="28850" y="60836"/>
                      <a:pt x="32559" y="60457"/>
                    </a:cubicBezTo>
                    <a:cubicBezTo>
                      <a:pt x="40167" y="59701"/>
                      <a:pt x="47109" y="56485"/>
                      <a:pt x="52530" y="51000"/>
                    </a:cubicBezTo>
                    <a:cubicBezTo>
                      <a:pt x="54717" y="48730"/>
                      <a:pt x="56714" y="45987"/>
                      <a:pt x="58045" y="43150"/>
                    </a:cubicBezTo>
                    <a:cubicBezTo>
                      <a:pt x="60042" y="38894"/>
                      <a:pt x="60803" y="35206"/>
                      <a:pt x="60993" y="30666"/>
                    </a:cubicBezTo>
                    <a:cubicBezTo>
                      <a:pt x="61278" y="24519"/>
                      <a:pt x="58901" y="17426"/>
                      <a:pt x="55097" y="12603"/>
                    </a:cubicBezTo>
                    <a:cubicBezTo>
                      <a:pt x="52149" y="8914"/>
                      <a:pt x="49486" y="6361"/>
                      <a:pt x="45397" y="3902"/>
                    </a:cubicBezTo>
                    <a:cubicBezTo>
                      <a:pt x="44446" y="3334"/>
                      <a:pt x="43495" y="2861"/>
                      <a:pt x="42544" y="2483"/>
                    </a:cubicBezTo>
                    <a:cubicBezTo>
                      <a:pt x="40452" y="1632"/>
                      <a:pt x="38360" y="781"/>
                      <a:pt x="36078" y="402"/>
                    </a:cubicBezTo>
                    <a:cubicBezTo>
                      <a:pt x="20197" y="-2151"/>
                      <a:pt x="4601" y="7685"/>
                      <a:pt x="702" y="23195"/>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3" name="Freeform 35">
                <a:extLst>
                  <a:ext uri="{FF2B5EF4-FFF2-40B4-BE49-F238E27FC236}">
                    <a16:creationId xmlns:a16="http://schemas.microsoft.com/office/drawing/2014/main" id="{0EAAC61A-246B-2A95-6BB8-466A76C38F0F}"/>
                  </a:ext>
                </a:extLst>
              </p:cNvPr>
              <p:cNvSpPr/>
              <p:nvPr/>
            </p:nvSpPr>
            <p:spPr>
              <a:xfrm>
                <a:off x="4966569" y="2145439"/>
                <a:ext cx="68471" cy="62306"/>
              </a:xfrm>
              <a:custGeom>
                <a:avLst/>
                <a:gdLst>
                  <a:gd name="connsiteX0" fmla="*/ 137 w 68471"/>
                  <a:gd name="connsiteY0" fmla="*/ 33868 h 62306"/>
                  <a:gd name="connsiteX1" fmla="*/ 5082 w 68471"/>
                  <a:gd name="connsiteY1" fmla="*/ 47676 h 62306"/>
                  <a:gd name="connsiteX2" fmla="*/ 10217 w 68471"/>
                  <a:gd name="connsiteY2" fmla="*/ 52878 h 62306"/>
                  <a:gd name="connsiteX3" fmla="*/ 15542 w 68471"/>
                  <a:gd name="connsiteY3" fmla="*/ 57985 h 62306"/>
                  <a:gd name="connsiteX4" fmla="*/ 44927 w 68471"/>
                  <a:gd name="connsiteY4" fmla="*/ 61200 h 62306"/>
                  <a:gd name="connsiteX5" fmla="*/ 66039 w 68471"/>
                  <a:gd name="connsiteY5" fmla="*/ 43988 h 62306"/>
                  <a:gd name="connsiteX6" fmla="*/ 63566 w 68471"/>
                  <a:gd name="connsiteY6" fmla="*/ 15142 h 62306"/>
                  <a:gd name="connsiteX7" fmla="*/ 39411 w 68471"/>
                  <a:gd name="connsiteY7" fmla="*/ 294 h 62306"/>
                  <a:gd name="connsiteX8" fmla="*/ 23625 w 68471"/>
                  <a:gd name="connsiteY8" fmla="*/ 1429 h 62306"/>
                  <a:gd name="connsiteX9" fmla="*/ 10122 w 68471"/>
                  <a:gd name="connsiteY9" fmla="*/ 8995 h 62306"/>
                  <a:gd name="connsiteX10" fmla="*/ 137 w 68471"/>
                  <a:gd name="connsiteY10" fmla="*/ 33868 h 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471" h="62306">
                    <a:moveTo>
                      <a:pt x="137" y="33868"/>
                    </a:moveTo>
                    <a:cubicBezTo>
                      <a:pt x="612" y="38691"/>
                      <a:pt x="2038" y="43798"/>
                      <a:pt x="5082" y="47676"/>
                    </a:cubicBezTo>
                    <a:cubicBezTo>
                      <a:pt x="6603" y="49662"/>
                      <a:pt x="8410" y="51364"/>
                      <a:pt x="10217" y="52878"/>
                    </a:cubicBezTo>
                    <a:cubicBezTo>
                      <a:pt x="11453" y="55053"/>
                      <a:pt x="13260" y="57039"/>
                      <a:pt x="15542" y="57985"/>
                    </a:cubicBezTo>
                    <a:cubicBezTo>
                      <a:pt x="25147" y="61768"/>
                      <a:pt x="34752" y="63659"/>
                      <a:pt x="44927" y="61200"/>
                    </a:cubicBezTo>
                    <a:cubicBezTo>
                      <a:pt x="53771" y="59120"/>
                      <a:pt x="62520" y="52499"/>
                      <a:pt x="66039" y="43988"/>
                    </a:cubicBezTo>
                    <a:cubicBezTo>
                      <a:pt x="69937" y="34625"/>
                      <a:pt x="69177" y="23749"/>
                      <a:pt x="63566" y="15142"/>
                    </a:cubicBezTo>
                    <a:cubicBezTo>
                      <a:pt x="58336" y="7104"/>
                      <a:pt x="49016" y="1335"/>
                      <a:pt x="39411" y="294"/>
                    </a:cubicBezTo>
                    <a:cubicBezTo>
                      <a:pt x="33991" y="-273"/>
                      <a:pt x="28951" y="-84"/>
                      <a:pt x="23625" y="1429"/>
                    </a:cubicBezTo>
                    <a:cubicBezTo>
                      <a:pt x="18490" y="2942"/>
                      <a:pt x="14211" y="5590"/>
                      <a:pt x="10122" y="8995"/>
                    </a:cubicBezTo>
                    <a:cubicBezTo>
                      <a:pt x="3275" y="14953"/>
                      <a:pt x="-814" y="24884"/>
                      <a:pt x="137" y="3386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4" name="Freeform 36">
                <a:extLst>
                  <a:ext uri="{FF2B5EF4-FFF2-40B4-BE49-F238E27FC236}">
                    <a16:creationId xmlns:a16="http://schemas.microsoft.com/office/drawing/2014/main" id="{79CE9CD7-C5C6-DAC3-D893-7BBFA4D01853}"/>
                  </a:ext>
                </a:extLst>
              </p:cNvPr>
              <p:cNvSpPr/>
              <p:nvPr/>
            </p:nvSpPr>
            <p:spPr>
              <a:xfrm>
                <a:off x="4970487" y="2020916"/>
                <a:ext cx="54926" cy="53310"/>
              </a:xfrm>
              <a:custGeom>
                <a:avLst/>
                <a:gdLst>
                  <a:gd name="connsiteX0" fmla="*/ 403 w 54926"/>
                  <a:gd name="connsiteY0" fmla="*/ 19745 h 53310"/>
                  <a:gd name="connsiteX1" fmla="*/ 2400 w 54926"/>
                  <a:gd name="connsiteY1" fmla="*/ 32891 h 53310"/>
                  <a:gd name="connsiteX2" fmla="*/ 4682 w 54926"/>
                  <a:gd name="connsiteY2" fmla="*/ 36012 h 53310"/>
                  <a:gd name="connsiteX3" fmla="*/ 4872 w 54926"/>
                  <a:gd name="connsiteY3" fmla="*/ 36863 h 53310"/>
                  <a:gd name="connsiteX4" fmla="*/ 17330 w 54926"/>
                  <a:gd name="connsiteY4" fmla="*/ 50577 h 53310"/>
                  <a:gd name="connsiteX5" fmla="*/ 35969 w 54926"/>
                  <a:gd name="connsiteY5" fmla="*/ 52563 h 53310"/>
                  <a:gd name="connsiteX6" fmla="*/ 54798 w 54926"/>
                  <a:gd name="connsiteY6" fmla="*/ 24758 h 53310"/>
                  <a:gd name="connsiteX7" fmla="*/ 46620 w 54926"/>
                  <a:gd name="connsiteY7" fmla="*/ 7451 h 53310"/>
                  <a:gd name="connsiteX8" fmla="*/ 28266 w 54926"/>
                  <a:gd name="connsiteY8" fmla="*/ 74 h 53310"/>
                  <a:gd name="connsiteX9" fmla="*/ 403 w 54926"/>
                  <a:gd name="connsiteY9" fmla="*/ 19745 h 5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26" h="53310">
                    <a:moveTo>
                      <a:pt x="403" y="19745"/>
                    </a:moveTo>
                    <a:cubicBezTo>
                      <a:pt x="-548" y="24285"/>
                      <a:pt x="212" y="28730"/>
                      <a:pt x="2400" y="32891"/>
                    </a:cubicBezTo>
                    <a:cubicBezTo>
                      <a:pt x="2970" y="34026"/>
                      <a:pt x="3826" y="35066"/>
                      <a:pt x="4682" y="36012"/>
                    </a:cubicBezTo>
                    <a:cubicBezTo>
                      <a:pt x="4777" y="36296"/>
                      <a:pt x="4777" y="36580"/>
                      <a:pt x="4872" y="36863"/>
                    </a:cubicBezTo>
                    <a:cubicBezTo>
                      <a:pt x="7250" y="42821"/>
                      <a:pt x="11434" y="47739"/>
                      <a:pt x="17330" y="50577"/>
                    </a:cubicBezTo>
                    <a:cubicBezTo>
                      <a:pt x="23321" y="53414"/>
                      <a:pt x="29597" y="53981"/>
                      <a:pt x="35969" y="52563"/>
                    </a:cubicBezTo>
                    <a:cubicBezTo>
                      <a:pt x="48236" y="49820"/>
                      <a:pt x="56034" y="36769"/>
                      <a:pt x="54798" y="24758"/>
                    </a:cubicBezTo>
                    <a:cubicBezTo>
                      <a:pt x="54132" y="18232"/>
                      <a:pt x="51469" y="11990"/>
                      <a:pt x="46620" y="7451"/>
                    </a:cubicBezTo>
                    <a:cubicBezTo>
                      <a:pt x="41579" y="2627"/>
                      <a:pt x="35113" y="547"/>
                      <a:pt x="28266" y="74"/>
                    </a:cubicBezTo>
                    <a:cubicBezTo>
                      <a:pt x="15998" y="-872"/>
                      <a:pt x="2875" y="7356"/>
                      <a:pt x="403" y="19745"/>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5" name="Freeform 37">
                <a:extLst>
                  <a:ext uri="{FF2B5EF4-FFF2-40B4-BE49-F238E27FC236}">
                    <a16:creationId xmlns:a16="http://schemas.microsoft.com/office/drawing/2014/main" id="{2A0AD0E8-35B1-50EF-93FF-29ED8306FA0C}"/>
                  </a:ext>
                </a:extLst>
              </p:cNvPr>
              <p:cNvSpPr/>
              <p:nvPr/>
            </p:nvSpPr>
            <p:spPr>
              <a:xfrm>
                <a:off x="4851970" y="1855617"/>
                <a:ext cx="54741" cy="53542"/>
              </a:xfrm>
              <a:custGeom>
                <a:avLst/>
                <a:gdLst>
                  <a:gd name="connsiteX0" fmla="*/ 714 w 54741"/>
                  <a:gd name="connsiteY0" fmla="*/ 18025 h 53542"/>
                  <a:gd name="connsiteX1" fmla="*/ 1761 w 54741"/>
                  <a:gd name="connsiteY1" fmla="*/ 31266 h 53542"/>
                  <a:gd name="connsiteX2" fmla="*/ 3853 w 54741"/>
                  <a:gd name="connsiteY2" fmla="*/ 34576 h 53542"/>
                  <a:gd name="connsiteX3" fmla="*/ 4043 w 54741"/>
                  <a:gd name="connsiteY3" fmla="*/ 35427 h 53542"/>
                  <a:gd name="connsiteX4" fmla="*/ 15550 w 54741"/>
                  <a:gd name="connsiteY4" fmla="*/ 49897 h 53542"/>
                  <a:gd name="connsiteX5" fmla="*/ 33998 w 54741"/>
                  <a:gd name="connsiteY5" fmla="*/ 53207 h 53542"/>
                  <a:gd name="connsiteX6" fmla="*/ 54729 w 54741"/>
                  <a:gd name="connsiteY6" fmla="*/ 26726 h 53542"/>
                  <a:gd name="connsiteX7" fmla="*/ 47787 w 54741"/>
                  <a:gd name="connsiteY7" fmla="*/ 8852 h 53542"/>
                  <a:gd name="connsiteX8" fmla="*/ 30004 w 54741"/>
                  <a:gd name="connsiteY8" fmla="*/ 245 h 53542"/>
                  <a:gd name="connsiteX9" fmla="*/ 714 w 54741"/>
                  <a:gd name="connsiteY9" fmla="*/ 18025 h 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42">
                    <a:moveTo>
                      <a:pt x="714" y="18025"/>
                    </a:moveTo>
                    <a:cubicBezTo>
                      <a:pt x="-522" y="22565"/>
                      <a:pt x="-141" y="27010"/>
                      <a:pt x="1761" y="31266"/>
                    </a:cubicBezTo>
                    <a:cubicBezTo>
                      <a:pt x="2331" y="32495"/>
                      <a:pt x="2997" y="33536"/>
                      <a:pt x="3853" y="34576"/>
                    </a:cubicBezTo>
                    <a:cubicBezTo>
                      <a:pt x="3948" y="34860"/>
                      <a:pt x="3948" y="35143"/>
                      <a:pt x="4043" y="35427"/>
                    </a:cubicBezTo>
                    <a:cubicBezTo>
                      <a:pt x="6040" y="41480"/>
                      <a:pt x="9844" y="46776"/>
                      <a:pt x="15550" y="49897"/>
                    </a:cubicBezTo>
                    <a:cubicBezTo>
                      <a:pt x="21255" y="53113"/>
                      <a:pt x="27532" y="54153"/>
                      <a:pt x="33998" y="53207"/>
                    </a:cubicBezTo>
                    <a:cubicBezTo>
                      <a:pt x="46456" y="51316"/>
                      <a:pt x="55110" y="38832"/>
                      <a:pt x="54729" y="26726"/>
                    </a:cubicBezTo>
                    <a:cubicBezTo>
                      <a:pt x="54539" y="20106"/>
                      <a:pt x="52352" y="13770"/>
                      <a:pt x="47787" y="8852"/>
                    </a:cubicBezTo>
                    <a:cubicBezTo>
                      <a:pt x="43032" y="3745"/>
                      <a:pt x="36756" y="1191"/>
                      <a:pt x="30004" y="245"/>
                    </a:cubicBezTo>
                    <a:cubicBezTo>
                      <a:pt x="17737" y="-1457"/>
                      <a:pt x="4043" y="5825"/>
                      <a:pt x="714" y="18025"/>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8" name="Freeform 38">
                <a:extLst>
                  <a:ext uri="{FF2B5EF4-FFF2-40B4-BE49-F238E27FC236}">
                    <a16:creationId xmlns:a16="http://schemas.microsoft.com/office/drawing/2014/main" id="{256025FE-C188-A6C5-C16B-CE47DB8EE75C}"/>
                  </a:ext>
                </a:extLst>
              </p:cNvPr>
              <p:cNvSpPr/>
              <p:nvPr/>
            </p:nvSpPr>
            <p:spPr>
              <a:xfrm>
                <a:off x="4653884" y="2256022"/>
                <a:ext cx="54741" cy="53565"/>
              </a:xfrm>
              <a:custGeom>
                <a:avLst/>
                <a:gdLst>
                  <a:gd name="connsiteX0" fmla="*/ 714 w 54741"/>
                  <a:gd name="connsiteY0" fmla="*/ 18048 h 53565"/>
                  <a:gd name="connsiteX1" fmla="*/ 1760 w 54741"/>
                  <a:gd name="connsiteY1" fmla="*/ 31289 h 53565"/>
                  <a:gd name="connsiteX2" fmla="*/ 3853 w 54741"/>
                  <a:gd name="connsiteY2" fmla="*/ 34599 h 53565"/>
                  <a:gd name="connsiteX3" fmla="*/ 4043 w 54741"/>
                  <a:gd name="connsiteY3" fmla="*/ 35450 h 53565"/>
                  <a:gd name="connsiteX4" fmla="*/ 15550 w 54741"/>
                  <a:gd name="connsiteY4" fmla="*/ 49920 h 53565"/>
                  <a:gd name="connsiteX5" fmla="*/ 33998 w 54741"/>
                  <a:gd name="connsiteY5" fmla="*/ 53230 h 53565"/>
                  <a:gd name="connsiteX6" fmla="*/ 54729 w 54741"/>
                  <a:gd name="connsiteY6" fmla="*/ 26749 h 53565"/>
                  <a:gd name="connsiteX7" fmla="*/ 47787 w 54741"/>
                  <a:gd name="connsiteY7" fmla="*/ 8875 h 53565"/>
                  <a:gd name="connsiteX8" fmla="*/ 30004 w 54741"/>
                  <a:gd name="connsiteY8" fmla="*/ 268 h 53565"/>
                  <a:gd name="connsiteX9" fmla="*/ 714 w 54741"/>
                  <a:gd name="connsiteY9" fmla="*/ 18048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5">
                    <a:moveTo>
                      <a:pt x="714" y="18048"/>
                    </a:moveTo>
                    <a:cubicBezTo>
                      <a:pt x="-522" y="22588"/>
                      <a:pt x="-141" y="27033"/>
                      <a:pt x="1760" y="31289"/>
                    </a:cubicBezTo>
                    <a:cubicBezTo>
                      <a:pt x="2331" y="32518"/>
                      <a:pt x="2997" y="33558"/>
                      <a:pt x="3853" y="34599"/>
                    </a:cubicBezTo>
                    <a:cubicBezTo>
                      <a:pt x="3948" y="34883"/>
                      <a:pt x="3948" y="35166"/>
                      <a:pt x="4043" y="35450"/>
                    </a:cubicBezTo>
                    <a:cubicBezTo>
                      <a:pt x="6040" y="41503"/>
                      <a:pt x="9844" y="46799"/>
                      <a:pt x="15550" y="49920"/>
                    </a:cubicBezTo>
                    <a:cubicBezTo>
                      <a:pt x="21255" y="53135"/>
                      <a:pt x="27532" y="54176"/>
                      <a:pt x="33998" y="53230"/>
                    </a:cubicBezTo>
                    <a:cubicBezTo>
                      <a:pt x="46456" y="51338"/>
                      <a:pt x="55110" y="38855"/>
                      <a:pt x="54729" y="26749"/>
                    </a:cubicBezTo>
                    <a:cubicBezTo>
                      <a:pt x="54539" y="20129"/>
                      <a:pt x="52352" y="13792"/>
                      <a:pt x="47787" y="8875"/>
                    </a:cubicBezTo>
                    <a:cubicBezTo>
                      <a:pt x="43032" y="3768"/>
                      <a:pt x="36756" y="1214"/>
                      <a:pt x="30004" y="268"/>
                    </a:cubicBezTo>
                    <a:cubicBezTo>
                      <a:pt x="17737" y="-1529"/>
                      <a:pt x="4043" y="5848"/>
                      <a:pt x="714" y="18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2" name="Freeform 39">
                <a:extLst>
                  <a:ext uri="{FF2B5EF4-FFF2-40B4-BE49-F238E27FC236}">
                    <a16:creationId xmlns:a16="http://schemas.microsoft.com/office/drawing/2014/main" id="{AB30233B-5550-213C-CE0C-756E88F0DA8B}"/>
                  </a:ext>
                </a:extLst>
              </p:cNvPr>
              <p:cNvSpPr/>
              <p:nvPr/>
            </p:nvSpPr>
            <p:spPr>
              <a:xfrm>
                <a:off x="4883542" y="2221881"/>
                <a:ext cx="54741" cy="53565"/>
              </a:xfrm>
              <a:custGeom>
                <a:avLst/>
                <a:gdLst>
                  <a:gd name="connsiteX0" fmla="*/ 714 w 54741"/>
                  <a:gd name="connsiteY0" fmla="*/ 18048 h 53565"/>
                  <a:gd name="connsiteX1" fmla="*/ 1760 w 54741"/>
                  <a:gd name="connsiteY1" fmla="*/ 31289 h 53565"/>
                  <a:gd name="connsiteX2" fmla="*/ 3853 w 54741"/>
                  <a:gd name="connsiteY2" fmla="*/ 34599 h 53565"/>
                  <a:gd name="connsiteX3" fmla="*/ 4043 w 54741"/>
                  <a:gd name="connsiteY3" fmla="*/ 35450 h 53565"/>
                  <a:gd name="connsiteX4" fmla="*/ 15550 w 54741"/>
                  <a:gd name="connsiteY4" fmla="*/ 49920 h 53565"/>
                  <a:gd name="connsiteX5" fmla="*/ 33998 w 54741"/>
                  <a:gd name="connsiteY5" fmla="*/ 53230 h 53565"/>
                  <a:gd name="connsiteX6" fmla="*/ 54729 w 54741"/>
                  <a:gd name="connsiteY6" fmla="*/ 26749 h 53565"/>
                  <a:gd name="connsiteX7" fmla="*/ 47787 w 54741"/>
                  <a:gd name="connsiteY7" fmla="*/ 8875 h 53565"/>
                  <a:gd name="connsiteX8" fmla="*/ 30004 w 54741"/>
                  <a:gd name="connsiteY8" fmla="*/ 268 h 53565"/>
                  <a:gd name="connsiteX9" fmla="*/ 714 w 54741"/>
                  <a:gd name="connsiteY9" fmla="*/ 18048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5">
                    <a:moveTo>
                      <a:pt x="714" y="18048"/>
                    </a:moveTo>
                    <a:cubicBezTo>
                      <a:pt x="-522" y="22588"/>
                      <a:pt x="-141" y="27033"/>
                      <a:pt x="1760" y="31289"/>
                    </a:cubicBezTo>
                    <a:cubicBezTo>
                      <a:pt x="2331" y="32518"/>
                      <a:pt x="2997" y="33558"/>
                      <a:pt x="3853" y="34599"/>
                    </a:cubicBezTo>
                    <a:cubicBezTo>
                      <a:pt x="3948" y="34882"/>
                      <a:pt x="3948" y="35166"/>
                      <a:pt x="4043" y="35450"/>
                    </a:cubicBezTo>
                    <a:cubicBezTo>
                      <a:pt x="6040" y="41503"/>
                      <a:pt x="9844" y="46799"/>
                      <a:pt x="15550" y="49920"/>
                    </a:cubicBezTo>
                    <a:cubicBezTo>
                      <a:pt x="21255" y="53135"/>
                      <a:pt x="27532" y="54176"/>
                      <a:pt x="33998" y="53230"/>
                    </a:cubicBezTo>
                    <a:cubicBezTo>
                      <a:pt x="46456" y="51338"/>
                      <a:pt x="55110" y="38855"/>
                      <a:pt x="54729" y="26749"/>
                    </a:cubicBezTo>
                    <a:cubicBezTo>
                      <a:pt x="54539" y="20129"/>
                      <a:pt x="52352" y="13792"/>
                      <a:pt x="47787" y="8875"/>
                    </a:cubicBezTo>
                    <a:cubicBezTo>
                      <a:pt x="43032" y="3767"/>
                      <a:pt x="36756" y="1214"/>
                      <a:pt x="30004" y="268"/>
                    </a:cubicBezTo>
                    <a:cubicBezTo>
                      <a:pt x="17737" y="-1529"/>
                      <a:pt x="4043" y="5848"/>
                      <a:pt x="714" y="18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3" name="Freeform 40">
                <a:extLst>
                  <a:ext uri="{FF2B5EF4-FFF2-40B4-BE49-F238E27FC236}">
                    <a16:creationId xmlns:a16="http://schemas.microsoft.com/office/drawing/2014/main" id="{E25A29F2-72DF-48C7-366A-E32D6084AEA6}"/>
                  </a:ext>
                </a:extLst>
              </p:cNvPr>
              <p:cNvSpPr/>
              <p:nvPr/>
            </p:nvSpPr>
            <p:spPr>
              <a:xfrm>
                <a:off x="4783405" y="2198613"/>
                <a:ext cx="54741" cy="53567"/>
              </a:xfrm>
              <a:custGeom>
                <a:avLst/>
                <a:gdLst>
                  <a:gd name="connsiteX0" fmla="*/ 714 w 54741"/>
                  <a:gd name="connsiteY0" fmla="*/ 18051 h 53567"/>
                  <a:gd name="connsiteX1" fmla="*/ 1761 w 54741"/>
                  <a:gd name="connsiteY1" fmla="*/ 31291 h 53567"/>
                  <a:gd name="connsiteX2" fmla="*/ 3853 w 54741"/>
                  <a:gd name="connsiteY2" fmla="*/ 34601 h 53567"/>
                  <a:gd name="connsiteX3" fmla="*/ 4043 w 54741"/>
                  <a:gd name="connsiteY3" fmla="*/ 35453 h 53567"/>
                  <a:gd name="connsiteX4" fmla="*/ 15549 w 54741"/>
                  <a:gd name="connsiteY4" fmla="*/ 49922 h 53567"/>
                  <a:gd name="connsiteX5" fmla="*/ 33998 w 54741"/>
                  <a:gd name="connsiteY5" fmla="*/ 53232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1" y="31291"/>
                    </a:cubicBezTo>
                    <a:cubicBezTo>
                      <a:pt x="2331" y="32521"/>
                      <a:pt x="2997" y="33561"/>
                      <a:pt x="3853" y="34601"/>
                    </a:cubicBezTo>
                    <a:cubicBezTo>
                      <a:pt x="3948" y="34885"/>
                      <a:pt x="3948" y="35169"/>
                      <a:pt x="4043" y="35453"/>
                    </a:cubicBezTo>
                    <a:cubicBezTo>
                      <a:pt x="6040" y="41505"/>
                      <a:pt x="9844" y="46801"/>
                      <a:pt x="15549" y="49922"/>
                    </a:cubicBezTo>
                    <a:cubicBezTo>
                      <a:pt x="21255" y="53138"/>
                      <a:pt x="27532" y="54178"/>
                      <a:pt x="33998" y="53232"/>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4" name="Freeform 41">
                <a:extLst>
                  <a:ext uri="{FF2B5EF4-FFF2-40B4-BE49-F238E27FC236}">
                    <a16:creationId xmlns:a16="http://schemas.microsoft.com/office/drawing/2014/main" id="{F6AB73FB-FBFC-272C-2FA5-DF8AFE80426B}"/>
                  </a:ext>
                </a:extLst>
              </p:cNvPr>
              <p:cNvSpPr/>
              <p:nvPr/>
            </p:nvSpPr>
            <p:spPr>
              <a:xfrm>
                <a:off x="4851590" y="2120211"/>
                <a:ext cx="54741" cy="53567"/>
              </a:xfrm>
              <a:custGeom>
                <a:avLst/>
                <a:gdLst>
                  <a:gd name="connsiteX0" fmla="*/ 714 w 54741"/>
                  <a:gd name="connsiteY0" fmla="*/ 18051 h 53567"/>
                  <a:gd name="connsiteX1" fmla="*/ 1761 w 54741"/>
                  <a:gd name="connsiteY1" fmla="*/ 31291 h 53567"/>
                  <a:gd name="connsiteX2" fmla="*/ 3853 w 54741"/>
                  <a:gd name="connsiteY2" fmla="*/ 34601 h 53567"/>
                  <a:gd name="connsiteX3" fmla="*/ 4043 w 54741"/>
                  <a:gd name="connsiteY3" fmla="*/ 35453 h 53567"/>
                  <a:gd name="connsiteX4" fmla="*/ 15550 w 54741"/>
                  <a:gd name="connsiteY4" fmla="*/ 49922 h 53567"/>
                  <a:gd name="connsiteX5" fmla="*/ 33998 w 54741"/>
                  <a:gd name="connsiteY5" fmla="*/ 53233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1" y="31291"/>
                    </a:cubicBezTo>
                    <a:cubicBezTo>
                      <a:pt x="2331" y="32521"/>
                      <a:pt x="2997" y="33561"/>
                      <a:pt x="3853" y="34601"/>
                    </a:cubicBezTo>
                    <a:cubicBezTo>
                      <a:pt x="3948" y="34885"/>
                      <a:pt x="3948" y="35169"/>
                      <a:pt x="4043" y="35453"/>
                    </a:cubicBezTo>
                    <a:cubicBezTo>
                      <a:pt x="6040" y="41505"/>
                      <a:pt x="9844" y="46801"/>
                      <a:pt x="15550" y="49922"/>
                    </a:cubicBezTo>
                    <a:cubicBezTo>
                      <a:pt x="21255" y="53138"/>
                      <a:pt x="27532" y="54178"/>
                      <a:pt x="33998" y="53233"/>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5" name="Freeform 42">
                <a:extLst>
                  <a:ext uri="{FF2B5EF4-FFF2-40B4-BE49-F238E27FC236}">
                    <a16:creationId xmlns:a16="http://schemas.microsoft.com/office/drawing/2014/main" id="{D6549A01-2F08-8495-F738-0D2122E5708E}"/>
                  </a:ext>
                </a:extLst>
              </p:cNvPr>
              <p:cNvSpPr/>
              <p:nvPr/>
            </p:nvSpPr>
            <p:spPr>
              <a:xfrm>
                <a:off x="4677278" y="1862023"/>
                <a:ext cx="54741" cy="53567"/>
              </a:xfrm>
              <a:custGeom>
                <a:avLst/>
                <a:gdLst>
                  <a:gd name="connsiteX0" fmla="*/ 714 w 54741"/>
                  <a:gd name="connsiteY0" fmla="*/ 18051 h 53567"/>
                  <a:gd name="connsiteX1" fmla="*/ 1761 w 54741"/>
                  <a:gd name="connsiteY1" fmla="*/ 31291 h 53567"/>
                  <a:gd name="connsiteX2" fmla="*/ 3853 w 54741"/>
                  <a:gd name="connsiteY2" fmla="*/ 34601 h 53567"/>
                  <a:gd name="connsiteX3" fmla="*/ 4043 w 54741"/>
                  <a:gd name="connsiteY3" fmla="*/ 35453 h 53567"/>
                  <a:gd name="connsiteX4" fmla="*/ 15549 w 54741"/>
                  <a:gd name="connsiteY4" fmla="*/ 49922 h 53567"/>
                  <a:gd name="connsiteX5" fmla="*/ 33998 w 54741"/>
                  <a:gd name="connsiteY5" fmla="*/ 53232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1" y="31291"/>
                    </a:cubicBezTo>
                    <a:cubicBezTo>
                      <a:pt x="2331" y="32521"/>
                      <a:pt x="2997" y="33561"/>
                      <a:pt x="3853" y="34601"/>
                    </a:cubicBezTo>
                    <a:cubicBezTo>
                      <a:pt x="3948" y="34885"/>
                      <a:pt x="3948" y="35169"/>
                      <a:pt x="4043" y="35453"/>
                    </a:cubicBezTo>
                    <a:cubicBezTo>
                      <a:pt x="6040" y="41505"/>
                      <a:pt x="9844" y="46801"/>
                      <a:pt x="15549" y="49922"/>
                    </a:cubicBezTo>
                    <a:cubicBezTo>
                      <a:pt x="21255" y="53138"/>
                      <a:pt x="27532" y="54178"/>
                      <a:pt x="33998" y="53232"/>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6" name="Freeform 43">
                <a:extLst>
                  <a:ext uri="{FF2B5EF4-FFF2-40B4-BE49-F238E27FC236}">
                    <a16:creationId xmlns:a16="http://schemas.microsoft.com/office/drawing/2014/main" id="{0C175CD4-94AD-B865-1848-58C4F265C491}"/>
                  </a:ext>
                </a:extLst>
              </p:cNvPr>
              <p:cNvSpPr/>
              <p:nvPr/>
            </p:nvSpPr>
            <p:spPr>
              <a:xfrm>
                <a:off x="4865284" y="2019962"/>
                <a:ext cx="54741" cy="53567"/>
              </a:xfrm>
              <a:custGeom>
                <a:avLst/>
                <a:gdLst>
                  <a:gd name="connsiteX0" fmla="*/ 714 w 54741"/>
                  <a:gd name="connsiteY0" fmla="*/ 18051 h 53567"/>
                  <a:gd name="connsiteX1" fmla="*/ 1760 w 54741"/>
                  <a:gd name="connsiteY1" fmla="*/ 31291 h 53567"/>
                  <a:gd name="connsiteX2" fmla="*/ 3853 w 54741"/>
                  <a:gd name="connsiteY2" fmla="*/ 34601 h 53567"/>
                  <a:gd name="connsiteX3" fmla="*/ 4043 w 54741"/>
                  <a:gd name="connsiteY3" fmla="*/ 35453 h 53567"/>
                  <a:gd name="connsiteX4" fmla="*/ 15550 w 54741"/>
                  <a:gd name="connsiteY4" fmla="*/ 49922 h 53567"/>
                  <a:gd name="connsiteX5" fmla="*/ 33998 w 54741"/>
                  <a:gd name="connsiteY5" fmla="*/ 53232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0" y="31291"/>
                    </a:cubicBezTo>
                    <a:cubicBezTo>
                      <a:pt x="2331" y="32521"/>
                      <a:pt x="2997" y="33561"/>
                      <a:pt x="3853" y="34601"/>
                    </a:cubicBezTo>
                    <a:cubicBezTo>
                      <a:pt x="3948" y="34885"/>
                      <a:pt x="3948" y="35169"/>
                      <a:pt x="4043" y="35453"/>
                    </a:cubicBezTo>
                    <a:cubicBezTo>
                      <a:pt x="6040" y="41505"/>
                      <a:pt x="9844" y="46801"/>
                      <a:pt x="15550" y="49922"/>
                    </a:cubicBezTo>
                    <a:cubicBezTo>
                      <a:pt x="21255" y="53138"/>
                      <a:pt x="27532" y="54178"/>
                      <a:pt x="33998" y="53232"/>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7" name="Freeform 44">
                <a:extLst>
                  <a:ext uri="{FF2B5EF4-FFF2-40B4-BE49-F238E27FC236}">
                    <a16:creationId xmlns:a16="http://schemas.microsoft.com/office/drawing/2014/main" id="{DC3BD1C7-9B90-C389-ADB8-BDC48841EB58}"/>
                  </a:ext>
                </a:extLst>
              </p:cNvPr>
              <p:cNvSpPr/>
              <p:nvPr/>
            </p:nvSpPr>
            <p:spPr>
              <a:xfrm>
                <a:off x="4571340" y="1810198"/>
                <a:ext cx="54741" cy="53565"/>
              </a:xfrm>
              <a:custGeom>
                <a:avLst/>
                <a:gdLst>
                  <a:gd name="connsiteX0" fmla="*/ 714 w 54741"/>
                  <a:gd name="connsiteY0" fmla="*/ 18048 h 53565"/>
                  <a:gd name="connsiteX1" fmla="*/ 1760 w 54741"/>
                  <a:gd name="connsiteY1" fmla="*/ 31289 h 53565"/>
                  <a:gd name="connsiteX2" fmla="*/ 3853 w 54741"/>
                  <a:gd name="connsiteY2" fmla="*/ 34599 h 53565"/>
                  <a:gd name="connsiteX3" fmla="*/ 4043 w 54741"/>
                  <a:gd name="connsiteY3" fmla="*/ 35450 h 53565"/>
                  <a:gd name="connsiteX4" fmla="*/ 15549 w 54741"/>
                  <a:gd name="connsiteY4" fmla="*/ 49920 h 53565"/>
                  <a:gd name="connsiteX5" fmla="*/ 33998 w 54741"/>
                  <a:gd name="connsiteY5" fmla="*/ 53230 h 53565"/>
                  <a:gd name="connsiteX6" fmla="*/ 54729 w 54741"/>
                  <a:gd name="connsiteY6" fmla="*/ 26749 h 53565"/>
                  <a:gd name="connsiteX7" fmla="*/ 47787 w 54741"/>
                  <a:gd name="connsiteY7" fmla="*/ 8874 h 53565"/>
                  <a:gd name="connsiteX8" fmla="*/ 30004 w 54741"/>
                  <a:gd name="connsiteY8" fmla="*/ 268 h 53565"/>
                  <a:gd name="connsiteX9" fmla="*/ 714 w 54741"/>
                  <a:gd name="connsiteY9" fmla="*/ 18048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5">
                    <a:moveTo>
                      <a:pt x="714" y="18048"/>
                    </a:moveTo>
                    <a:cubicBezTo>
                      <a:pt x="-522" y="22588"/>
                      <a:pt x="-141" y="27033"/>
                      <a:pt x="1760" y="31289"/>
                    </a:cubicBezTo>
                    <a:cubicBezTo>
                      <a:pt x="2331" y="32518"/>
                      <a:pt x="2997" y="33558"/>
                      <a:pt x="3853" y="34599"/>
                    </a:cubicBezTo>
                    <a:cubicBezTo>
                      <a:pt x="3948" y="34882"/>
                      <a:pt x="3948" y="35166"/>
                      <a:pt x="4043" y="35450"/>
                    </a:cubicBezTo>
                    <a:cubicBezTo>
                      <a:pt x="6040" y="41503"/>
                      <a:pt x="9844" y="46799"/>
                      <a:pt x="15549" y="49920"/>
                    </a:cubicBezTo>
                    <a:cubicBezTo>
                      <a:pt x="21255" y="53135"/>
                      <a:pt x="27532" y="54176"/>
                      <a:pt x="33998" y="53230"/>
                    </a:cubicBezTo>
                    <a:cubicBezTo>
                      <a:pt x="46456" y="51338"/>
                      <a:pt x="55110" y="38855"/>
                      <a:pt x="54729" y="26749"/>
                    </a:cubicBezTo>
                    <a:cubicBezTo>
                      <a:pt x="54539" y="20129"/>
                      <a:pt x="52352" y="13792"/>
                      <a:pt x="47787" y="8874"/>
                    </a:cubicBezTo>
                    <a:cubicBezTo>
                      <a:pt x="43032" y="3767"/>
                      <a:pt x="36756" y="1214"/>
                      <a:pt x="30004" y="268"/>
                    </a:cubicBezTo>
                    <a:cubicBezTo>
                      <a:pt x="17737" y="-1529"/>
                      <a:pt x="4043" y="5848"/>
                      <a:pt x="714" y="18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8" name="Freeform 45">
                <a:extLst>
                  <a:ext uri="{FF2B5EF4-FFF2-40B4-BE49-F238E27FC236}">
                    <a16:creationId xmlns:a16="http://schemas.microsoft.com/office/drawing/2014/main" id="{562BD114-D285-23CD-FA60-6C4B369C8752}"/>
                  </a:ext>
                </a:extLst>
              </p:cNvPr>
              <p:cNvSpPr/>
              <p:nvPr/>
            </p:nvSpPr>
            <p:spPr>
              <a:xfrm rot="-2118194">
                <a:off x="4829740" y="1806767"/>
                <a:ext cx="148159" cy="187823"/>
              </a:xfrm>
              <a:custGeom>
                <a:avLst/>
                <a:gdLst>
                  <a:gd name="connsiteX0" fmla="*/ 148160 w 148159"/>
                  <a:gd name="connsiteY0" fmla="*/ 93912 h 187823"/>
                  <a:gd name="connsiteX1" fmla="*/ 74080 w 148159"/>
                  <a:gd name="connsiteY1" fmla="*/ 187824 h 187823"/>
                  <a:gd name="connsiteX2" fmla="*/ 0 w 148159"/>
                  <a:gd name="connsiteY2" fmla="*/ 93912 h 187823"/>
                  <a:gd name="connsiteX3" fmla="*/ 74080 w 148159"/>
                  <a:gd name="connsiteY3" fmla="*/ 0 h 187823"/>
                  <a:gd name="connsiteX4" fmla="*/ 148160 w 148159"/>
                  <a:gd name="connsiteY4" fmla="*/ 93912 h 187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59" h="187823">
                    <a:moveTo>
                      <a:pt x="148160" y="93912"/>
                    </a:moveTo>
                    <a:cubicBezTo>
                      <a:pt x="148160" y="145778"/>
                      <a:pt x="114993" y="187824"/>
                      <a:pt x="74080" y="187824"/>
                    </a:cubicBezTo>
                    <a:cubicBezTo>
                      <a:pt x="33167" y="187824"/>
                      <a:pt x="0" y="145778"/>
                      <a:pt x="0" y="93912"/>
                    </a:cubicBezTo>
                    <a:cubicBezTo>
                      <a:pt x="0" y="42046"/>
                      <a:pt x="33167" y="0"/>
                      <a:pt x="74080" y="0"/>
                    </a:cubicBezTo>
                    <a:cubicBezTo>
                      <a:pt x="114993" y="0"/>
                      <a:pt x="148160" y="42046"/>
                      <a:pt x="148160" y="93912"/>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9" name="Freeform 46">
                <a:extLst>
                  <a:ext uri="{FF2B5EF4-FFF2-40B4-BE49-F238E27FC236}">
                    <a16:creationId xmlns:a16="http://schemas.microsoft.com/office/drawing/2014/main" id="{2CC66795-2625-52A3-6FE1-EA9E2141E5B6}"/>
                  </a:ext>
                </a:extLst>
              </p:cNvPr>
              <p:cNvSpPr/>
              <p:nvPr/>
            </p:nvSpPr>
            <p:spPr>
              <a:xfrm rot="-2118194">
                <a:off x="4854370" y="1838071"/>
                <a:ext cx="98899" cy="125215"/>
              </a:xfrm>
              <a:custGeom>
                <a:avLst/>
                <a:gdLst>
                  <a:gd name="connsiteX0" fmla="*/ 98900 w 98899"/>
                  <a:gd name="connsiteY0" fmla="*/ 62608 h 125215"/>
                  <a:gd name="connsiteX1" fmla="*/ 49450 w 98899"/>
                  <a:gd name="connsiteY1" fmla="*/ 125216 h 125215"/>
                  <a:gd name="connsiteX2" fmla="*/ 0 w 98899"/>
                  <a:gd name="connsiteY2" fmla="*/ 62608 h 125215"/>
                  <a:gd name="connsiteX3" fmla="*/ 49450 w 98899"/>
                  <a:gd name="connsiteY3" fmla="*/ 0 h 125215"/>
                  <a:gd name="connsiteX4" fmla="*/ 98900 w 98899"/>
                  <a:gd name="connsiteY4" fmla="*/ 62608 h 12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99" h="125215">
                    <a:moveTo>
                      <a:pt x="98900" y="62608"/>
                    </a:moveTo>
                    <a:cubicBezTo>
                      <a:pt x="98900" y="97185"/>
                      <a:pt x="76760" y="125216"/>
                      <a:pt x="49450" y="125216"/>
                    </a:cubicBezTo>
                    <a:cubicBezTo>
                      <a:pt x="22140" y="125216"/>
                      <a:pt x="0" y="97185"/>
                      <a:pt x="0" y="62608"/>
                    </a:cubicBezTo>
                    <a:cubicBezTo>
                      <a:pt x="0" y="28031"/>
                      <a:pt x="22140" y="0"/>
                      <a:pt x="49450" y="0"/>
                    </a:cubicBezTo>
                    <a:cubicBezTo>
                      <a:pt x="76760" y="0"/>
                      <a:pt x="98900" y="28030"/>
                      <a:pt x="98900" y="6260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090" name="Group 3089">
              <a:extLst>
                <a:ext uri="{FF2B5EF4-FFF2-40B4-BE49-F238E27FC236}">
                  <a16:creationId xmlns:a16="http://schemas.microsoft.com/office/drawing/2014/main" id="{B9F2F22A-08E7-D61C-5CD6-F86BFE56F140}"/>
                </a:ext>
              </a:extLst>
            </p:cNvPr>
            <p:cNvGrpSpPr/>
            <p:nvPr/>
          </p:nvGrpSpPr>
          <p:grpSpPr>
            <a:xfrm>
              <a:off x="10313401" y="4103290"/>
              <a:ext cx="360676" cy="346973"/>
              <a:chOff x="10838140" y="4410489"/>
              <a:chExt cx="360676" cy="346973"/>
            </a:xfrm>
          </p:grpSpPr>
          <p:sp>
            <p:nvSpPr>
              <p:cNvPr id="3091" name="TextBox 3090">
                <a:extLst>
                  <a:ext uri="{FF2B5EF4-FFF2-40B4-BE49-F238E27FC236}">
                    <a16:creationId xmlns:a16="http://schemas.microsoft.com/office/drawing/2014/main" id="{B8389C0F-1391-9E7A-F3EA-117DE2FD9E6A}"/>
                  </a:ext>
                </a:extLst>
              </p:cNvPr>
              <p:cNvSpPr txBox="1"/>
              <p:nvPr/>
            </p:nvSpPr>
            <p:spPr>
              <a:xfrm>
                <a:off x="10838140" y="4618963"/>
                <a:ext cx="360676"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a:ea typeface="+mn-ea"/>
                    <a:cs typeface="+mn-cs"/>
                  </a:rPr>
                  <a:t>Th1 cell</a:t>
                </a:r>
              </a:p>
            </p:txBody>
          </p:sp>
          <p:grpSp>
            <p:nvGrpSpPr>
              <p:cNvPr id="3092" name="Graphic 3">
                <a:extLst>
                  <a:ext uri="{FF2B5EF4-FFF2-40B4-BE49-F238E27FC236}">
                    <a16:creationId xmlns:a16="http://schemas.microsoft.com/office/drawing/2014/main" id="{12A67A24-626D-782F-F4AD-C6A7B3E30F28}"/>
                  </a:ext>
                </a:extLst>
              </p:cNvPr>
              <p:cNvGrpSpPr>
                <a:grpSpLocks noChangeAspect="1"/>
              </p:cNvGrpSpPr>
              <p:nvPr/>
            </p:nvGrpSpPr>
            <p:grpSpPr>
              <a:xfrm>
                <a:off x="10924396" y="4410489"/>
                <a:ext cx="188164" cy="180000"/>
                <a:chOff x="5355681" y="1868871"/>
                <a:chExt cx="373379" cy="357179"/>
              </a:xfrm>
            </p:grpSpPr>
            <p:grpSp>
              <p:nvGrpSpPr>
                <p:cNvPr id="3093" name="Graphic 3">
                  <a:extLst>
                    <a:ext uri="{FF2B5EF4-FFF2-40B4-BE49-F238E27FC236}">
                      <a16:creationId xmlns:a16="http://schemas.microsoft.com/office/drawing/2014/main" id="{44D21744-6B5C-6030-AD25-8368601DA6CA}"/>
                    </a:ext>
                  </a:extLst>
                </p:cNvPr>
                <p:cNvGrpSpPr/>
                <p:nvPr/>
              </p:nvGrpSpPr>
              <p:grpSpPr>
                <a:xfrm>
                  <a:off x="5355681" y="1868871"/>
                  <a:ext cx="373379" cy="357179"/>
                  <a:chOff x="5355681" y="1868871"/>
                  <a:chExt cx="373379" cy="357179"/>
                </a:xfrm>
              </p:grpSpPr>
              <p:sp>
                <p:nvSpPr>
                  <p:cNvPr id="3096" name="Freeform 51">
                    <a:extLst>
                      <a:ext uri="{FF2B5EF4-FFF2-40B4-BE49-F238E27FC236}">
                        <a16:creationId xmlns:a16="http://schemas.microsoft.com/office/drawing/2014/main" id="{E07A4930-38C3-C999-05E3-639235BF71B1}"/>
                      </a:ext>
                    </a:extLst>
                  </p:cNvPr>
                  <p:cNvSpPr/>
                  <p:nvPr/>
                </p:nvSpPr>
                <p:spPr>
                  <a:xfrm>
                    <a:off x="5355681" y="1868932"/>
                    <a:ext cx="373379" cy="357118"/>
                  </a:xfrm>
                  <a:custGeom>
                    <a:avLst/>
                    <a:gdLst>
                      <a:gd name="connsiteX0" fmla="*/ 6531 w 373379"/>
                      <a:gd name="connsiteY0" fmla="*/ 209369 h 357118"/>
                      <a:gd name="connsiteX1" fmla="*/ 46662 w 373379"/>
                      <a:gd name="connsiteY1" fmla="*/ 272734 h 357118"/>
                      <a:gd name="connsiteX2" fmla="*/ 109141 w 373379"/>
                      <a:gd name="connsiteY2" fmla="*/ 335626 h 357118"/>
                      <a:gd name="connsiteX3" fmla="*/ 253307 w 373379"/>
                      <a:gd name="connsiteY3" fmla="*/ 350002 h 357118"/>
                      <a:gd name="connsiteX4" fmla="*/ 350781 w 373379"/>
                      <a:gd name="connsiteY4" fmla="*/ 273018 h 357118"/>
                      <a:gd name="connsiteX5" fmla="*/ 356772 w 373379"/>
                      <a:gd name="connsiteY5" fmla="*/ 260534 h 357118"/>
                      <a:gd name="connsiteX6" fmla="*/ 373129 w 373379"/>
                      <a:gd name="connsiteY6" fmla="*/ 194616 h 357118"/>
                      <a:gd name="connsiteX7" fmla="*/ 356962 w 373379"/>
                      <a:gd name="connsiteY7" fmla="*/ 115362 h 357118"/>
                      <a:gd name="connsiteX8" fmla="*/ 277842 w 373379"/>
                      <a:gd name="connsiteY8" fmla="*/ 14924 h 357118"/>
                      <a:gd name="connsiteX9" fmla="*/ 197295 w 373379"/>
                      <a:gd name="connsiteY9" fmla="*/ 265 h 357118"/>
                      <a:gd name="connsiteX10" fmla="*/ 132344 w 373379"/>
                      <a:gd name="connsiteY10" fmla="*/ 19464 h 357118"/>
                      <a:gd name="connsiteX11" fmla="*/ 69961 w 373379"/>
                      <a:gd name="connsiteY11" fmla="*/ 44148 h 357118"/>
                      <a:gd name="connsiteX12" fmla="*/ 26407 w 373379"/>
                      <a:gd name="connsiteY12" fmla="*/ 92854 h 357118"/>
                      <a:gd name="connsiteX13" fmla="*/ 6531 w 373379"/>
                      <a:gd name="connsiteY13" fmla="*/ 209369 h 3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379" h="357118">
                        <a:moveTo>
                          <a:pt x="6531" y="209369"/>
                        </a:moveTo>
                        <a:cubicBezTo>
                          <a:pt x="11096" y="223366"/>
                          <a:pt x="38864" y="260440"/>
                          <a:pt x="46662" y="272734"/>
                        </a:cubicBezTo>
                        <a:cubicBezTo>
                          <a:pt x="65206" y="301958"/>
                          <a:pt x="77664" y="320211"/>
                          <a:pt x="109141" y="335626"/>
                        </a:cubicBezTo>
                        <a:cubicBezTo>
                          <a:pt x="155548" y="358419"/>
                          <a:pt x="207851" y="362864"/>
                          <a:pt x="253307" y="350002"/>
                        </a:cubicBezTo>
                        <a:cubicBezTo>
                          <a:pt x="294484" y="338369"/>
                          <a:pt x="330145" y="312456"/>
                          <a:pt x="350781" y="273018"/>
                        </a:cubicBezTo>
                        <a:cubicBezTo>
                          <a:pt x="352873" y="268951"/>
                          <a:pt x="354870" y="264790"/>
                          <a:pt x="356772" y="260534"/>
                        </a:cubicBezTo>
                        <a:cubicBezTo>
                          <a:pt x="365711" y="239917"/>
                          <a:pt x="371227" y="217408"/>
                          <a:pt x="373129" y="194616"/>
                        </a:cubicBezTo>
                        <a:cubicBezTo>
                          <a:pt x="375221" y="169553"/>
                          <a:pt x="363714" y="139290"/>
                          <a:pt x="356962" y="115362"/>
                        </a:cubicBezTo>
                        <a:cubicBezTo>
                          <a:pt x="344029" y="69210"/>
                          <a:pt x="322537" y="34312"/>
                          <a:pt x="277842" y="14924"/>
                        </a:cubicBezTo>
                        <a:cubicBezTo>
                          <a:pt x="247506" y="1778"/>
                          <a:pt x="231340" y="-964"/>
                          <a:pt x="197295" y="265"/>
                        </a:cubicBezTo>
                        <a:cubicBezTo>
                          <a:pt x="172855" y="1116"/>
                          <a:pt x="146038" y="15208"/>
                          <a:pt x="132344" y="19464"/>
                        </a:cubicBezTo>
                        <a:cubicBezTo>
                          <a:pt x="107809" y="26935"/>
                          <a:pt x="89646" y="29205"/>
                          <a:pt x="69961" y="44148"/>
                        </a:cubicBezTo>
                        <a:cubicBezTo>
                          <a:pt x="52083" y="57672"/>
                          <a:pt x="37057" y="74128"/>
                          <a:pt x="26407" y="92854"/>
                        </a:cubicBezTo>
                        <a:cubicBezTo>
                          <a:pt x="3108" y="133521"/>
                          <a:pt x="-8018" y="165014"/>
                          <a:pt x="6531" y="209369"/>
                        </a:cubicBezTo>
                      </a:path>
                    </a:pathLst>
                  </a:custGeom>
                  <a:solidFill>
                    <a:srgbClr val="999999"/>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7" name="Freeform 52">
                    <a:extLst>
                      <a:ext uri="{FF2B5EF4-FFF2-40B4-BE49-F238E27FC236}">
                        <a16:creationId xmlns:a16="http://schemas.microsoft.com/office/drawing/2014/main" id="{9597EAC4-C931-7972-368B-396DCF46B275}"/>
                      </a:ext>
                    </a:extLst>
                  </p:cNvPr>
                  <p:cNvSpPr/>
                  <p:nvPr/>
                </p:nvSpPr>
                <p:spPr>
                  <a:xfrm>
                    <a:off x="5374776" y="1869929"/>
                    <a:ext cx="347411" cy="332411"/>
                  </a:xfrm>
                  <a:custGeom>
                    <a:avLst/>
                    <a:gdLst>
                      <a:gd name="connsiteX0" fmla="*/ 6076 w 347411"/>
                      <a:gd name="connsiteY0" fmla="*/ 194849 h 332411"/>
                      <a:gd name="connsiteX1" fmla="*/ 43449 w 347411"/>
                      <a:gd name="connsiteY1" fmla="*/ 253863 h 332411"/>
                      <a:gd name="connsiteX2" fmla="*/ 101553 w 347411"/>
                      <a:gd name="connsiteY2" fmla="*/ 312405 h 332411"/>
                      <a:gd name="connsiteX3" fmla="*/ 235734 w 347411"/>
                      <a:gd name="connsiteY3" fmla="*/ 325834 h 332411"/>
                      <a:gd name="connsiteX4" fmla="*/ 326456 w 347411"/>
                      <a:gd name="connsiteY4" fmla="*/ 254147 h 332411"/>
                      <a:gd name="connsiteX5" fmla="*/ 331972 w 347411"/>
                      <a:gd name="connsiteY5" fmla="*/ 242514 h 332411"/>
                      <a:gd name="connsiteX6" fmla="*/ 347187 w 347411"/>
                      <a:gd name="connsiteY6" fmla="*/ 181135 h 332411"/>
                      <a:gd name="connsiteX7" fmla="*/ 332162 w 347411"/>
                      <a:gd name="connsiteY7" fmla="*/ 107367 h 332411"/>
                      <a:gd name="connsiteX8" fmla="*/ 258462 w 347411"/>
                      <a:gd name="connsiteY8" fmla="*/ 13928 h 332411"/>
                      <a:gd name="connsiteX9" fmla="*/ 183526 w 347411"/>
                      <a:gd name="connsiteY9" fmla="*/ 214 h 332411"/>
                      <a:gd name="connsiteX10" fmla="*/ 123044 w 347411"/>
                      <a:gd name="connsiteY10" fmla="*/ 18089 h 332411"/>
                      <a:gd name="connsiteX11" fmla="*/ 65035 w 347411"/>
                      <a:gd name="connsiteY11" fmla="*/ 41071 h 332411"/>
                      <a:gd name="connsiteX12" fmla="*/ 24429 w 347411"/>
                      <a:gd name="connsiteY12" fmla="*/ 86372 h 332411"/>
                      <a:gd name="connsiteX13" fmla="*/ 6076 w 347411"/>
                      <a:gd name="connsiteY13" fmla="*/ 194849 h 33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411" h="332411">
                        <a:moveTo>
                          <a:pt x="6076" y="194849"/>
                        </a:moveTo>
                        <a:cubicBezTo>
                          <a:pt x="10355" y="207900"/>
                          <a:pt x="36221" y="242420"/>
                          <a:pt x="43449" y="253863"/>
                        </a:cubicBezTo>
                        <a:cubicBezTo>
                          <a:pt x="60661" y="281101"/>
                          <a:pt x="72358" y="298029"/>
                          <a:pt x="101553" y="312405"/>
                        </a:cubicBezTo>
                        <a:cubicBezTo>
                          <a:pt x="144727" y="333590"/>
                          <a:pt x="193416" y="337751"/>
                          <a:pt x="235734" y="325834"/>
                        </a:cubicBezTo>
                        <a:cubicBezTo>
                          <a:pt x="274058" y="314958"/>
                          <a:pt x="307247" y="290936"/>
                          <a:pt x="326456" y="254147"/>
                        </a:cubicBezTo>
                        <a:cubicBezTo>
                          <a:pt x="328453" y="250364"/>
                          <a:pt x="330260" y="246486"/>
                          <a:pt x="331972" y="242514"/>
                        </a:cubicBezTo>
                        <a:cubicBezTo>
                          <a:pt x="340340" y="223316"/>
                          <a:pt x="345475" y="202320"/>
                          <a:pt x="347187" y="181135"/>
                        </a:cubicBezTo>
                        <a:cubicBezTo>
                          <a:pt x="349089" y="157776"/>
                          <a:pt x="338438" y="129592"/>
                          <a:pt x="332162" y="107367"/>
                        </a:cubicBezTo>
                        <a:cubicBezTo>
                          <a:pt x="320085" y="64336"/>
                          <a:pt x="300114" y="31897"/>
                          <a:pt x="258462" y="13928"/>
                        </a:cubicBezTo>
                        <a:cubicBezTo>
                          <a:pt x="230218" y="1633"/>
                          <a:pt x="215098" y="-826"/>
                          <a:pt x="183526" y="214"/>
                        </a:cubicBezTo>
                        <a:cubicBezTo>
                          <a:pt x="160798" y="971"/>
                          <a:pt x="135787" y="14117"/>
                          <a:pt x="123044" y="18089"/>
                        </a:cubicBezTo>
                        <a:cubicBezTo>
                          <a:pt x="100221" y="25088"/>
                          <a:pt x="83294" y="27168"/>
                          <a:pt x="65035" y="41071"/>
                        </a:cubicBezTo>
                        <a:cubicBezTo>
                          <a:pt x="48394" y="53744"/>
                          <a:pt x="34414" y="68970"/>
                          <a:pt x="24429" y="86372"/>
                        </a:cubicBezTo>
                        <a:cubicBezTo>
                          <a:pt x="2842" y="124296"/>
                          <a:pt x="-7428" y="153520"/>
                          <a:pt x="6076" y="194849"/>
                        </a:cubicBezTo>
                      </a:path>
                    </a:pathLst>
                  </a:custGeom>
                  <a:solidFill>
                    <a:srgbClr val="B3B3B3"/>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8" name="Freeform 53">
                    <a:extLst>
                      <a:ext uri="{FF2B5EF4-FFF2-40B4-BE49-F238E27FC236}">
                        <a16:creationId xmlns:a16="http://schemas.microsoft.com/office/drawing/2014/main" id="{FCAB00C5-5D7F-E964-154A-111FD4D6F41A}"/>
                      </a:ext>
                    </a:extLst>
                  </p:cNvPr>
                  <p:cNvSpPr/>
                  <p:nvPr/>
                </p:nvSpPr>
                <p:spPr>
                  <a:xfrm>
                    <a:off x="5446468" y="1868871"/>
                    <a:ext cx="282592" cy="356966"/>
                  </a:xfrm>
                  <a:custGeom>
                    <a:avLst/>
                    <a:gdLst>
                      <a:gd name="connsiteX0" fmla="*/ 259994 w 282592"/>
                      <a:gd name="connsiteY0" fmla="*/ 273079 h 356966"/>
                      <a:gd name="connsiteX1" fmla="*/ 265985 w 282592"/>
                      <a:gd name="connsiteY1" fmla="*/ 260595 h 356966"/>
                      <a:gd name="connsiteX2" fmla="*/ 282342 w 282592"/>
                      <a:gd name="connsiteY2" fmla="*/ 194677 h 356966"/>
                      <a:gd name="connsiteX3" fmla="*/ 266176 w 282592"/>
                      <a:gd name="connsiteY3" fmla="*/ 115423 h 356966"/>
                      <a:gd name="connsiteX4" fmla="*/ 187055 w 282592"/>
                      <a:gd name="connsiteY4" fmla="*/ 14985 h 356966"/>
                      <a:gd name="connsiteX5" fmla="*/ 106508 w 282592"/>
                      <a:gd name="connsiteY5" fmla="*/ 232 h 356966"/>
                      <a:gd name="connsiteX6" fmla="*/ 41557 w 282592"/>
                      <a:gd name="connsiteY6" fmla="*/ 19430 h 356966"/>
                      <a:gd name="connsiteX7" fmla="*/ 0 w 282592"/>
                      <a:gd name="connsiteY7" fmla="*/ 32198 h 356966"/>
                      <a:gd name="connsiteX8" fmla="*/ 6847 w 282592"/>
                      <a:gd name="connsiteY8" fmla="*/ 31536 h 356966"/>
                      <a:gd name="connsiteX9" fmla="*/ 87394 w 282592"/>
                      <a:gd name="connsiteY9" fmla="*/ 46289 h 356966"/>
                      <a:gd name="connsiteX10" fmla="*/ 166514 w 282592"/>
                      <a:gd name="connsiteY10" fmla="*/ 146728 h 356966"/>
                      <a:gd name="connsiteX11" fmla="*/ 182681 w 282592"/>
                      <a:gd name="connsiteY11" fmla="*/ 225981 h 356966"/>
                      <a:gd name="connsiteX12" fmla="*/ 166324 w 282592"/>
                      <a:gd name="connsiteY12" fmla="*/ 291899 h 356966"/>
                      <a:gd name="connsiteX13" fmla="*/ 160333 w 282592"/>
                      <a:gd name="connsiteY13" fmla="*/ 304383 h 356966"/>
                      <a:gd name="connsiteX14" fmla="*/ 114021 w 282592"/>
                      <a:gd name="connsiteY14" fmla="*/ 356967 h 356966"/>
                      <a:gd name="connsiteX15" fmla="*/ 162520 w 282592"/>
                      <a:gd name="connsiteY15" fmla="*/ 350063 h 356966"/>
                      <a:gd name="connsiteX16" fmla="*/ 259994 w 282592"/>
                      <a:gd name="connsiteY16" fmla="*/ 273079 h 35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92" h="356966">
                        <a:moveTo>
                          <a:pt x="259994" y="273079"/>
                        </a:moveTo>
                        <a:cubicBezTo>
                          <a:pt x="262086" y="269012"/>
                          <a:pt x="264083" y="264851"/>
                          <a:pt x="265985" y="260595"/>
                        </a:cubicBezTo>
                        <a:cubicBezTo>
                          <a:pt x="274924" y="239978"/>
                          <a:pt x="280440" y="217469"/>
                          <a:pt x="282342" y="194677"/>
                        </a:cubicBezTo>
                        <a:cubicBezTo>
                          <a:pt x="284434" y="169615"/>
                          <a:pt x="272927" y="139351"/>
                          <a:pt x="266176" y="115423"/>
                        </a:cubicBezTo>
                        <a:cubicBezTo>
                          <a:pt x="253147" y="69271"/>
                          <a:pt x="231750" y="34373"/>
                          <a:pt x="187055" y="14985"/>
                        </a:cubicBezTo>
                        <a:cubicBezTo>
                          <a:pt x="156719" y="1839"/>
                          <a:pt x="140553" y="-903"/>
                          <a:pt x="106508" y="232"/>
                        </a:cubicBezTo>
                        <a:cubicBezTo>
                          <a:pt x="82068" y="1083"/>
                          <a:pt x="55251" y="15269"/>
                          <a:pt x="41557" y="19430"/>
                        </a:cubicBezTo>
                        <a:cubicBezTo>
                          <a:pt x="25771" y="24254"/>
                          <a:pt x="12553" y="26902"/>
                          <a:pt x="0" y="32198"/>
                        </a:cubicBezTo>
                        <a:cubicBezTo>
                          <a:pt x="2282" y="31914"/>
                          <a:pt x="4565" y="31630"/>
                          <a:pt x="6847" y="31536"/>
                        </a:cubicBezTo>
                        <a:cubicBezTo>
                          <a:pt x="40892" y="30401"/>
                          <a:pt x="57058" y="33049"/>
                          <a:pt x="87394" y="46289"/>
                        </a:cubicBezTo>
                        <a:cubicBezTo>
                          <a:pt x="132089" y="65677"/>
                          <a:pt x="153581" y="100481"/>
                          <a:pt x="166514" y="146728"/>
                        </a:cubicBezTo>
                        <a:cubicBezTo>
                          <a:pt x="173171" y="170560"/>
                          <a:pt x="184773" y="200824"/>
                          <a:pt x="182681" y="225981"/>
                        </a:cubicBezTo>
                        <a:cubicBezTo>
                          <a:pt x="180779" y="248773"/>
                          <a:pt x="175263" y="271282"/>
                          <a:pt x="166324" y="291899"/>
                        </a:cubicBezTo>
                        <a:cubicBezTo>
                          <a:pt x="164517" y="296155"/>
                          <a:pt x="162520" y="300317"/>
                          <a:pt x="160333" y="304383"/>
                        </a:cubicBezTo>
                        <a:cubicBezTo>
                          <a:pt x="148921" y="326135"/>
                          <a:pt x="132945" y="343632"/>
                          <a:pt x="114021" y="356967"/>
                        </a:cubicBezTo>
                        <a:cubicBezTo>
                          <a:pt x="130663" y="356683"/>
                          <a:pt x="147019" y="354413"/>
                          <a:pt x="162520" y="350063"/>
                        </a:cubicBezTo>
                        <a:cubicBezTo>
                          <a:pt x="203697" y="338430"/>
                          <a:pt x="239263" y="312517"/>
                          <a:pt x="259994" y="273079"/>
                        </a:cubicBezTo>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9" name="Freeform 54">
                    <a:extLst>
                      <a:ext uri="{FF2B5EF4-FFF2-40B4-BE49-F238E27FC236}">
                        <a16:creationId xmlns:a16="http://schemas.microsoft.com/office/drawing/2014/main" id="{DE53C7C6-C227-A491-7F36-B223040D743F}"/>
                      </a:ext>
                    </a:extLst>
                  </p:cNvPr>
                  <p:cNvSpPr/>
                  <p:nvPr/>
                </p:nvSpPr>
                <p:spPr>
                  <a:xfrm>
                    <a:off x="5464110" y="1941061"/>
                    <a:ext cx="179963" cy="210235"/>
                  </a:xfrm>
                  <a:custGeom>
                    <a:avLst/>
                    <a:gdLst>
                      <a:gd name="connsiteX0" fmla="*/ 87820 w 179963"/>
                      <a:gd name="connsiteY0" fmla="*/ 1243 h 210235"/>
                      <a:gd name="connsiteX1" fmla="*/ 146685 w 179963"/>
                      <a:gd name="connsiteY1" fmla="*/ 25926 h 210235"/>
                      <a:gd name="connsiteX2" fmla="*/ 179017 w 179963"/>
                      <a:gd name="connsiteY2" fmla="*/ 80023 h 210235"/>
                      <a:gd name="connsiteX3" fmla="*/ 163802 w 179963"/>
                      <a:gd name="connsiteY3" fmla="*/ 144807 h 210235"/>
                      <a:gd name="connsiteX4" fmla="*/ 115113 w 179963"/>
                      <a:gd name="connsiteY4" fmla="*/ 191905 h 210235"/>
                      <a:gd name="connsiteX5" fmla="*/ 55962 w 179963"/>
                      <a:gd name="connsiteY5" fmla="*/ 209401 h 210235"/>
                      <a:gd name="connsiteX6" fmla="*/ 10031 w 179963"/>
                      <a:gd name="connsiteY6" fmla="*/ 168261 h 210235"/>
                      <a:gd name="connsiteX7" fmla="*/ 141 w 179963"/>
                      <a:gd name="connsiteY7" fmla="*/ 105274 h 210235"/>
                      <a:gd name="connsiteX8" fmla="*/ 4325 w 179963"/>
                      <a:gd name="connsiteY8" fmla="*/ 52880 h 210235"/>
                      <a:gd name="connsiteX9" fmla="*/ 33139 w 179963"/>
                      <a:gd name="connsiteY9" fmla="*/ 10038 h 210235"/>
                      <a:gd name="connsiteX10" fmla="*/ 87820 w 179963"/>
                      <a:gd name="connsiteY10" fmla="*/ 1243 h 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963" h="210235">
                        <a:moveTo>
                          <a:pt x="87820" y="1243"/>
                        </a:moveTo>
                        <a:cubicBezTo>
                          <a:pt x="109121" y="4269"/>
                          <a:pt x="130043" y="12308"/>
                          <a:pt x="146685" y="25926"/>
                        </a:cubicBezTo>
                        <a:cubicBezTo>
                          <a:pt x="163422" y="39545"/>
                          <a:pt x="175689" y="58838"/>
                          <a:pt x="179017" y="80023"/>
                        </a:cubicBezTo>
                        <a:cubicBezTo>
                          <a:pt x="182536" y="102437"/>
                          <a:pt x="175974" y="125703"/>
                          <a:pt x="163802" y="144807"/>
                        </a:cubicBezTo>
                        <a:cubicBezTo>
                          <a:pt x="151630" y="164005"/>
                          <a:pt x="134132" y="179326"/>
                          <a:pt x="115113" y="191905"/>
                        </a:cubicBezTo>
                        <a:cubicBezTo>
                          <a:pt x="97520" y="203537"/>
                          <a:pt x="76789" y="213184"/>
                          <a:pt x="55962" y="209401"/>
                        </a:cubicBezTo>
                        <a:cubicBezTo>
                          <a:pt x="34851" y="205523"/>
                          <a:pt x="18209" y="188027"/>
                          <a:pt x="10031" y="168261"/>
                        </a:cubicBezTo>
                        <a:cubicBezTo>
                          <a:pt x="1757" y="148495"/>
                          <a:pt x="616" y="126648"/>
                          <a:pt x="141" y="105274"/>
                        </a:cubicBezTo>
                        <a:cubicBezTo>
                          <a:pt x="-240" y="87684"/>
                          <a:pt x="-145" y="69904"/>
                          <a:pt x="4325" y="52880"/>
                        </a:cubicBezTo>
                        <a:cubicBezTo>
                          <a:pt x="8794" y="35857"/>
                          <a:pt x="18304" y="19590"/>
                          <a:pt x="33139" y="10038"/>
                        </a:cubicBezTo>
                        <a:cubicBezTo>
                          <a:pt x="49020" y="-176"/>
                          <a:pt x="69181" y="-1500"/>
                          <a:pt x="87820" y="1243"/>
                        </a:cubicBezTo>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094" name="Freeform 49">
                  <a:extLst>
                    <a:ext uri="{FF2B5EF4-FFF2-40B4-BE49-F238E27FC236}">
                      <a16:creationId xmlns:a16="http://schemas.microsoft.com/office/drawing/2014/main" id="{450D3A6C-2EED-DA1C-1044-E8C4DFE03313}"/>
                    </a:ext>
                  </a:extLst>
                </p:cNvPr>
                <p:cNvSpPr/>
                <p:nvPr/>
              </p:nvSpPr>
              <p:spPr>
                <a:xfrm rot="-2118194">
                  <a:off x="5581284" y="1912702"/>
                  <a:ext cx="77217" cy="97789"/>
                </a:xfrm>
                <a:custGeom>
                  <a:avLst/>
                  <a:gdLst>
                    <a:gd name="connsiteX0" fmla="*/ 77218 w 77217"/>
                    <a:gd name="connsiteY0" fmla="*/ 48895 h 97789"/>
                    <a:gd name="connsiteX1" fmla="*/ 38609 w 77217"/>
                    <a:gd name="connsiteY1" fmla="*/ 97789 h 97789"/>
                    <a:gd name="connsiteX2" fmla="*/ 0 w 77217"/>
                    <a:gd name="connsiteY2" fmla="*/ 48895 h 97789"/>
                    <a:gd name="connsiteX3" fmla="*/ 38609 w 77217"/>
                    <a:gd name="connsiteY3" fmla="*/ 0 h 97789"/>
                    <a:gd name="connsiteX4" fmla="*/ 77218 w 77217"/>
                    <a:gd name="connsiteY4" fmla="*/ 48895 h 9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7" h="97789">
                      <a:moveTo>
                        <a:pt x="77218" y="48895"/>
                      </a:moveTo>
                      <a:cubicBezTo>
                        <a:pt x="77218" y="75898"/>
                        <a:pt x="59932" y="97789"/>
                        <a:pt x="38609" y="97789"/>
                      </a:cubicBezTo>
                      <a:cubicBezTo>
                        <a:pt x="17286" y="97789"/>
                        <a:pt x="0" y="75898"/>
                        <a:pt x="0" y="48895"/>
                      </a:cubicBezTo>
                      <a:cubicBezTo>
                        <a:pt x="0" y="21891"/>
                        <a:pt x="17286" y="0"/>
                        <a:pt x="38609" y="0"/>
                      </a:cubicBezTo>
                      <a:cubicBezTo>
                        <a:pt x="59932" y="0"/>
                        <a:pt x="77218" y="21891"/>
                        <a:pt x="77218" y="48895"/>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5" name="Freeform 50">
                  <a:extLst>
                    <a:ext uri="{FF2B5EF4-FFF2-40B4-BE49-F238E27FC236}">
                      <a16:creationId xmlns:a16="http://schemas.microsoft.com/office/drawing/2014/main" id="{9F8AFA2B-FF19-F560-ADE0-E9EA95293177}"/>
                    </a:ext>
                  </a:extLst>
                </p:cNvPr>
                <p:cNvSpPr/>
                <p:nvPr/>
              </p:nvSpPr>
              <p:spPr>
                <a:xfrm rot="-2118194">
                  <a:off x="5598496" y="1934548"/>
                  <a:ext cx="42793" cy="54096"/>
                </a:xfrm>
                <a:custGeom>
                  <a:avLst/>
                  <a:gdLst>
                    <a:gd name="connsiteX0" fmla="*/ 42793 w 42793"/>
                    <a:gd name="connsiteY0" fmla="*/ 27048 h 54096"/>
                    <a:gd name="connsiteX1" fmla="*/ 21397 w 42793"/>
                    <a:gd name="connsiteY1" fmla="*/ 54096 h 54096"/>
                    <a:gd name="connsiteX2" fmla="*/ 0 w 42793"/>
                    <a:gd name="connsiteY2" fmla="*/ 27048 h 54096"/>
                    <a:gd name="connsiteX3" fmla="*/ 21397 w 42793"/>
                    <a:gd name="connsiteY3" fmla="*/ 0 h 54096"/>
                    <a:gd name="connsiteX4" fmla="*/ 42793 w 42793"/>
                    <a:gd name="connsiteY4" fmla="*/ 27048 h 5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3" h="54096">
                      <a:moveTo>
                        <a:pt x="42793" y="27048"/>
                      </a:moveTo>
                      <a:cubicBezTo>
                        <a:pt x="42793" y="41986"/>
                        <a:pt x="33214" y="54096"/>
                        <a:pt x="21397" y="54096"/>
                      </a:cubicBezTo>
                      <a:cubicBezTo>
                        <a:pt x="9580" y="54096"/>
                        <a:pt x="0" y="41986"/>
                        <a:pt x="0" y="27048"/>
                      </a:cubicBezTo>
                      <a:cubicBezTo>
                        <a:pt x="0" y="12110"/>
                        <a:pt x="9580" y="0"/>
                        <a:pt x="21397" y="0"/>
                      </a:cubicBezTo>
                      <a:cubicBezTo>
                        <a:pt x="33214" y="0"/>
                        <a:pt x="42793" y="12110"/>
                        <a:pt x="42793" y="27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3100" name="Group 3099">
              <a:extLst>
                <a:ext uri="{FF2B5EF4-FFF2-40B4-BE49-F238E27FC236}">
                  <a16:creationId xmlns:a16="http://schemas.microsoft.com/office/drawing/2014/main" id="{03217657-7ED3-0856-43D9-B8B9864952EB}"/>
                </a:ext>
              </a:extLst>
            </p:cNvPr>
            <p:cNvGrpSpPr/>
            <p:nvPr/>
          </p:nvGrpSpPr>
          <p:grpSpPr>
            <a:xfrm>
              <a:off x="10721343" y="4110803"/>
              <a:ext cx="555897" cy="331946"/>
              <a:chOff x="11066807" y="4936614"/>
              <a:chExt cx="555897" cy="331946"/>
            </a:xfrm>
          </p:grpSpPr>
          <p:sp>
            <p:nvSpPr>
              <p:cNvPr id="3101" name="TextBox 3100">
                <a:extLst>
                  <a:ext uri="{FF2B5EF4-FFF2-40B4-BE49-F238E27FC236}">
                    <a16:creationId xmlns:a16="http://schemas.microsoft.com/office/drawing/2014/main" id="{809DE688-5208-229C-66D3-9CCA0A2EF548}"/>
                  </a:ext>
                </a:extLst>
              </p:cNvPr>
              <p:cNvSpPr txBox="1"/>
              <p:nvPr/>
            </p:nvSpPr>
            <p:spPr>
              <a:xfrm>
                <a:off x="11066807" y="5130061"/>
                <a:ext cx="555897"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a:ea typeface="+mn-ea"/>
                    <a:cs typeface="+mn-cs"/>
                  </a:rPr>
                  <a:t>Th17 cell</a:t>
                </a:r>
              </a:p>
            </p:txBody>
          </p:sp>
          <p:grpSp>
            <p:nvGrpSpPr>
              <p:cNvPr id="3102" name="Graphic 3">
                <a:extLst>
                  <a:ext uri="{FF2B5EF4-FFF2-40B4-BE49-F238E27FC236}">
                    <a16:creationId xmlns:a16="http://schemas.microsoft.com/office/drawing/2014/main" id="{D60F191E-4893-75C1-F4A7-08CA71791976}"/>
                  </a:ext>
                </a:extLst>
              </p:cNvPr>
              <p:cNvGrpSpPr>
                <a:grpSpLocks noChangeAspect="1"/>
              </p:cNvGrpSpPr>
              <p:nvPr/>
            </p:nvGrpSpPr>
            <p:grpSpPr>
              <a:xfrm>
                <a:off x="11250673" y="4936614"/>
                <a:ext cx="188164" cy="180000"/>
                <a:chOff x="5355681" y="1868871"/>
                <a:chExt cx="373379" cy="357179"/>
              </a:xfrm>
            </p:grpSpPr>
            <p:grpSp>
              <p:nvGrpSpPr>
                <p:cNvPr id="3103" name="Graphic 3">
                  <a:extLst>
                    <a:ext uri="{FF2B5EF4-FFF2-40B4-BE49-F238E27FC236}">
                      <a16:creationId xmlns:a16="http://schemas.microsoft.com/office/drawing/2014/main" id="{54DC44AD-86B3-0279-4366-2EBFE482D93C}"/>
                    </a:ext>
                  </a:extLst>
                </p:cNvPr>
                <p:cNvGrpSpPr/>
                <p:nvPr/>
              </p:nvGrpSpPr>
              <p:grpSpPr>
                <a:xfrm>
                  <a:off x="5355681" y="1868871"/>
                  <a:ext cx="373379" cy="357179"/>
                  <a:chOff x="5355681" y="1868871"/>
                  <a:chExt cx="373379" cy="357179"/>
                </a:xfrm>
              </p:grpSpPr>
              <p:sp>
                <p:nvSpPr>
                  <p:cNvPr id="3106" name="Freeform 59">
                    <a:extLst>
                      <a:ext uri="{FF2B5EF4-FFF2-40B4-BE49-F238E27FC236}">
                        <a16:creationId xmlns:a16="http://schemas.microsoft.com/office/drawing/2014/main" id="{2F6FA1F3-358B-DBDE-4C50-4A843886124C}"/>
                      </a:ext>
                    </a:extLst>
                  </p:cNvPr>
                  <p:cNvSpPr/>
                  <p:nvPr/>
                </p:nvSpPr>
                <p:spPr>
                  <a:xfrm>
                    <a:off x="5355681" y="1868932"/>
                    <a:ext cx="373379" cy="357118"/>
                  </a:xfrm>
                  <a:custGeom>
                    <a:avLst/>
                    <a:gdLst>
                      <a:gd name="connsiteX0" fmla="*/ 6531 w 373379"/>
                      <a:gd name="connsiteY0" fmla="*/ 209369 h 357118"/>
                      <a:gd name="connsiteX1" fmla="*/ 46662 w 373379"/>
                      <a:gd name="connsiteY1" fmla="*/ 272734 h 357118"/>
                      <a:gd name="connsiteX2" fmla="*/ 109141 w 373379"/>
                      <a:gd name="connsiteY2" fmla="*/ 335626 h 357118"/>
                      <a:gd name="connsiteX3" fmla="*/ 253307 w 373379"/>
                      <a:gd name="connsiteY3" fmla="*/ 350002 h 357118"/>
                      <a:gd name="connsiteX4" fmla="*/ 350781 w 373379"/>
                      <a:gd name="connsiteY4" fmla="*/ 273018 h 357118"/>
                      <a:gd name="connsiteX5" fmla="*/ 356772 w 373379"/>
                      <a:gd name="connsiteY5" fmla="*/ 260534 h 357118"/>
                      <a:gd name="connsiteX6" fmla="*/ 373129 w 373379"/>
                      <a:gd name="connsiteY6" fmla="*/ 194616 h 357118"/>
                      <a:gd name="connsiteX7" fmla="*/ 356962 w 373379"/>
                      <a:gd name="connsiteY7" fmla="*/ 115362 h 357118"/>
                      <a:gd name="connsiteX8" fmla="*/ 277842 w 373379"/>
                      <a:gd name="connsiteY8" fmla="*/ 14924 h 357118"/>
                      <a:gd name="connsiteX9" fmla="*/ 197295 w 373379"/>
                      <a:gd name="connsiteY9" fmla="*/ 265 h 357118"/>
                      <a:gd name="connsiteX10" fmla="*/ 132344 w 373379"/>
                      <a:gd name="connsiteY10" fmla="*/ 19464 h 357118"/>
                      <a:gd name="connsiteX11" fmla="*/ 69961 w 373379"/>
                      <a:gd name="connsiteY11" fmla="*/ 44148 h 357118"/>
                      <a:gd name="connsiteX12" fmla="*/ 26407 w 373379"/>
                      <a:gd name="connsiteY12" fmla="*/ 92854 h 357118"/>
                      <a:gd name="connsiteX13" fmla="*/ 6531 w 373379"/>
                      <a:gd name="connsiteY13" fmla="*/ 209369 h 3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379" h="357118">
                        <a:moveTo>
                          <a:pt x="6531" y="209369"/>
                        </a:moveTo>
                        <a:cubicBezTo>
                          <a:pt x="11096" y="223366"/>
                          <a:pt x="38864" y="260440"/>
                          <a:pt x="46662" y="272734"/>
                        </a:cubicBezTo>
                        <a:cubicBezTo>
                          <a:pt x="65206" y="301958"/>
                          <a:pt x="77664" y="320211"/>
                          <a:pt x="109141" y="335626"/>
                        </a:cubicBezTo>
                        <a:cubicBezTo>
                          <a:pt x="155548" y="358419"/>
                          <a:pt x="207851" y="362864"/>
                          <a:pt x="253307" y="350002"/>
                        </a:cubicBezTo>
                        <a:cubicBezTo>
                          <a:pt x="294484" y="338369"/>
                          <a:pt x="330145" y="312456"/>
                          <a:pt x="350781" y="273018"/>
                        </a:cubicBezTo>
                        <a:cubicBezTo>
                          <a:pt x="352873" y="268951"/>
                          <a:pt x="354870" y="264790"/>
                          <a:pt x="356772" y="260534"/>
                        </a:cubicBezTo>
                        <a:cubicBezTo>
                          <a:pt x="365711" y="239917"/>
                          <a:pt x="371227" y="217408"/>
                          <a:pt x="373129" y="194616"/>
                        </a:cubicBezTo>
                        <a:cubicBezTo>
                          <a:pt x="375221" y="169553"/>
                          <a:pt x="363714" y="139290"/>
                          <a:pt x="356962" y="115362"/>
                        </a:cubicBezTo>
                        <a:cubicBezTo>
                          <a:pt x="344029" y="69210"/>
                          <a:pt x="322537" y="34312"/>
                          <a:pt x="277842" y="14924"/>
                        </a:cubicBezTo>
                        <a:cubicBezTo>
                          <a:pt x="247506" y="1778"/>
                          <a:pt x="231340" y="-964"/>
                          <a:pt x="197295" y="265"/>
                        </a:cubicBezTo>
                        <a:cubicBezTo>
                          <a:pt x="172855" y="1116"/>
                          <a:pt x="146038" y="15208"/>
                          <a:pt x="132344" y="19464"/>
                        </a:cubicBezTo>
                        <a:cubicBezTo>
                          <a:pt x="107809" y="26935"/>
                          <a:pt x="89646" y="29205"/>
                          <a:pt x="69961" y="44148"/>
                        </a:cubicBezTo>
                        <a:cubicBezTo>
                          <a:pt x="52083" y="57672"/>
                          <a:pt x="37057" y="74128"/>
                          <a:pt x="26407" y="92854"/>
                        </a:cubicBezTo>
                        <a:cubicBezTo>
                          <a:pt x="3108" y="133521"/>
                          <a:pt x="-8018" y="165014"/>
                          <a:pt x="6531" y="209369"/>
                        </a:cubicBezTo>
                      </a:path>
                    </a:pathLst>
                  </a:custGeom>
                  <a:solidFill>
                    <a:srgbClr val="999999"/>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7" name="Freeform 60">
                    <a:extLst>
                      <a:ext uri="{FF2B5EF4-FFF2-40B4-BE49-F238E27FC236}">
                        <a16:creationId xmlns:a16="http://schemas.microsoft.com/office/drawing/2014/main" id="{7DF15883-CFD2-FD66-BD32-32D52568603C}"/>
                      </a:ext>
                    </a:extLst>
                  </p:cNvPr>
                  <p:cNvSpPr/>
                  <p:nvPr/>
                </p:nvSpPr>
                <p:spPr>
                  <a:xfrm>
                    <a:off x="5374776" y="1869929"/>
                    <a:ext cx="347411" cy="332411"/>
                  </a:xfrm>
                  <a:custGeom>
                    <a:avLst/>
                    <a:gdLst>
                      <a:gd name="connsiteX0" fmla="*/ 6076 w 347411"/>
                      <a:gd name="connsiteY0" fmla="*/ 194849 h 332411"/>
                      <a:gd name="connsiteX1" fmla="*/ 43449 w 347411"/>
                      <a:gd name="connsiteY1" fmla="*/ 253863 h 332411"/>
                      <a:gd name="connsiteX2" fmla="*/ 101553 w 347411"/>
                      <a:gd name="connsiteY2" fmla="*/ 312405 h 332411"/>
                      <a:gd name="connsiteX3" fmla="*/ 235734 w 347411"/>
                      <a:gd name="connsiteY3" fmla="*/ 325834 h 332411"/>
                      <a:gd name="connsiteX4" fmla="*/ 326456 w 347411"/>
                      <a:gd name="connsiteY4" fmla="*/ 254147 h 332411"/>
                      <a:gd name="connsiteX5" fmla="*/ 331972 w 347411"/>
                      <a:gd name="connsiteY5" fmla="*/ 242514 h 332411"/>
                      <a:gd name="connsiteX6" fmla="*/ 347187 w 347411"/>
                      <a:gd name="connsiteY6" fmla="*/ 181135 h 332411"/>
                      <a:gd name="connsiteX7" fmla="*/ 332162 w 347411"/>
                      <a:gd name="connsiteY7" fmla="*/ 107367 h 332411"/>
                      <a:gd name="connsiteX8" fmla="*/ 258462 w 347411"/>
                      <a:gd name="connsiteY8" fmla="*/ 13928 h 332411"/>
                      <a:gd name="connsiteX9" fmla="*/ 183526 w 347411"/>
                      <a:gd name="connsiteY9" fmla="*/ 214 h 332411"/>
                      <a:gd name="connsiteX10" fmla="*/ 123044 w 347411"/>
                      <a:gd name="connsiteY10" fmla="*/ 18089 h 332411"/>
                      <a:gd name="connsiteX11" fmla="*/ 65035 w 347411"/>
                      <a:gd name="connsiteY11" fmla="*/ 41071 h 332411"/>
                      <a:gd name="connsiteX12" fmla="*/ 24429 w 347411"/>
                      <a:gd name="connsiteY12" fmla="*/ 86372 h 332411"/>
                      <a:gd name="connsiteX13" fmla="*/ 6076 w 347411"/>
                      <a:gd name="connsiteY13" fmla="*/ 194849 h 33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411" h="332411">
                        <a:moveTo>
                          <a:pt x="6076" y="194849"/>
                        </a:moveTo>
                        <a:cubicBezTo>
                          <a:pt x="10355" y="207900"/>
                          <a:pt x="36221" y="242420"/>
                          <a:pt x="43449" y="253863"/>
                        </a:cubicBezTo>
                        <a:cubicBezTo>
                          <a:pt x="60661" y="281101"/>
                          <a:pt x="72358" y="298029"/>
                          <a:pt x="101553" y="312405"/>
                        </a:cubicBezTo>
                        <a:cubicBezTo>
                          <a:pt x="144727" y="333590"/>
                          <a:pt x="193416" y="337751"/>
                          <a:pt x="235734" y="325834"/>
                        </a:cubicBezTo>
                        <a:cubicBezTo>
                          <a:pt x="274058" y="314958"/>
                          <a:pt x="307247" y="290936"/>
                          <a:pt x="326456" y="254147"/>
                        </a:cubicBezTo>
                        <a:cubicBezTo>
                          <a:pt x="328453" y="250364"/>
                          <a:pt x="330260" y="246486"/>
                          <a:pt x="331972" y="242514"/>
                        </a:cubicBezTo>
                        <a:cubicBezTo>
                          <a:pt x="340340" y="223316"/>
                          <a:pt x="345475" y="202320"/>
                          <a:pt x="347187" y="181135"/>
                        </a:cubicBezTo>
                        <a:cubicBezTo>
                          <a:pt x="349089" y="157776"/>
                          <a:pt x="338438" y="129592"/>
                          <a:pt x="332162" y="107367"/>
                        </a:cubicBezTo>
                        <a:cubicBezTo>
                          <a:pt x="320085" y="64336"/>
                          <a:pt x="300114" y="31897"/>
                          <a:pt x="258462" y="13928"/>
                        </a:cubicBezTo>
                        <a:cubicBezTo>
                          <a:pt x="230218" y="1633"/>
                          <a:pt x="215098" y="-826"/>
                          <a:pt x="183526" y="214"/>
                        </a:cubicBezTo>
                        <a:cubicBezTo>
                          <a:pt x="160798" y="971"/>
                          <a:pt x="135787" y="14117"/>
                          <a:pt x="123044" y="18089"/>
                        </a:cubicBezTo>
                        <a:cubicBezTo>
                          <a:pt x="100221" y="25088"/>
                          <a:pt x="83294" y="27168"/>
                          <a:pt x="65035" y="41071"/>
                        </a:cubicBezTo>
                        <a:cubicBezTo>
                          <a:pt x="48394" y="53744"/>
                          <a:pt x="34414" y="68970"/>
                          <a:pt x="24429" y="86372"/>
                        </a:cubicBezTo>
                        <a:cubicBezTo>
                          <a:pt x="2842" y="124296"/>
                          <a:pt x="-7428" y="153520"/>
                          <a:pt x="6076" y="194849"/>
                        </a:cubicBezTo>
                      </a:path>
                    </a:pathLst>
                  </a:custGeom>
                  <a:solidFill>
                    <a:srgbClr val="B3B3B3"/>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8" name="Freeform 61">
                    <a:extLst>
                      <a:ext uri="{FF2B5EF4-FFF2-40B4-BE49-F238E27FC236}">
                        <a16:creationId xmlns:a16="http://schemas.microsoft.com/office/drawing/2014/main" id="{FF0248E7-7DFB-046E-2368-03F42B2A311C}"/>
                      </a:ext>
                    </a:extLst>
                  </p:cNvPr>
                  <p:cNvSpPr/>
                  <p:nvPr/>
                </p:nvSpPr>
                <p:spPr>
                  <a:xfrm>
                    <a:off x="5446468" y="1868871"/>
                    <a:ext cx="282592" cy="356966"/>
                  </a:xfrm>
                  <a:custGeom>
                    <a:avLst/>
                    <a:gdLst>
                      <a:gd name="connsiteX0" fmla="*/ 259994 w 282592"/>
                      <a:gd name="connsiteY0" fmla="*/ 273079 h 356966"/>
                      <a:gd name="connsiteX1" fmla="*/ 265985 w 282592"/>
                      <a:gd name="connsiteY1" fmla="*/ 260595 h 356966"/>
                      <a:gd name="connsiteX2" fmla="*/ 282342 w 282592"/>
                      <a:gd name="connsiteY2" fmla="*/ 194677 h 356966"/>
                      <a:gd name="connsiteX3" fmla="*/ 266176 w 282592"/>
                      <a:gd name="connsiteY3" fmla="*/ 115423 h 356966"/>
                      <a:gd name="connsiteX4" fmla="*/ 187055 w 282592"/>
                      <a:gd name="connsiteY4" fmla="*/ 14985 h 356966"/>
                      <a:gd name="connsiteX5" fmla="*/ 106508 w 282592"/>
                      <a:gd name="connsiteY5" fmla="*/ 232 h 356966"/>
                      <a:gd name="connsiteX6" fmla="*/ 41557 w 282592"/>
                      <a:gd name="connsiteY6" fmla="*/ 19430 h 356966"/>
                      <a:gd name="connsiteX7" fmla="*/ 0 w 282592"/>
                      <a:gd name="connsiteY7" fmla="*/ 32198 h 356966"/>
                      <a:gd name="connsiteX8" fmla="*/ 6847 w 282592"/>
                      <a:gd name="connsiteY8" fmla="*/ 31536 h 356966"/>
                      <a:gd name="connsiteX9" fmla="*/ 87394 w 282592"/>
                      <a:gd name="connsiteY9" fmla="*/ 46289 h 356966"/>
                      <a:gd name="connsiteX10" fmla="*/ 166514 w 282592"/>
                      <a:gd name="connsiteY10" fmla="*/ 146728 h 356966"/>
                      <a:gd name="connsiteX11" fmla="*/ 182681 w 282592"/>
                      <a:gd name="connsiteY11" fmla="*/ 225981 h 356966"/>
                      <a:gd name="connsiteX12" fmla="*/ 166324 w 282592"/>
                      <a:gd name="connsiteY12" fmla="*/ 291899 h 356966"/>
                      <a:gd name="connsiteX13" fmla="*/ 160333 w 282592"/>
                      <a:gd name="connsiteY13" fmla="*/ 304383 h 356966"/>
                      <a:gd name="connsiteX14" fmla="*/ 114021 w 282592"/>
                      <a:gd name="connsiteY14" fmla="*/ 356967 h 356966"/>
                      <a:gd name="connsiteX15" fmla="*/ 162520 w 282592"/>
                      <a:gd name="connsiteY15" fmla="*/ 350063 h 356966"/>
                      <a:gd name="connsiteX16" fmla="*/ 259994 w 282592"/>
                      <a:gd name="connsiteY16" fmla="*/ 273079 h 35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92" h="356966">
                        <a:moveTo>
                          <a:pt x="259994" y="273079"/>
                        </a:moveTo>
                        <a:cubicBezTo>
                          <a:pt x="262086" y="269012"/>
                          <a:pt x="264083" y="264851"/>
                          <a:pt x="265985" y="260595"/>
                        </a:cubicBezTo>
                        <a:cubicBezTo>
                          <a:pt x="274924" y="239978"/>
                          <a:pt x="280440" y="217469"/>
                          <a:pt x="282342" y="194677"/>
                        </a:cubicBezTo>
                        <a:cubicBezTo>
                          <a:pt x="284434" y="169615"/>
                          <a:pt x="272927" y="139351"/>
                          <a:pt x="266176" y="115423"/>
                        </a:cubicBezTo>
                        <a:cubicBezTo>
                          <a:pt x="253147" y="69271"/>
                          <a:pt x="231750" y="34373"/>
                          <a:pt x="187055" y="14985"/>
                        </a:cubicBezTo>
                        <a:cubicBezTo>
                          <a:pt x="156719" y="1839"/>
                          <a:pt x="140553" y="-903"/>
                          <a:pt x="106508" y="232"/>
                        </a:cubicBezTo>
                        <a:cubicBezTo>
                          <a:pt x="82068" y="1083"/>
                          <a:pt x="55251" y="15269"/>
                          <a:pt x="41557" y="19430"/>
                        </a:cubicBezTo>
                        <a:cubicBezTo>
                          <a:pt x="25771" y="24254"/>
                          <a:pt x="12553" y="26902"/>
                          <a:pt x="0" y="32198"/>
                        </a:cubicBezTo>
                        <a:cubicBezTo>
                          <a:pt x="2282" y="31914"/>
                          <a:pt x="4565" y="31630"/>
                          <a:pt x="6847" y="31536"/>
                        </a:cubicBezTo>
                        <a:cubicBezTo>
                          <a:pt x="40892" y="30401"/>
                          <a:pt x="57058" y="33049"/>
                          <a:pt x="87394" y="46289"/>
                        </a:cubicBezTo>
                        <a:cubicBezTo>
                          <a:pt x="132089" y="65677"/>
                          <a:pt x="153581" y="100481"/>
                          <a:pt x="166514" y="146728"/>
                        </a:cubicBezTo>
                        <a:cubicBezTo>
                          <a:pt x="173171" y="170560"/>
                          <a:pt x="184773" y="200824"/>
                          <a:pt x="182681" y="225981"/>
                        </a:cubicBezTo>
                        <a:cubicBezTo>
                          <a:pt x="180779" y="248773"/>
                          <a:pt x="175263" y="271282"/>
                          <a:pt x="166324" y="291899"/>
                        </a:cubicBezTo>
                        <a:cubicBezTo>
                          <a:pt x="164517" y="296155"/>
                          <a:pt x="162520" y="300317"/>
                          <a:pt x="160333" y="304383"/>
                        </a:cubicBezTo>
                        <a:cubicBezTo>
                          <a:pt x="148921" y="326135"/>
                          <a:pt x="132945" y="343632"/>
                          <a:pt x="114021" y="356967"/>
                        </a:cubicBezTo>
                        <a:cubicBezTo>
                          <a:pt x="130663" y="356683"/>
                          <a:pt x="147019" y="354413"/>
                          <a:pt x="162520" y="350063"/>
                        </a:cubicBezTo>
                        <a:cubicBezTo>
                          <a:pt x="203697" y="338430"/>
                          <a:pt x="239263" y="312517"/>
                          <a:pt x="259994" y="273079"/>
                        </a:cubicBezTo>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9" name="Freeform 62">
                    <a:extLst>
                      <a:ext uri="{FF2B5EF4-FFF2-40B4-BE49-F238E27FC236}">
                        <a16:creationId xmlns:a16="http://schemas.microsoft.com/office/drawing/2014/main" id="{696847B6-847E-CDE1-CFEE-3F5902B003D0}"/>
                      </a:ext>
                    </a:extLst>
                  </p:cNvPr>
                  <p:cNvSpPr/>
                  <p:nvPr/>
                </p:nvSpPr>
                <p:spPr>
                  <a:xfrm>
                    <a:off x="5464110" y="1941061"/>
                    <a:ext cx="179963" cy="210235"/>
                  </a:xfrm>
                  <a:custGeom>
                    <a:avLst/>
                    <a:gdLst>
                      <a:gd name="connsiteX0" fmla="*/ 87820 w 179963"/>
                      <a:gd name="connsiteY0" fmla="*/ 1243 h 210235"/>
                      <a:gd name="connsiteX1" fmla="*/ 146685 w 179963"/>
                      <a:gd name="connsiteY1" fmla="*/ 25926 h 210235"/>
                      <a:gd name="connsiteX2" fmla="*/ 179017 w 179963"/>
                      <a:gd name="connsiteY2" fmla="*/ 80023 h 210235"/>
                      <a:gd name="connsiteX3" fmla="*/ 163802 w 179963"/>
                      <a:gd name="connsiteY3" fmla="*/ 144807 h 210235"/>
                      <a:gd name="connsiteX4" fmla="*/ 115113 w 179963"/>
                      <a:gd name="connsiteY4" fmla="*/ 191905 h 210235"/>
                      <a:gd name="connsiteX5" fmla="*/ 55962 w 179963"/>
                      <a:gd name="connsiteY5" fmla="*/ 209401 h 210235"/>
                      <a:gd name="connsiteX6" fmla="*/ 10031 w 179963"/>
                      <a:gd name="connsiteY6" fmla="*/ 168261 h 210235"/>
                      <a:gd name="connsiteX7" fmla="*/ 141 w 179963"/>
                      <a:gd name="connsiteY7" fmla="*/ 105274 h 210235"/>
                      <a:gd name="connsiteX8" fmla="*/ 4325 w 179963"/>
                      <a:gd name="connsiteY8" fmla="*/ 52880 h 210235"/>
                      <a:gd name="connsiteX9" fmla="*/ 33139 w 179963"/>
                      <a:gd name="connsiteY9" fmla="*/ 10038 h 210235"/>
                      <a:gd name="connsiteX10" fmla="*/ 87820 w 179963"/>
                      <a:gd name="connsiteY10" fmla="*/ 1243 h 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963" h="210235">
                        <a:moveTo>
                          <a:pt x="87820" y="1243"/>
                        </a:moveTo>
                        <a:cubicBezTo>
                          <a:pt x="109121" y="4269"/>
                          <a:pt x="130043" y="12308"/>
                          <a:pt x="146685" y="25926"/>
                        </a:cubicBezTo>
                        <a:cubicBezTo>
                          <a:pt x="163422" y="39545"/>
                          <a:pt x="175689" y="58838"/>
                          <a:pt x="179017" y="80023"/>
                        </a:cubicBezTo>
                        <a:cubicBezTo>
                          <a:pt x="182536" y="102437"/>
                          <a:pt x="175974" y="125703"/>
                          <a:pt x="163802" y="144807"/>
                        </a:cubicBezTo>
                        <a:cubicBezTo>
                          <a:pt x="151630" y="164005"/>
                          <a:pt x="134132" y="179326"/>
                          <a:pt x="115113" y="191905"/>
                        </a:cubicBezTo>
                        <a:cubicBezTo>
                          <a:pt x="97520" y="203537"/>
                          <a:pt x="76789" y="213184"/>
                          <a:pt x="55962" y="209401"/>
                        </a:cubicBezTo>
                        <a:cubicBezTo>
                          <a:pt x="34851" y="205523"/>
                          <a:pt x="18209" y="188027"/>
                          <a:pt x="10031" y="168261"/>
                        </a:cubicBezTo>
                        <a:cubicBezTo>
                          <a:pt x="1757" y="148495"/>
                          <a:pt x="616" y="126648"/>
                          <a:pt x="141" y="105274"/>
                        </a:cubicBezTo>
                        <a:cubicBezTo>
                          <a:pt x="-240" y="87684"/>
                          <a:pt x="-145" y="69904"/>
                          <a:pt x="4325" y="52880"/>
                        </a:cubicBezTo>
                        <a:cubicBezTo>
                          <a:pt x="8794" y="35857"/>
                          <a:pt x="18304" y="19590"/>
                          <a:pt x="33139" y="10038"/>
                        </a:cubicBezTo>
                        <a:cubicBezTo>
                          <a:pt x="49020" y="-176"/>
                          <a:pt x="69181" y="-1500"/>
                          <a:pt x="87820" y="1243"/>
                        </a:cubicBezTo>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104" name="Freeform 57">
                  <a:extLst>
                    <a:ext uri="{FF2B5EF4-FFF2-40B4-BE49-F238E27FC236}">
                      <a16:creationId xmlns:a16="http://schemas.microsoft.com/office/drawing/2014/main" id="{13EB1653-761C-74D2-8CAD-DD9048E5494B}"/>
                    </a:ext>
                  </a:extLst>
                </p:cNvPr>
                <p:cNvSpPr/>
                <p:nvPr/>
              </p:nvSpPr>
              <p:spPr>
                <a:xfrm rot="-2118194">
                  <a:off x="5581284" y="1912702"/>
                  <a:ext cx="77217" cy="97789"/>
                </a:xfrm>
                <a:custGeom>
                  <a:avLst/>
                  <a:gdLst>
                    <a:gd name="connsiteX0" fmla="*/ 77218 w 77217"/>
                    <a:gd name="connsiteY0" fmla="*/ 48895 h 97789"/>
                    <a:gd name="connsiteX1" fmla="*/ 38609 w 77217"/>
                    <a:gd name="connsiteY1" fmla="*/ 97789 h 97789"/>
                    <a:gd name="connsiteX2" fmla="*/ 0 w 77217"/>
                    <a:gd name="connsiteY2" fmla="*/ 48895 h 97789"/>
                    <a:gd name="connsiteX3" fmla="*/ 38609 w 77217"/>
                    <a:gd name="connsiteY3" fmla="*/ 0 h 97789"/>
                    <a:gd name="connsiteX4" fmla="*/ 77218 w 77217"/>
                    <a:gd name="connsiteY4" fmla="*/ 48895 h 9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7" h="97789">
                      <a:moveTo>
                        <a:pt x="77218" y="48895"/>
                      </a:moveTo>
                      <a:cubicBezTo>
                        <a:pt x="77218" y="75898"/>
                        <a:pt x="59932" y="97789"/>
                        <a:pt x="38609" y="97789"/>
                      </a:cubicBezTo>
                      <a:cubicBezTo>
                        <a:pt x="17286" y="97789"/>
                        <a:pt x="0" y="75898"/>
                        <a:pt x="0" y="48895"/>
                      </a:cubicBezTo>
                      <a:cubicBezTo>
                        <a:pt x="0" y="21891"/>
                        <a:pt x="17286" y="0"/>
                        <a:pt x="38609" y="0"/>
                      </a:cubicBezTo>
                      <a:cubicBezTo>
                        <a:pt x="59932" y="0"/>
                        <a:pt x="77218" y="21891"/>
                        <a:pt x="77218" y="48895"/>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5" name="Freeform 58">
                  <a:extLst>
                    <a:ext uri="{FF2B5EF4-FFF2-40B4-BE49-F238E27FC236}">
                      <a16:creationId xmlns:a16="http://schemas.microsoft.com/office/drawing/2014/main" id="{E1FD3336-C76F-2C2D-5FCA-61723D390203}"/>
                    </a:ext>
                  </a:extLst>
                </p:cNvPr>
                <p:cNvSpPr/>
                <p:nvPr/>
              </p:nvSpPr>
              <p:spPr>
                <a:xfrm rot="-2118194">
                  <a:off x="5598496" y="1934548"/>
                  <a:ext cx="42793" cy="54096"/>
                </a:xfrm>
                <a:custGeom>
                  <a:avLst/>
                  <a:gdLst>
                    <a:gd name="connsiteX0" fmla="*/ 42793 w 42793"/>
                    <a:gd name="connsiteY0" fmla="*/ 27048 h 54096"/>
                    <a:gd name="connsiteX1" fmla="*/ 21397 w 42793"/>
                    <a:gd name="connsiteY1" fmla="*/ 54096 h 54096"/>
                    <a:gd name="connsiteX2" fmla="*/ 0 w 42793"/>
                    <a:gd name="connsiteY2" fmla="*/ 27048 h 54096"/>
                    <a:gd name="connsiteX3" fmla="*/ 21397 w 42793"/>
                    <a:gd name="connsiteY3" fmla="*/ 0 h 54096"/>
                    <a:gd name="connsiteX4" fmla="*/ 42793 w 42793"/>
                    <a:gd name="connsiteY4" fmla="*/ 27048 h 5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3" h="54096">
                      <a:moveTo>
                        <a:pt x="42793" y="27048"/>
                      </a:moveTo>
                      <a:cubicBezTo>
                        <a:pt x="42793" y="41986"/>
                        <a:pt x="33214" y="54096"/>
                        <a:pt x="21397" y="54096"/>
                      </a:cubicBezTo>
                      <a:cubicBezTo>
                        <a:pt x="9580" y="54096"/>
                        <a:pt x="0" y="41986"/>
                        <a:pt x="0" y="27048"/>
                      </a:cubicBezTo>
                      <a:cubicBezTo>
                        <a:pt x="0" y="12110"/>
                        <a:pt x="9580" y="0"/>
                        <a:pt x="21397" y="0"/>
                      </a:cubicBezTo>
                      <a:cubicBezTo>
                        <a:pt x="33214" y="0"/>
                        <a:pt x="42793" y="12110"/>
                        <a:pt x="42793" y="27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3111" name="TextBox 3110">
              <a:extLst>
                <a:ext uri="{FF2B5EF4-FFF2-40B4-BE49-F238E27FC236}">
                  <a16:creationId xmlns:a16="http://schemas.microsoft.com/office/drawing/2014/main" id="{F198680F-5141-3F79-2840-61A40DB25A30}"/>
                </a:ext>
              </a:extLst>
            </p:cNvPr>
            <p:cNvSpPr txBox="1"/>
            <p:nvPr/>
          </p:nvSpPr>
          <p:spPr>
            <a:xfrm>
              <a:off x="10285430" y="4682130"/>
              <a:ext cx="72008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a:ea typeface="+mn-ea"/>
                  <a:cs typeface="+mn-cs"/>
                </a:rPr>
                <a:t>Neutrophil</a:t>
              </a:r>
            </a:p>
          </p:txBody>
        </p:sp>
        <p:grpSp>
          <p:nvGrpSpPr>
            <p:cNvPr id="3112" name="Graphic 6797">
              <a:extLst>
                <a:ext uri="{FF2B5EF4-FFF2-40B4-BE49-F238E27FC236}">
                  <a16:creationId xmlns:a16="http://schemas.microsoft.com/office/drawing/2014/main" id="{5D1D0FD5-7C07-18E4-AB8F-3FA503F92A6D}"/>
                </a:ext>
              </a:extLst>
            </p:cNvPr>
            <p:cNvGrpSpPr>
              <a:grpSpLocks noChangeAspect="1"/>
            </p:cNvGrpSpPr>
            <p:nvPr/>
          </p:nvGrpSpPr>
          <p:grpSpPr>
            <a:xfrm>
              <a:off x="10554971" y="4491937"/>
              <a:ext cx="180998" cy="180000"/>
              <a:chOff x="6523116" y="846861"/>
              <a:chExt cx="519874" cy="517007"/>
            </a:xfrm>
          </p:grpSpPr>
          <p:sp>
            <p:nvSpPr>
              <p:cNvPr id="3113" name="Freeform 9">
                <a:extLst>
                  <a:ext uri="{FF2B5EF4-FFF2-40B4-BE49-F238E27FC236}">
                    <a16:creationId xmlns:a16="http://schemas.microsoft.com/office/drawing/2014/main" id="{EF9B70B7-00A3-B6FE-14BB-B479EC8C7F05}"/>
                  </a:ext>
                </a:extLst>
              </p:cNvPr>
              <p:cNvSpPr/>
              <p:nvPr/>
            </p:nvSpPr>
            <p:spPr>
              <a:xfrm>
                <a:off x="6523116" y="846861"/>
                <a:ext cx="519874" cy="516723"/>
              </a:xfrm>
              <a:custGeom>
                <a:avLst/>
                <a:gdLst>
                  <a:gd name="connsiteX0" fmla="*/ 519875 w 519874"/>
                  <a:gd name="connsiteY0" fmla="*/ 258362 h 516723"/>
                  <a:gd name="connsiteX1" fmla="*/ 259937 w 519874"/>
                  <a:gd name="connsiteY1" fmla="*/ 516724 h 516723"/>
                  <a:gd name="connsiteX2" fmla="*/ 0 w 519874"/>
                  <a:gd name="connsiteY2" fmla="*/ 258362 h 516723"/>
                  <a:gd name="connsiteX3" fmla="*/ 259937 w 519874"/>
                  <a:gd name="connsiteY3" fmla="*/ 0 h 516723"/>
                  <a:gd name="connsiteX4" fmla="*/ 519875 w 519874"/>
                  <a:gd name="connsiteY4" fmla="*/ 258362 h 51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74" h="516723">
                    <a:moveTo>
                      <a:pt x="519875" y="258362"/>
                    </a:moveTo>
                    <a:cubicBezTo>
                      <a:pt x="519875" y="401051"/>
                      <a:pt x="403497" y="516724"/>
                      <a:pt x="259937" y="516724"/>
                    </a:cubicBezTo>
                    <a:cubicBezTo>
                      <a:pt x="116378" y="516724"/>
                      <a:pt x="0" y="401051"/>
                      <a:pt x="0" y="258362"/>
                    </a:cubicBezTo>
                    <a:cubicBezTo>
                      <a:pt x="0" y="115673"/>
                      <a:pt x="116378" y="0"/>
                      <a:pt x="259937" y="0"/>
                    </a:cubicBezTo>
                    <a:cubicBezTo>
                      <a:pt x="403497" y="0"/>
                      <a:pt x="519875" y="115673"/>
                      <a:pt x="519875" y="258362"/>
                    </a:cubicBez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4" name="Freeform 10">
                <a:extLst>
                  <a:ext uri="{FF2B5EF4-FFF2-40B4-BE49-F238E27FC236}">
                    <a16:creationId xmlns:a16="http://schemas.microsoft.com/office/drawing/2014/main" id="{72A516ED-EFEA-09CC-5F15-0C3A6776016F}"/>
                  </a:ext>
                </a:extLst>
              </p:cNvPr>
              <p:cNvSpPr/>
              <p:nvPr/>
            </p:nvSpPr>
            <p:spPr>
              <a:xfrm>
                <a:off x="6618271" y="850997"/>
                <a:ext cx="415968" cy="512871"/>
              </a:xfrm>
              <a:custGeom>
                <a:avLst/>
                <a:gdLst>
                  <a:gd name="connsiteX0" fmla="*/ 386334 w 415968"/>
                  <a:gd name="connsiteY0" fmla="*/ 375691 h 512871"/>
                  <a:gd name="connsiteX1" fmla="*/ 394240 w 415968"/>
                  <a:gd name="connsiteY1" fmla="*/ 359028 h 512871"/>
                  <a:gd name="connsiteX2" fmla="*/ 415671 w 415968"/>
                  <a:gd name="connsiteY2" fmla="*/ 270888 h 512871"/>
                  <a:gd name="connsiteX3" fmla="*/ 394240 w 415968"/>
                  <a:gd name="connsiteY3" fmla="*/ 162109 h 512871"/>
                  <a:gd name="connsiteX4" fmla="*/ 284416 w 415968"/>
                  <a:gd name="connsiteY4" fmla="*/ 29188 h 512871"/>
                  <a:gd name="connsiteX5" fmla="*/ 152305 w 415968"/>
                  <a:gd name="connsiteY5" fmla="*/ 124 h 512871"/>
                  <a:gd name="connsiteX6" fmla="*/ 60103 w 415968"/>
                  <a:gd name="connsiteY6" fmla="*/ 20005 h 512871"/>
                  <a:gd name="connsiteX7" fmla="*/ 0 w 415968"/>
                  <a:gd name="connsiteY7" fmla="*/ 54561 h 512871"/>
                  <a:gd name="connsiteX8" fmla="*/ 40291 w 415968"/>
                  <a:gd name="connsiteY8" fmla="*/ 49448 h 512871"/>
                  <a:gd name="connsiteX9" fmla="*/ 149638 w 415968"/>
                  <a:gd name="connsiteY9" fmla="*/ 70087 h 512871"/>
                  <a:gd name="connsiteX10" fmla="*/ 258032 w 415968"/>
                  <a:gd name="connsiteY10" fmla="*/ 205469 h 512871"/>
                  <a:gd name="connsiteX11" fmla="*/ 280797 w 415968"/>
                  <a:gd name="connsiteY11" fmla="*/ 311787 h 512871"/>
                  <a:gd name="connsiteX12" fmla="*/ 259366 w 415968"/>
                  <a:gd name="connsiteY12" fmla="*/ 399927 h 512871"/>
                  <a:gd name="connsiteX13" fmla="*/ 251460 w 415968"/>
                  <a:gd name="connsiteY13" fmla="*/ 416589 h 512871"/>
                  <a:gd name="connsiteX14" fmla="*/ 145732 w 415968"/>
                  <a:gd name="connsiteY14" fmla="*/ 512871 h 512871"/>
                  <a:gd name="connsiteX15" fmla="*/ 240601 w 415968"/>
                  <a:gd name="connsiteY15" fmla="*/ 498292 h 512871"/>
                  <a:gd name="connsiteX16" fmla="*/ 386334 w 415968"/>
                  <a:gd name="connsiteY16" fmla="*/ 375691 h 51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5968" h="512871">
                    <a:moveTo>
                      <a:pt x="386334" y="375691"/>
                    </a:moveTo>
                    <a:cubicBezTo>
                      <a:pt x="389191" y="370294"/>
                      <a:pt x="391763" y="364709"/>
                      <a:pt x="394240" y="359028"/>
                    </a:cubicBezTo>
                    <a:cubicBezTo>
                      <a:pt x="406146" y="331479"/>
                      <a:pt x="413385" y="301373"/>
                      <a:pt x="415671" y="270888"/>
                    </a:cubicBezTo>
                    <a:cubicBezTo>
                      <a:pt x="418243" y="237279"/>
                      <a:pt x="403574" y="194203"/>
                      <a:pt x="394240" y="162109"/>
                    </a:cubicBezTo>
                    <a:cubicBezTo>
                      <a:pt x="376142" y="100098"/>
                      <a:pt x="338138" y="62513"/>
                      <a:pt x="284416" y="29188"/>
                    </a:cubicBezTo>
                    <a:cubicBezTo>
                      <a:pt x="246126" y="5426"/>
                      <a:pt x="198406" y="-1012"/>
                      <a:pt x="152305" y="124"/>
                    </a:cubicBezTo>
                    <a:cubicBezTo>
                      <a:pt x="119253" y="976"/>
                      <a:pt x="78581" y="14609"/>
                      <a:pt x="60103" y="20005"/>
                    </a:cubicBezTo>
                    <a:cubicBezTo>
                      <a:pt x="38767" y="26254"/>
                      <a:pt x="17050" y="47650"/>
                      <a:pt x="0" y="54561"/>
                    </a:cubicBezTo>
                    <a:cubicBezTo>
                      <a:pt x="3048" y="54182"/>
                      <a:pt x="37243" y="49543"/>
                      <a:pt x="40291" y="49448"/>
                    </a:cubicBezTo>
                    <a:cubicBezTo>
                      <a:pt x="86392" y="48312"/>
                      <a:pt x="108299" y="52099"/>
                      <a:pt x="149638" y="70087"/>
                    </a:cubicBezTo>
                    <a:cubicBezTo>
                      <a:pt x="210502" y="96595"/>
                      <a:pt x="239935" y="143458"/>
                      <a:pt x="258032" y="205469"/>
                    </a:cubicBezTo>
                    <a:cubicBezTo>
                      <a:pt x="267367" y="237469"/>
                      <a:pt x="283369" y="278178"/>
                      <a:pt x="280797" y="311787"/>
                    </a:cubicBezTo>
                    <a:cubicBezTo>
                      <a:pt x="278511" y="342271"/>
                      <a:pt x="271272" y="372377"/>
                      <a:pt x="259366" y="399927"/>
                    </a:cubicBezTo>
                    <a:cubicBezTo>
                      <a:pt x="256889" y="405607"/>
                      <a:pt x="254317" y="411098"/>
                      <a:pt x="251460" y="416589"/>
                    </a:cubicBezTo>
                    <a:cubicBezTo>
                      <a:pt x="236315" y="445654"/>
                      <a:pt x="171164" y="495168"/>
                      <a:pt x="145732" y="512871"/>
                    </a:cubicBezTo>
                    <a:cubicBezTo>
                      <a:pt x="168307" y="512682"/>
                      <a:pt x="219551" y="503972"/>
                      <a:pt x="240601" y="498292"/>
                    </a:cubicBezTo>
                    <a:cubicBezTo>
                      <a:pt x="296323" y="483050"/>
                      <a:pt x="358712" y="428423"/>
                      <a:pt x="386334" y="375691"/>
                    </a:cubicBezTo>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5" name="Freeform 11">
                <a:extLst>
                  <a:ext uri="{FF2B5EF4-FFF2-40B4-BE49-F238E27FC236}">
                    <a16:creationId xmlns:a16="http://schemas.microsoft.com/office/drawing/2014/main" id="{A5E86FF9-FA7D-AB32-073A-05A813C23718}"/>
                  </a:ext>
                </a:extLst>
              </p:cNvPr>
              <p:cNvSpPr/>
              <p:nvPr/>
            </p:nvSpPr>
            <p:spPr>
              <a:xfrm>
                <a:off x="6601207" y="1050945"/>
                <a:ext cx="69674" cy="60382"/>
              </a:xfrm>
              <a:custGeom>
                <a:avLst/>
                <a:gdLst>
                  <a:gd name="connsiteX0" fmla="*/ 1252 w 69674"/>
                  <a:gd name="connsiteY0" fmla="*/ 22941 h 60382"/>
                  <a:gd name="connsiteX1" fmla="*/ 14 w 69674"/>
                  <a:gd name="connsiteY1" fmla="*/ 31367 h 60382"/>
                  <a:gd name="connsiteX2" fmla="*/ 4300 w 69674"/>
                  <a:gd name="connsiteY2" fmla="*/ 47177 h 60382"/>
                  <a:gd name="connsiteX3" fmla="*/ 16682 w 69674"/>
                  <a:gd name="connsiteY3" fmla="*/ 58065 h 60382"/>
                  <a:gd name="connsiteX4" fmla="*/ 36590 w 69674"/>
                  <a:gd name="connsiteY4" fmla="*/ 59390 h 60382"/>
                  <a:gd name="connsiteX5" fmla="*/ 63069 w 69674"/>
                  <a:gd name="connsiteY5" fmla="*/ 38089 h 60382"/>
                  <a:gd name="connsiteX6" fmla="*/ 64784 w 69674"/>
                  <a:gd name="connsiteY6" fmla="*/ 35533 h 60382"/>
                  <a:gd name="connsiteX7" fmla="*/ 65927 w 69674"/>
                  <a:gd name="connsiteY7" fmla="*/ 34491 h 60382"/>
                  <a:gd name="connsiteX8" fmla="*/ 69641 w 69674"/>
                  <a:gd name="connsiteY8" fmla="*/ 24456 h 60382"/>
                  <a:gd name="connsiteX9" fmla="*/ 68975 w 69674"/>
                  <a:gd name="connsiteY9" fmla="*/ 20953 h 60382"/>
                  <a:gd name="connsiteX10" fmla="*/ 65165 w 69674"/>
                  <a:gd name="connsiteY10" fmla="*/ 14989 h 60382"/>
                  <a:gd name="connsiteX11" fmla="*/ 52401 w 69674"/>
                  <a:gd name="connsiteY11" fmla="*/ 4764 h 60382"/>
                  <a:gd name="connsiteX12" fmla="*/ 34208 w 69674"/>
                  <a:gd name="connsiteY12" fmla="*/ 30 h 60382"/>
                  <a:gd name="connsiteX13" fmla="*/ 6681 w 69674"/>
                  <a:gd name="connsiteY13" fmla="*/ 12716 h 60382"/>
                  <a:gd name="connsiteX14" fmla="*/ 1252 w 69674"/>
                  <a:gd name="connsiteY14" fmla="*/ 22941 h 6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674" h="60382">
                    <a:moveTo>
                      <a:pt x="1252" y="22941"/>
                    </a:moveTo>
                    <a:cubicBezTo>
                      <a:pt x="299" y="25687"/>
                      <a:pt x="14" y="28527"/>
                      <a:pt x="14" y="31367"/>
                    </a:cubicBezTo>
                    <a:cubicBezTo>
                      <a:pt x="-177" y="36858"/>
                      <a:pt x="1633" y="42444"/>
                      <a:pt x="4300" y="47177"/>
                    </a:cubicBezTo>
                    <a:cubicBezTo>
                      <a:pt x="7062" y="51816"/>
                      <a:pt x="11634" y="56077"/>
                      <a:pt x="16682" y="58065"/>
                    </a:cubicBezTo>
                    <a:cubicBezTo>
                      <a:pt x="23255" y="60716"/>
                      <a:pt x="29636" y="61000"/>
                      <a:pt x="36590" y="59390"/>
                    </a:cubicBezTo>
                    <a:cubicBezTo>
                      <a:pt x="48306" y="56739"/>
                      <a:pt x="56497" y="47367"/>
                      <a:pt x="63069" y="38089"/>
                    </a:cubicBezTo>
                    <a:cubicBezTo>
                      <a:pt x="63736" y="37237"/>
                      <a:pt x="64212" y="36385"/>
                      <a:pt x="64784" y="35533"/>
                    </a:cubicBezTo>
                    <a:cubicBezTo>
                      <a:pt x="65165" y="35154"/>
                      <a:pt x="65641" y="34870"/>
                      <a:pt x="65927" y="34491"/>
                    </a:cubicBezTo>
                    <a:cubicBezTo>
                      <a:pt x="68308" y="31746"/>
                      <a:pt x="69927" y="28148"/>
                      <a:pt x="69641" y="24456"/>
                    </a:cubicBezTo>
                    <a:cubicBezTo>
                      <a:pt x="69451" y="23320"/>
                      <a:pt x="69260" y="22184"/>
                      <a:pt x="68975" y="20953"/>
                    </a:cubicBezTo>
                    <a:cubicBezTo>
                      <a:pt x="68213" y="18681"/>
                      <a:pt x="66974" y="16693"/>
                      <a:pt x="65165" y="14989"/>
                    </a:cubicBezTo>
                    <a:cubicBezTo>
                      <a:pt x="61640" y="10823"/>
                      <a:pt x="57164" y="7320"/>
                      <a:pt x="52401" y="4764"/>
                    </a:cubicBezTo>
                    <a:cubicBezTo>
                      <a:pt x="46686" y="1640"/>
                      <a:pt x="40590" y="314"/>
                      <a:pt x="34208" y="30"/>
                    </a:cubicBezTo>
                    <a:cubicBezTo>
                      <a:pt x="24112" y="-443"/>
                      <a:pt x="12682" y="4669"/>
                      <a:pt x="6681" y="12716"/>
                    </a:cubicBezTo>
                    <a:cubicBezTo>
                      <a:pt x="4109" y="16219"/>
                      <a:pt x="2681" y="18870"/>
                      <a:pt x="1252" y="22941"/>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6" name="Freeform 15">
                <a:extLst>
                  <a:ext uri="{FF2B5EF4-FFF2-40B4-BE49-F238E27FC236}">
                    <a16:creationId xmlns:a16="http://schemas.microsoft.com/office/drawing/2014/main" id="{4A8A3AC0-E32E-9C07-CBC2-5B1FC68C7EA0}"/>
                  </a:ext>
                </a:extLst>
              </p:cNvPr>
              <p:cNvSpPr/>
              <p:nvPr/>
            </p:nvSpPr>
            <p:spPr>
              <a:xfrm>
                <a:off x="6544374" y="1050105"/>
                <a:ext cx="52468" cy="59294"/>
              </a:xfrm>
              <a:custGeom>
                <a:avLst/>
                <a:gdLst>
                  <a:gd name="connsiteX0" fmla="*/ 935 w 52468"/>
                  <a:gd name="connsiteY0" fmla="*/ 17722 h 59294"/>
                  <a:gd name="connsiteX1" fmla="*/ 363 w 52468"/>
                  <a:gd name="connsiteY1" fmla="*/ 27757 h 59294"/>
                  <a:gd name="connsiteX2" fmla="*/ 6936 w 52468"/>
                  <a:gd name="connsiteY2" fmla="*/ 43188 h 59294"/>
                  <a:gd name="connsiteX3" fmla="*/ 9793 w 52468"/>
                  <a:gd name="connsiteY3" fmla="*/ 46691 h 59294"/>
                  <a:gd name="connsiteX4" fmla="*/ 14937 w 52468"/>
                  <a:gd name="connsiteY4" fmla="*/ 54644 h 59294"/>
                  <a:gd name="connsiteX5" fmla="*/ 27129 w 52468"/>
                  <a:gd name="connsiteY5" fmla="*/ 59283 h 59294"/>
                  <a:gd name="connsiteX6" fmla="*/ 35034 w 52468"/>
                  <a:gd name="connsiteY6" fmla="*/ 56916 h 59294"/>
                  <a:gd name="connsiteX7" fmla="*/ 39321 w 52468"/>
                  <a:gd name="connsiteY7" fmla="*/ 54076 h 59294"/>
                  <a:gd name="connsiteX8" fmla="*/ 39797 w 52468"/>
                  <a:gd name="connsiteY8" fmla="*/ 53413 h 59294"/>
                  <a:gd name="connsiteX9" fmla="*/ 52179 w 52468"/>
                  <a:gd name="connsiteY9" fmla="*/ 33153 h 59294"/>
                  <a:gd name="connsiteX10" fmla="*/ 50655 w 52468"/>
                  <a:gd name="connsiteY10" fmla="*/ 19142 h 59294"/>
                  <a:gd name="connsiteX11" fmla="*/ 41892 w 52468"/>
                  <a:gd name="connsiteY11" fmla="*/ 6834 h 59294"/>
                  <a:gd name="connsiteX12" fmla="*/ 24176 w 52468"/>
                  <a:gd name="connsiteY12" fmla="*/ 18 h 59294"/>
                  <a:gd name="connsiteX13" fmla="*/ 17127 w 52468"/>
                  <a:gd name="connsiteY13" fmla="*/ 870 h 59294"/>
                  <a:gd name="connsiteX14" fmla="*/ 7983 w 52468"/>
                  <a:gd name="connsiteY14" fmla="*/ 5793 h 59294"/>
                  <a:gd name="connsiteX15" fmla="*/ 935 w 52468"/>
                  <a:gd name="connsiteY15" fmla="*/ 17722 h 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68" h="59294">
                    <a:moveTo>
                      <a:pt x="935" y="17722"/>
                    </a:moveTo>
                    <a:cubicBezTo>
                      <a:pt x="-18" y="20846"/>
                      <a:pt x="-303" y="24443"/>
                      <a:pt x="363" y="27757"/>
                    </a:cubicBezTo>
                    <a:cubicBezTo>
                      <a:pt x="1411" y="33248"/>
                      <a:pt x="3507" y="38360"/>
                      <a:pt x="6936" y="43188"/>
                    </a:cubicBezTo>
                    <a:cubicBezTo>
                      <a:pt x="7793" y="44419"/>
                      <a:pt x="8841" y="45555"/>
                      <a:pt x="9793" y="46691"/>
                    </a:cubicBezTo>
                    <a:cubicBezTo>
                      <a:pt x="10650" y="49626"/>
                      <a:pt x="12555" y="52656"/>
                      <a:pt x="14937" y="54644"/>
                    </a:cubicBezTo>
                    <a:cubicBezTo>
                      <a:pt x="18366" y="57389"/>
                      <a:pt x="22747" y="59472"/>
                      <a:pt x="27129" y="59283"/>
                    </a:cubicBezTo>
                    <a:cubicBezTo>
                      <a:pt x="30081" y="59188"/>
                      <a:pt x="32653" y="58241"/>
                      <a:pt x="35034" y="56916"/>
                    </a:cubicBezTo>
                    <a:cubicBezTo>
                      <a:pt x="36654" y="56159"/>
                      <a:pt x="38273" y="55212"/>
                      <a:pt x="39321" y="54076"/>
                    </a:cubicBezTo>
                    <a:cubicBezTo>
                      <a:pt x="39511" y="53887"/>
                      <a:pt x="39606" y="53603"/>
                      <a:pt x="39797" y="53413"/>
                    </a:cubicBezTo>
                    <a:cubicBezTo>
                      <a:pt x="45702" y="47827"/>
                      <a:pt x="50941" y="41295"/>
                      <a:pt x="52179" y="33153"/>
                    </a:cubicBezTo>
                    <a:cubicBezTo>
                      <a:pt x="52846" y="28609"/>
                      <a:pt x="52370" y="23686"/>
                      <a:pt x="50655" y="19142"/>
                    </a:cubicBezTo>
                    <a:cubicBezTo>
                      <a:pt x="48941" y="14692"/>
                      <a:pt x="45798" y="9958"/>
                      <a:pt x="41892" y="6834"/>
                    </a:cubicBezTo>
                    <a:cubicBezTo>
                      <a:pt x="36654" y="2669"/>
                      <a:pt x="30843" y="302"/>
                      <a:pt x="24176" y="18"/>
                    </a:cubicBezTo>
                    <a:cubicBezTo>
                      <a:pt x="21795" y="-77"/>
                      <a:pt x="19318" y="207"/>
                      <a:pt x="17127" y="870"/>
                    </a:cubicBezTo>
                    <a:cubicBezTo>
                      <a:pt x="13222" y="2101"/>
                      <a:pt x="11127" y="3426"/>
                      <a:pt x="7983" y="5793"/>
                    </a:cubicBezTo>
                    <a:cubicBezTo>
                      <a:pt x="4173" y="8917"/>
                      <a:pt x="2364" y="13272"/>
                      <a:pt x="935" y="1772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7" name="Freeform 3233">
                <a:extLst>
                  <a:ext uri="{FF2B5EF4-FFF2-40B4-BE49-F238E27FC236}">
                    <a16:creationId xmlns:a16="http://schemas.microsoft.com/office/drawing/2014/main" id="{0861307D-C2F1-E457-D298-98BFDEB7A710}"/>
                  </a:ext>
                </a:extLst>
              </p:cNvPr>
              <p:cNvSpPr/>
              <p:nvPr/>
            </p:nvSpPr>
            <p:spPr>
              <a:xfrm>
                <a:off x="6567530" y="973146"/>
                <a:ext cx="57531" cy="60373"/>
              </a:xfrm>
              <a:custGeom>
                <a:avLst/>
                <a:gdLst>
                  <a:gd name="connsiteX0" fmla="*/ 258 w 57531"/>
                  <a:gd name="connsiteY0" fmla="*/ 23392 h 60373"/>
                  <a:gd name="connsiteX1" fmla="*/ 4545 w 57531"/>
                  <a:gd name="connsiteY1" fmla="*/ 43463 h 60373"/>
                  <a:gd name="connsiteX2" fmla="*/ 9498 w 57531"/>
                  <a:gd name="connsiteY2" fmla="*/ 49238 h 60373"/>
                  <a:gd name="connsiteX3" fmla="*/ 11307 w 57531"/>
                  <a:gd name="connsiteY3" fmla="*/ 53782 h 60373"/>
                  <a:gd name="connsiteX4" fmla="*/ 20070 w 57531"/>
                  <a:gd name="connsiteY4" fmla="*/ 59936 h 60373"/>
                  <a:gd name="connsiteX5" fmla="*/ 49979 w 57531"/>
                  <a:gd name="connsiteY5" fmla="*/ 49427 h 60373"/>
                  <a:gd name="connsiteX6" fmla="*/ 57218 w 57531"/>
                  <a:gd name="connsiteY6" fmla="*/ 34469 h 60373"/>
                  <a:gd name="connsiteX7" fmla="*/ 53789 w 57531"/>
                  <a:gd name="connsiteY7" fmla="*/ 15061 h 60373"/>
                  <a:gd name="connsiteX8" fmla="*/ 41883 w 57531"/>
                  <a:gd name="connsiteY8" fmla="*/ 3038 h 60373"/>
                  <a:gd name="connsiteX9" fmla="*/ 22356 w 57531"/>
                  <a:gd name="connsiteY9" fmla="*/ 671 h 60373"/>
                  <a:gd name="connsiteX10" fmla="*/ 258 w 57531"/>
                  <a:gd name="connsiteY10" fmla="*/ 23392 h 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31" h="60373">
                    <a:moveTo>
                      <a:pt x="258" y="23392"/>
                    </a:moveTo>
                    <a:cubicBezTo>
                      <a:pt x="-599" y="30398"/>
                      <a:pt x="639" y="37404"/>
                      <a:pt x="4545" y="43463"/>
                    </a:cubicBezTo>
                    <a:cubicBezTo>
                      <a:pt x="5878" y="45546"/>
                      <a:pt x="7593" y="47534"/>
                      <a:pt x="9498" y="49238"/>
                    </a:cubicBezTo>
                    <a:cubicBezTo>
                      <a:pt x="9783" y="50847"/>
                      <a:pt x="10355" y="52362"/>
                      <a:pt x="11307" y="53782"/>
                    </a:cubicBezTo>
                    <a:cubicBezTo>
                      <a:pt x="13403" y="56717"/>
                      <a:pt x="16451" y="59273"/>
                      <a:pt x="20070" y="59936"/>
                    </a:cubicBezTo>
                    <a:cubicBezTo>
                      <a:pt x="31024" y="61735"/>
                      <a:pt x="42740" y="57948"/>
                      <a:pt x="49979" y="49427"/>
                    </a:cubicBezTo>
                    <a:cubicBezTo>
                      <a:pt x="53598" y="45167"/>
                      <a:pt x="56456" y="39960"/>
                      <a:pt x="57218" y="34469"/>
                    </a:cubicBezTo>
                    <a:cubicBezTo>
                      <a:pt x="58170" y="27558"/>
                      <a:pt x="56932" y="21215"/>
                      <a:pt x="53789" y="15061"/>
                    </a:cubicBezTo>
                    <a:cubicBezTo>
                      <a:pt x="51217" y="10043"/>
                      <a:pt x="46836" y="5783"/>
                      <a:pt x="41883" y="3038"/>
                    </a:cubicBezTo>
                    <a:cubicBezTo>
                      <a:pt x="35787" y="-276"/>
                      <a:pt x="29119" y="-560"/>
                      <a:pt x="22356" y="671"/>
                    </a:cubicBezTo>
                    <a:cubicBezTo>
                      <a:pt x="11498" y="2754"/>
                      <a:pt x="1592" y="12410"/>
                      <a:pt x="258" y="2339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8" name="Freeform 3234">
                <a:extLst>
                  <a:ext uri="{FF2B5EF4-FFF2-40B4-BE49-F238E27FC236}">
                    <a16:creationId xmlns:a16="http://schemas.microsoft.com/office/drawing/2014/main" id="{7DDCD5C9-DE8B-AA15-4DAA-840D985C925F}"/>
                  </a:ext>
                </a:extLst>
              </p:cNvPr>
              <p:cNvSpPr/>
              <p:nvPr/>
            </p:nvSpPr>
            <p:spPr>
              <a:xfrm>
                <a:off x="6642345" y="972635"/>
                <a:ext cx="65840" cy="54860"/>
              </a:xfrm>
              <a:custGeom>
                <a:avLst/>
                <a:gdLst>
                  <a:gd name="connsiteX0" fmla="*/ 405 w 65840"/>
                  <a:gd name="connsiteY0" fmla="*/ 22199 h 54860"/>
                  <a:gd name="connsiteX1" fmla="*/ 17645 w 65840"/>
                  <a:gd name="connsiteY1" fmla="*/ 52305 h 54860"/>
                  <a:gd name="connsiteX2" fmla="*/ 30694 w 65840"/>
                  <a:gd name="connsiteY2" fmla="*/ 54861 h 54860"/>
                  <a:gd name="connsiteX3" fmla="*/ 40791 w 65840"/>
                  <a:gd name="connsiteY3" fmla="*/ 53346 h 54860"/>
                  <a:gd name="connsiteX4" fmla="*/ 57745 w 65840"/>
                  <a:gd name="connsiteY4" fmla="*/ 45867 h 54860"/>
                  <a:gd name="connsiteX5" fmla="*/ 64603 w 65840"/>
                  <a:gd name="connsiteY5" fmla="*/ 36210 h 54860"/>
                  <a:gd name="connsiteX6" fmla="*/ 64794 w 65840"/>
                  <a:gd name="connsiteY6" fmla="*/ 31855 h 54860"/>
                  <a:gd name="connsiteX7" fmla="*/ 65746 w 65840"/>
                  <a:gd name="connsiteY7" fmla="*/ 23524 h 54860"/>
                  <a:gd name="connsiteX8" fmla="*/ 50792 w 65840"/>
                  <a:gd name="connsiteY8" fmla="*/ 3359 h 54860"/>
                  <a:gd name="connsiteX9" fmla="*/ 30789 w 65840"/>
                  <a:gd name="connsiteY9" fmla="*/ 45 h 54860"/>
                  <a:gd name="connsiteX10" fmla="*/ 405 w 65840"/>
                  <a:gd name="connsiteY10" fmla="*/ 22199 h 5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40" h="54860">
                    <a:moveTo>
                      <a:pt x="405" y="22199"/>
                    </a:moveTo>
                    <a:cubicBezTo>
                      <a:pt x="-1881" y="34885"/>
                      <a:pt x="5739" y="47760"/>
                      <a:pt x="17645" y="52305"/>
                    </a:cubicBezTo>
                    <a:cubicBezTo>
                      <a:pt x="22217" y="54009"/>
                      <a:pt x="25741" y="54861"/>
                      <a:pt x="30694" y="54861"/>
                    </a:cubicBezTo>
                    <a:cubicBezTo>
                      <a:pt x="34123" y="54861"/>
                      <a:pt x="37552" y="54198"/>
                      <a:pt x="40791" y="53346"/>
                    </a:cubicBezTo>
                    <a:cubicBezTo>
                      <a:pt x="46696" y="51831"/>
                      <a:pt x="52316" y="48802"/>
                      <a:pt x="57745" y="45867"/>
                    </a:cubicBezTo>
                    <a:cubicBezTo>
                      <a:pt x="61079" y="44068"/>
                      <a:pt x="63746" y="39713"/>
                      <a:pt x="64603" y="36210"/>
                    </a:cubicBezTo>
                    <a:cubicBezTo>
                      <a:pt x="64889" y="34885"/>
                      <a:pt x="64889" y="33370"/>
                      <a:pt x="64794" y="31855"/>
                    </a:cubicBezTo>
                    <a:cubicBezTo>
                      <a:pt x="65651" y="29205"/>
                      <a:pt x="66032" y="26364"/>
                      <a:pt x="65746" y="23524"/>
                    </a:cubicBezTo>
                    <a:cubicBezTo>
                      <a:pt x="64698" y="14625"/>
                      <a:pt x="59174" y="6767"/>
                      <a:pt x="50792" y="3359"/>
                    </a:cubicBezTo>
                    <a:cubicBezTo>
                      <a:pt x="44506" y="803"/>
                      <a:pt x="37648" y="-239"/>
                      <a:pt x="30789" y="45"/>
                    </a:cubicBezTo>
                    <a:cubicBezTo>
                      <a:pt x="17455" y="613"/>
                      <a:pt x="2977" y="7903"/>
                      <a:pt x="405" y="22199"/>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9" name="Freeform 3268">
                <a:extLst>
                  <a:ext uri="{FF2B5EF4-FFF2-40B4-BE49-F238E27FC236}">
                    <a16:creationId xmlns:a16="http://schemas.microsoft.com/office/drawing/2014/main" id="{59B14A37-EC02-9B91-75E2-1C0D30D32C02}"/>
                  </a:ext>
                </a:extLst>
              </p:cNvPr>
              <p:cNvSpPr/>
              <p:nvPr/>
            </p:nvSpPr>
            <p:spPr>
              <a:xfrm>
                <a:off x="6689669" y="1107672"/>
                <a:ext cx="61145" cy="63469"/>
              </a:xfrm>
              <a:custGeom>
                <a:avLst/>
                <a:gdLst>
                  <a:gd name="connsiteX0" fmla="*/ 1087 w 61145"/>
                  <a:gd name="connsiteY0" fmla="*/ 21692 h 63469"/>
                  <a:gd name="connsiteX1" fmla="*/ 1658 w 61145"/>
                  <a:gd name="connsiteY1" fmla="*/ 38544 h 63469"/>
                  <a:gd name="connsiteX2" fmla="*/ 15564 w 61145"/>
                  <a:gd name="connsiteY2" fmla="*/ 54260 h 63469"/>
                  <a:gd name="connsiteX3" fmla="*/ 20708 w 61145"/>
                  <a:gd name="connsiteY3" fmla="*/ 56343 h 63469"/>
                  <a:gd name="connsiteX4" fmla="*/ 26423 w 61145"/>
                  <a:gd name="connsiteY4" fmla="*/ 62023 h 63469"/>
                  <a:gd name="connsiteX5" fmla="*/ 36996 w 61145"/>
                  <a:gd name="connsiteY5" fmla="*/ 62970 h 63469"/>
                  <a:gd name="connsiteX6" fmla="*/ 60522 w 61145"/>
                  <a:gd name="connsiteY6" fmla="*/ 38450 h 63469"/>
                  <a:gd name="connsiteX7" fmla="*/ 48902 w 61145"/>
                  <a:gd name="connsiteY7" fmla="*/ 6924 h 63469"/>
                  <a:gd name="connsiteX8" fmla="*/ 41663 w 61145"/>
                  <a:gd name="connsiteY8" fmla="*/ 2569 h 63469"/>
                  <a:gd name="connsiteX9" fmla="*/ 29280 w 61145"/>
                  <a:gd name="connsiteY9" fmla="*/ 12 h 63469"/>
                  <a:gd name="connsiteX10" fmla="*/ 12326 w 61145"/>
                  <a:gd name="connsiteY10" fmla="*/ 5409 h 63469"/>
                  <a:gd name="connsiteX11" fmla="*/ 4706 w 61145"/>
                  <a:gd name="connsiteY11" fmla="*/ 13551 h 63469"/>
                  <a:gd name="connsiteX12" fmla="*/ 1087 w 61145"/>
                  <a:gd name="connsiteY12" fmla="*/ 21692 h 6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45" h="63469">
                    <a:moveTo>
                      <a:pt x="1087" y="21692"/>
                    </a:moveTo>
                    <a:cubicBezTo>
                      <a:pt x="-533" y="26899"/>
                      <a:pt x="-342" y="33527"/>
                      <a:pt x="1658" y="38544"/>
                    </a:cubicBezTo>
                    <a:cubicBezTo>
                      <a:pt x="4325" y="45361"/>
                      <a:pt x="8992" y="50852"/>
                      <a:pt x="15564" y="54260"/>
                    </a:cubicBezTo>
                    <a:cubicBezTo>
                      <a:pt x="17184" y="55112"/>
                      <a:pt x="18898" y="55775"/>
                      <a:pt x="20708" y="56343"/>
                    </a:cubicBezTo>
                    <a:cubicBezTo>
                      <a:pt x="22042" y="58709"/>
                      <a:pt x="23851" y="60887"/>
                      <a:pt x="26423" y="62023"/>
                    </a:cubicBezTo>
                    <a:cubicBezTo>
                      <a:pt x="29852" y="63632"/>
                      <a:pt x="33281" y="63822"/>
                      <a:pt x="36996" y="62970"/>
                    </a:cubicBezTo>
                    <a:cubicBezTo>
                      <a:pt x="48616" y="60319"/>
                      <a:pt x="58141" y="49905"/>
                      <a:pt x="60522" y="38450"/>
                    </a:cubicBezTo>
                    <a:cubicBezTo>
                      <a:pt x="62904" y="27089"/>
                      <a:pt x="58332" y="13929"/>
                      <a:pt x="48902" y="6924"/>
                    </a:cubicBezTo>
                    <a:cubicBezTo>
                      <a:pt x="46616" y="5219"/>
                      <a:pt x="44330" y="3610"/>
                      <a:pt x="41663" y="2569"/>
                    </a:cubicBezTo>
                    <a:cubicBezTo>
                      <a:pt x="37377" y="959"/>
                      <a:pt x="33948" y="202"/>
                      <a:pt x="29280" y="12"/>
                    </a:cubicBezTo>
                    <a:cubicBezTo>
                      <a:pt x="23470" y="-177"/>
                      <a:pt x="16898" y="1811"/>
                      <a:pt x="12326" y="5409"/>
                    </a:cubicBezTo>
                    <a:cubicBezTo>
                      <a:pt x="8992" y="7965"/>
                      <a:pt x="7087" y="10142"/>
                      <a:pt x="4706" y="13551"/>
                    </a:cubicBezTo>
                    <a:cubicBezTo>
                      <a:pt x="2896" y="16012"/>
                      <a:pt x="1944" y="18852"/>
                      <a:pt x="1087" y="2169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0" name="Freeform 3271">
                <a:extLst>
                  <a:ext uri="{FF2B5EF4-FFF2-40B4-BE49-F238E27FC236}">
                    <a16:creationId xmlns:a16="http://schemas.microsoft.com/office/drawing/2014/main" id="{1A4D5905-EF24-7C1C-8231-CA94242E1CB6}"/>
                  </a:ext>
                </a:extLst>
              </p:cNvPr>
              <p:cNvSpPr/>
              <p:nvPr/>
            </p:nvSpPr>
            <p:spPr>
              <a:xfrm>
                <a:off x="6674623" y="1237456"/>
                <a:ext cx="61114" cy="60572"/>
              </a:xfrm>
              <a:custGeom>
                <a:avLst/>
                <a:gdLst>
                  <a:gd name="connsiteX0" fmla="*/ 703 w 61114"/>
                  <a:gd name="connsiteY0" fmla="*/ 23219 h 60572"/>
                  <a:gd name="connsiteX1" fmla="*/ 513 w 61114"/>
                  <a:gd name="connsiteY1" fmla="*/ 34864 h 60572"/>
                  <a:gd name="connsiteX2" fmla="*/ 7180 w 61114"/>
                  <a:gd name="connsiteY2" fmla="*/ 47929 h 60572"/>
                  <a:gd name="connsiteX3" fmla="*/ 18705 w 61114"/>
                  <a:gd name="connsiteY3" fmla="*/ 54556 h 60572"/>
                  <a:gd name="connsiteX4" fmla="*/ 20706 w 61114"/>
                  <a:gd name="connsiteY4" fmla="*/ 54934 h 60572"/>
                  <a:gd name="connsiteX5" fmla="*/ 22515 w 61114"/>
                  <a:gd name="connsiteY5" fmla="*/ 56828 h 60572"/>
                  <a:gd name="connsiteX6" fmla="*/ 32612 w 61114"/>
                  <a:gd name="connsiteY6" fmla="*/ 60520 h 60572"/>
                  <a:gd name="connsiteX7" fmla="*/ 52614 w 61114"/>
                  <a:gd name="connsiteY7" fmla="*/ 51053 h 60572"/>
                  <a:gd name="connsiteX8" fmla="*/ 58139 w 61114"/>
                  <a:gd name="connsiteY8" fmla="*/ 43195 h 60572"/>
                  <a:gd name="connsiteX9" fmla="*/ 61091 w 61114"/>
                  <a:gd name="connsiteY9" fmla="*/ 30698 h 60572"/>
                  <a:gd name="connsiteX10" fmla="*/ 55186 w 61114"/>
                  <a:gd name="connsiteY10" fmla="*/ 12616 h 60572"/>
                  <a:gd name="connsiteX11" fmla="*/ 45471 w 61114"/>
                  <a:gd name="connsiteY11" fmla="*/ 3906 h 60572"/>
                  <a:gd name="connsiteX12" fmla="*/ 42613 w 61114"/>
                  <a:gd name="connsiteY12" fmla="*/ 2486 h 60572"/>
                  <a:gd name="connsiteX13" fmla="*/ 36136 w 61114"/>
                  <a:gd name="connsiteY13" fmla="*/ 403 h 60572"/>
                  <a:gd name="connsiteX14" fmla="*/ 703 w 61114"/>
                  <a:gd name="connsiteY14" fmla="*/ 23219 h 6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14" h="60572">
                    <a:moveTo>
                      <a:pt x="703" y="23219"/>
                    </a:moveTo>
                    <a:cubicBezTo>
                      <a:pt x="-250" y="27101"/>
                      <a:pt x="-154" y="30982"/>
                      <a:pt x="513" y="34864"/>
                    </a:cubicBezTo>
                    <a:cubicBezTo>
                      <a:pt x="1465" y="39881"/>
                      <a:pt x="3656" y="44142"/>
                      <a:pt x="7180" y="47929"/>
                    </a:cubicBezTo>
                    <a:cubicBezTo>
                      <a:pt x="10228" y="51337"/>
                      <a:pt x="14419" y="53230"/>
                      <a:pt x="18705" y="54556"/>
                    </a:cubicBezTo>
                    <a:cubicBezTo>
                      <a:pt x="19372" y="54745"/>
                      <a:pt x="20039" y="54840"/>
                      <a:pt x="20706" y="54934"/>
                    </a:cubicBezTo>
                    <a:cubicBezTo>
                      <a:pt x="21182" y="55597"/>
                      <a:pt x="21753" y="56260"/>
                      <a:pt x="22515" y="56828"/>
                    </a:cubicBezTo>
                    <a:cubicBezTo>
                      <a:pt x="25277" y="59195"/>
                      <a:pt x="28897" y="60899"/>
                      <a:pt x="32612" y="60520"/>
                    </a:cubicBezTo>
                    <a:cubicBezTo>
                      <a:pt x="40232" y="59763"/>
                      <a:pt x="47185" y="56544"/>
                      <a:pt x="52614" y="51053"/>
                    </a:cubicBezTo>
                    <a:cubicBezTo>
                      <a:pt x="54805" y="48781"/>
                      <a:pt x="56805" y="46035"/>
                      <a:pt x="58139" y="43195"/>
                    </a:cubicBezTo>
                    <a:cubicBezTo>
                      <a:pt x="60139" y="38935"/>
                      <a:pt x="60901" y="35242"/>
                      <a:pt x="61091" y="30698"/>
                    </a:cubicBezTo>
                    <a:cubicBezTo>
                      <a:pt x="61377" y="24544"/>
                      <a:pt x="58996" y="17444"/>
                      <a:pt x="55186" y="12616"/>
                    </a:cubicBezTo>
                    <a:cubicBezTo>
                      <a:pt x="52233" y="8923"/>
                      <a:pt x="49566" y="6367"/>
                      <a:pt x="45471" y="3906"/>
                    </a:cubicBezTo>
                    <a:cubicBezTo>
                      <a:pt x="44518" y="3338"/>
                      <a:pt x="43565" y="2864"/>
                      <a:pt x="42613" y="2486"/>
                    </a:cubicBezTo>
                    <a:cubicBezTo>
                      <a:pt x="40517" y="1634"/>
                      <a:pt x="38422" y="782"/>
                      <a:pt x="36136" y="403"/>
                    </a:cubicBezTo>
                    <a:cubicBezTo>
                      <a:pt x="20324" y="-2153"/>
                      <a:pt x="4608" y="7693"/>
                      <a:pt x="703" y="23219"/>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1" name="Freeform 3272">
                <a:extLst>
                  <a:ext uri="{FF2B5EF4-FFF2-40B4-BE49-F238E27FC236}">
                    <a16:creationId xmlns:a16="http://schemas.microsoft.com/office/drawing/2014/main" id="{C1DC8307-4F15-8615-0787-9B6235EAE4D0}"/>
                  </a:ext>
                </a:extLst>
              </p:cNvPr>
              <p:cNvSpPr/>
              <p:nvPr/>
            </p:nvSpPr>
            <p:spPr>
              <a:xfrm>
                <a:off x="6588748" y="1218612"/>
                <a:ext cx="74896" cy="64578"/>
              </a:xfrm>
              <a:custGeom>
                <a:avLst/>
                <a:gdLst>
                  <a:gd name="connsiteX0" fmla="*/ 377 w 74896"/>
                  <a:gd name="connsiteY0" fmla="*/ 24454 h 64578"/>
                  <a:gd name="connsiteX1" fmla="*/ 22665 w 74896"/>
                  <a:gd name="connsiteY1" fmla="*/ 61566 h 64578"/>
                  <a:gd name="connsiteX2" fmla="*/ 70957 w 74896"/>
                  <a:gd name="connsiteY2" fmla="*/ 50678 h 64578"/>
                  <a:gd name="connsiteX3" fmla="*/ 73814 w 74896"/>
                  <a:gd name="connsiteY3" fmla="*/ 36477 h 64578"/>
                  <a:gd name="connsiteX4" fmla="*/ 66766 w 74896"/>
                  <a:gd name="connsiteY4" fmla="*/ 11389 h 64578"/>
                  <a:gd name="connsiteX5" fmla="*/ 52573 w 74896"/>
                  <a:gd name="connsiteY5" fmla="*/ 3626 h 64578"/>
                  <a:gd name="connsiteX6" fmla="*/ 41810 w 74896"/>
                  <a:gd name="connsiteY6" fmla="*/ 691 h 64578"/>
                  <a:gd name="connsiteX7" fmla="*/ 15236 w 74896"/>
                  <a:gd name="connsiteY7" fmla="*/ 4478 h 64578"/>
                  <a:gd name="connsiteX8" fmla="*/ 377 w 74896"/>
                  <a:gd name="connsiteY8" fmla="*/ 24454 h 6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96" h="64578">
                    <a:moveTo>
                      <a:pt x="377" y="24454"/>
                    </a:moveTo>
                    <a:cubicBezTo>
                      <a:pt x="-2100" y="40075"/>
                      <a:pt x="7901" y="55980"/>
                      <a:pt x="22665" y="61566"/>
                    </a:cubicBezTo>
                    <a:cubicBezTo>
                      <a:pt x="39238" y="67909"/>
                      <a:pt x="58860" y="64217"/>
                      <a:pt x="70957" y="50678"/>
                    </a:cubicBezTo>
                    <a:cubicBezTo>
                      <a:pt x="74386" y="46891"/>
                      <a:pt x="75433" y="41211"/>
                      <a:pt x="73814" y="36477"/>
                    </a:cubicBezTo>
                    <a:cubicBezTo>
                      <a:pt x="76767" y="27673"/>
                      <a:pt x="73433" y="17732"/>
                      <a:pt x="66766" y="11389"/>
                    </a:cubicBezTo>
                    <a:cubicBezTo>
                      <a:pt x="62670" y="7508"/>
                      <a:pt x="57812" y="5425"/>
                      <a:pt x="52573" y="3626"/>
                    </a:cubicBezTo>
                    <a:cubicBezTo>
                      <a:pt x="49049" y="2395"/>
                      <a:pt x="45525" y="1354"/>
                      <a:pt x="41810" y="691"/>
                    </a:cubicBezTo>
                    <a:cubicBezTo>
                      <a:pt x="32571" y="-824"/>
                      <a:pt x="23522" y="28"/>
                      <a:pt x="15236" y="4478"/>
                    </a:cubicBezTo>
                    <a:cubicBezTo>
                      <a:pt x="7806" y="8454"/>
                      <a:pt x="1710" y="16123"/>
                      <a:pt x="377" y="24454"/>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2" name="Freeform 3273">
                <a:extLst>
                  <a:ext uri="{FF2B5EF4-FFF2-40B4-BE49-F238E27FC236}">
                    <a16:creationId xmlns:a16="http://schemas.microsoft.com/office/drawing/2014/main" id="{ADB70D52-CE3F-5051-5478-34342FFF4A21}"/>
                  </a:ext>
                </a:extLst>
              </p:cNvPr>
              <p:cNvSpPr/>
              <p:nvPr/>
            </p:nvSpPr>
            <p:spPr>
              <a:xfrm>
                <a:off x="6560199" y="1134950"/>
                <a:ext cx="61113" cy="62462"/>
              </a:xfrm>
              <a:custGeom>
                <a:avLst/>
                <a:gdLst>
                  <a:gd name="connsiteX0" fmla="*/ 351 w 61113"/>
                  <a:gd name="connsiteY0" fmla="*/ 25372 h 62462"/>
                  <a:gd name="connsiteX1" fmla="*/ 4541 w 61113"/>
                  <a:gd name="connsiteY1" fmla="*/ 46011 h 62462"/>
                  <a:gd name="connsiteX2" fmla="*/ 14257 w 61113"/>
                  <a:gd name="connsiteY2" fmla="*/ 54721 h 62462"/>
                  <a:gd name="connsiteX3" fmla="*/ 24544 w 61113"/>
                  <a:gd name="connsiteY3" fmla="*/ 57656 h 62462"/>
                  <a:gd name="connsiteX4" fmla="*/ 28640 w 61113"/>
                  <a:gd name="connsiteY4" fmla="*/ 60875 h 62462"/>
                  <a:gd name="connsiteX5" fmla="*/ 39213 w 61113"/>
                  <a:gd name="connsiteY5" fmla="*/ 61821 h 62462"/>
                  <a:gd name="connsiteX6" fmla="*/ 57501 w 61113"/>
                  <a:gd name="connsiteY6" fmla="*/ 46106 h 62462"/>
                  <a:gd name="connsiteX7" fmla="*/ 59882 w 61113"/>
                  <a:gd name="connsiteY7" fmla="*/ 22816 h 62462"/>
                  <a:gd name="connsiteX8" fmla="*/ 49309 w 61113"/>
                  <a:gd name="connsiteY8" fmla="*/ 7384 h 62462"/>
                  <a:gd name="connsiteX9" fmla="*/ 44070 w 61113"/>
                  <a:gd name="connsiteY9" fmla="*/ 3787 h 62462"/>
                  <a:gd name="connsiteX10" fmla="*/ 37879 w 61113"/>
                  <a:gd name="connsiteY10" fmla="*/ 1325 h 62462"/>
                  <a:gd name="connsiteX11" fmla="*/ 28354 w 61113"/>
                  <a:gd name="connsiteY11" fmla="*/ 0 h 62462"/>
                  <a:gd name="connsiteX12" fmla="*/ 8828 w 61113"/>
                  <a:gd name="connsiteY12" fmla="*/ 8805 h 62462"/>
                  <a:gd name="connsiteX13" fmla="*/ 351 w 61113"/>
                  <a:gd name="connsiteY13" fmla="*/ 25372 h 6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113" h="62462">
                    <a:moveTo>
                      <a:pt x="351" y="25372"/>
                    </a:moveTo>
                    <a:cubicBezTo>
                      <a:pt x="-602" y="32473"/>
                      <a:pt x="255" y="40047"/>
                      <a:pt x="4541" y="46011"/>
                    </a:cubicBezTo>
                    <a:cubicBezTo>
                      <a:pt x="7113" y="49703"/>
                      <a:pt x="10257" y="52543"/>
                      <a:pt x="14257" y="54721"/>
                    </a:cubicBezTo>
                    <a:cubicBezTo>
                      <a:pt x="17496" y="56520"/>
                      <a:pt x="20925" y="57372"/>
                      <a:pt x="24544" y="57656"/>
                    </a:cubicBezTo>
                    <a:cubicBezTo>
                      <a:pt x="25687" y="58981"/>
                      <a:pt x="27021" y="60117"/>
                      <a:pt x="28640" y="60875"/>
                    </a:cubicBezTo>
                    <a:cubicBezTo>
                      <a:pt x="31878" y="62389"/>
                      <a:pt x="35688" y="63052"/>
                      <a:pt x="39213" y="61821"/>
                    </a:cubicBezTo>
                    <a:cubicBezTo>
                      <a:pt x="47023" y="59076"/>
                      <a:pt x="53595" y="53490"/>
                      <a:pt x="57501" y="46106"/>
                    </a:cubicBezTo>
                    <a:cubicBezTo>
                      <a:pt x="61215" y="39005"/>
                      <a:pt x="62168" y="30579"/>
                      <a:pt x="59882" y="22816"/>
                    </a:cubicBezTo>
                    <a:cubicBezTo>
                      <a:pt x="58167" y="16946"/>
                      <a:pt x="54262" y="10982"/>
                      <a:pt x="49309" y="7384"/>
                    </a:cubicBezTo>
                    <a:cubicBezTo>
                      <a:pt x="47595" y="6154"/>
                      <a:pt x="45880" y="4828"/>
                      <a:pt x="44070" y="3787"/>
                    </a:cubicBezTo>
                    <a:cubicBezTo>
                      <a:pt x="42165" y="2746"/>
                      <a:pt x="39975" y="1988"/>
                      <a:pt x="37879" y="1325"/>
                    </a:cubicBezTo>
                    <a:cubicBezTo>
                      <a:pt x="34831" y="284"/>
                      <a:pt x="31497" y="0"/>
                      <a:pt x="28354" y="0"/>
                    </a:cubicBezTo>
                    <a:cubicBezTo>
                      <a:pt x="20925" y="189"/>
                      <a:pt x="13876" y="3598"/>
                      <a:pt x="8828" y="8805"/>
                    </a:cubicBezTo>
                    <a:cubicBezTo>
                      <a:pt x="4351" y="13160"/>
                      <a:pt x="1113" y="19408"/>
                      <a:pt x="351" y="2537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3" name="Freeform 3274">
                <a:extLst>
                  <a:ext uri="{FF2B5EF4-FFF2-40B4-BE49-F238E27FC236}">
                    <a16:creationId xmlns:a16="http://schemas.microsoft.com/office/drawing/2014/main" id="{C72016CB-2423-DE45-4A7B-B70874BF320E}"/>
                  </a:ext>
                </a:extLst>
              </p:cNvPr>
              <p:cNvSpPr/>
              <p:nvPr/>
            </p:nvSpPr>
            <p:spPr>
              <a:xfrm>
                <a:off x="6624413" y="1143146"/>
                <a:ext cx="61589" cy="71713"/>
              </a:xfrm>
              <a:custGeom>
                <a:avLst/>
                <a:gdLst>
                  <a:gd name="connsiteX0" fmla="*/ 1097 w 61589"/>
                  <a:gd name="connsiteY0" fmla="*/ 23329 h 71713"/>
                  <a:gd name="connsiteX1" fmla="*/ 906 w 61589"/>
                  <a:gd name="connsiteY1" fmla="*/ 39897 h 71713"/>
                  <a:gd name="connsiteX2" fmla="*/ 16241 w 61589"/>
                  <a:gd name="connsiteY2" fmla="*/ 66405 h 71713"/>
                  <a:gd name="connsiteX3" fmla="*/ 26052 w 61589"/>
                  <a:gd name="connsiteY3" fmla="*/ 70098 h 71713"/>
                  <a:gd name="connsiteX4" fmla="*/ 40911 w 61589"/>
                  <a:gd name="connsiteY4" fmla="*/ 70950 h 71713"/>
                  <a:gd name="connsiteX5" fmla="*/ 59866 w 61589"/>
                  <a:gd name="connsiteY5" fmla="*/ 49743 h 71713"/>
                  <a:gd name="connsiteX6" fmla="*/ 61580 w 61589"/>
                  <a:gd name="connsiteY6" fmla="*/ 37152 h 71713"/>
                  <a:gd name="connsiteX7" fmla="*/ 59580 w 61589"/>
                  <a:gd name="connsiteY7" fmla="*/ 23708 h 71713"/>
                  <a:gd name="connsiteX8" fmla="*/ 51484 w 61589"/>
                  <a:gd name="connsiteY8" fmla="*/ 9886 h 71713"/>
                  <a:gd name="connsiteX9" fmla="*/ 37577 w 61589"/>
                  <a:gd name="connsiteY9" fmla="*/ 1365 h 71713"/>
                  <a:gd name="connsiteX10" fmla="*/ 9002 w 61589"/>
                  <a:gd name="connsiteY10" fmla="*/ 8844 h 71713"/>
                  <a:gd name="connsiteX11" fmla="*/ 1097 w 61589"/>
                  <a:gd name="connsiteY11" fmla="*/ 23329 h 7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89" h="71713">
                    <a:moveTo>
                      <a:pt x="1097" y="23329"/>
                    </a:moveTo>
                    <a:cubicBezTo>
                      <a:pt x="-523" y="28820"/>
                      <a:pt x="-142" y="34406"/>
                      <a:pt x="906" y="39897"/>
                    </a:cubicBezTo>
                    <a:cubicBezTo>
                      <a:pt x="2811" y="50216"/>
                      <a:pt x="9383" y="58832"/>
                      <a:pt x="16241" y="66405"/>
                    </a:cubicBezTo>
                    <a:cubicBezTo>
                      <a:pt x="18432" y="68867"/>
                      <a:pt x="22814" y="70192"/>
                      <a:pt x="26052" y="70098"/>
                    </a:cubicBezTo>
                    <a:cubicBezTo>
                      <a:pt x="30624" y="71802"/>
                      <a:pt x="35768" y="72275"/>
                      <a:pt x="40911" y="70950"/>
                    </a:cubicBezTo>
                    <a:cubicBezTo>
                      <a:pt x="50912" y="68299"/>
                      <a:pt x="56913" y="58926"/>
                      <a:pt x="59866" y="49743"/>
                    </a:cubicBezTo>
                    <a:cubicBezTo>
                      <a:pt x="61199" y="45672"/>
                      <a:pt x="61485" y="41412"/>
                      <a:pt x="61580" y="37152"/>
                    </a:cubicBezTo>
                    <a:cubicBezTo>
                      <a:pt x="61676" y="32702"/>
                      <a:pt x="61009" y="27968"/>
                      <a:pt x="59580" y="23708"/>
                    </a:cubicBezTo>
                    <a:cubicBezTo>
                      <a:pt x="57961" y="18501"/>
                      <a:pt x="55199" y="13957"/>
                      <a:pt x="51484" y="9886"/>
                    </a:cubicBezTo>
                    <a:cubicBezTo>
                      <a:pt x="47674" y="5720"/>
                      <a:pt x="42816" y="3164"/>
                      <a:pt x="37577" y="1365"/>
                    </a:cubicBezTo>
                    <a:cubicBezTo>
                      <a:pt x="27576" y="-2138"/>
                      <a:pt x="16241" y="1365"/>
                      <a:pt x="9002" y="8844"/>
                    </a:cubicBezTo>
                    <a:cubicBezTo>
                      <a:pt x="5097" y="12915"/>
                      <a:pt x="2716" y="18028"/>
                      <a:pt x="1097" y="23329"/>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3124" name="Graphic 6797">
                <a:extLst>
                  <a:ext uri="{FF2B5EF4-FFF2-40B4-BE49-F238E27FC236}">
                    <a16:creationId xmlns:a16="http://schemas.microsoft.com/office/drawing/2014/main" id="{DCA3A473-D24E-744F-8AF3-84EF94FF4123}"/>
                  </a:ext>
                </a:extLst>
              </p:cNvPr>
              <p:cNvGrpSpPr/>
              <p:nvPr/>
            </p:nvGrpSpPr>
            <p:grpSpPr>
              <a:xfrm>
                <a:off x="6775105" y="1131663"/>
                <a:ext cx="128969" cy="88681"/>
                <a:chOff x="6775105" y="1131663"/>
                <a:chExt cx="128969" cy="88681"/>
              </a:xfrm>
              <a:solidFill>
                <a:srgbClr val="E6E6E6"/>
              </a:solidFill>
            </p:grpSpPr>
            <p:sp>
              <p:nvSpPr>
                <p:cNvPr id="3339" name="Freeform 261">
                  <a:extLst>
                    <a:ext uri="{FF2B5EF4-FFF2-40B4-BE49-F238E27FC236}">
                      <a16:creationId xmlns:a16="http://schemas.microsoft.com/office/drawing/2014/main" id="{6A29AFFA-029D-3A99-2929-B3677373909F}"/>
                    </a:ext>
                  </a:extLst>
                </p:cNvPr>
                <p:cNvSpPr/>
                <p:nvPr/>
              </p:nvSpPr>
              <p:spPr>
                <a:xfrm>
                  <a:off x="6872950" y="1167368"/>
                  <a:ext cx="400" cy="716"/>
                </a:xfrm>
                <a:custGeom>
                  <a:avLst/>
                  <a:gdLst>
                    <a:gd name="connsiteX0" fmla="*/ 400 w 400"/>
                    <a:gd name="connsiteY0" fmla="*/ 717 h 716"/>
                    <a:gd name="connsiteX1" fmla="*/ 400 w 400"/>
                    <a:gd name="connsiteY1" fmla="*/ 717 h 716"/>
                    <a:gd name="connsiteX2" fmla="*/ 400 w 400"/>
                    <a:gd name="connsiteY2" fmla="*/ 717 h 716"/>
                  </a:gdLst>
                  <a:ahLst/>
                  <a:cxnLst>
                    <a:cxn ang="0">
                      <a:pos x="connsiteX0" y="connsiteY0"/>
                    </a:cxn>
                    <a:cxn ang="0">
                      <a:pos x="connsiteX1" y="connsiteY1"/>
                    </a:cxn>
                    <a:cxn ang="0">
                      <a:pos x="connsiteX2" y="connsiteY2"/>
                    </a:cxn>
                  </a:cxnLst>
                  <a:rect l="l" t="t" r="r" b="b"/>
                  <a:pathLst>
                    <a:path w="400" h="716">
                      <a:moveTo>
                        <a:pt x="400" y="717"/>
                      </a:moveTo>
                      <a:cubicBezTo>
                        <a:pt x="19" y="-40"/>
                        <a:pt x="-267" y="-419"/>
                        <a:pt x="400" y="717"/>
                      </a:cubicBezTo>
                      <a:lnTo>
                        <a:pt x="400" y="717"/>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0" name="Freeform 262">
                  <a:extLst>
                    <a:ext uri="{FF2B5EF4-FFF2-40B4-BE49-F238E27FC236}">
                      <a16:creationId xmlns:a16="http://schemas.microsoft.com/office/drawing/2014/main" id="{F5515BA5-6715-13EB-50C7-4A4BC8C30163}"/>
                    </a:ext>
                  </a:extLst>
                </p:cNvPr>
                <p:cNvSpPr/>
                <p:nvPr/>
              </p:nvSpPr>
              <p:spPr>
                <a:xfrm>
                  <a:off x="6775105" y="1131663"/>
                  <a:ext cx="128969" cy="88681"/>
                </a:xfrm>
                <a:custGeom>
                  <a:avLst/>
                  <a:gdLst>
                    <a:gd name="connsiteX0" fmla="*/ 43 w 128969"/>
                    <a:gd name="connsiteY0" fmla="*/ 54694 h 88681"/>
                    <a:gd name="connsiteX1" fmla="*/ 16331 w 128969"/>
                    <a:gd name="connsiteY1" fmla="*/ 83664 h 88681"/>
                    <a:gd name="connsiteX2" fmla="*/ 49097 w 128969"/>
                    <a:gd name="connsiteY2" fmla="*/ 84516 h 88681"/>
                    <a:gd name="connsiteX3" fmla="*/ 52621 w 128969"/>
                    <a:gd name="connsiteY3" fmla="*/ 81960 h 88681"/>
                    <a:gd name="connsiteX4" fmla="*/ 70814 w 128969"/>
                    <a:gd name="connsiteY4" fmla="*/ 69084 h 88681"/>
                    <a:gd name="connsiteX5" fmla="*/ 74052 w 128969"/>
                    <a:gd name="connsiteY5" fmla="*/ 53463 h 88681"/>
                    <a:gd name="connsiteX6" fmla="*/ 74814 w 128969"/>
                    <a:gd name="connsiteY6" fmla="*/ 51286 h 88681"/>
                    <a:gd name="connsiteX7" fmla="*/ 104627 w 128969"/>
                    <a:gd name="connsiteY7" fmla="*/ 77037 h 88681"/>
                    <a:gd name="connsiteX8" fmla="*/ 123297 w 128969"/>
                    <a:gd name="connsiteY8" fmla="*/ 71167 h 88681"/>
                    <a:gd name="connsiteX9" fmla="*/ 126535 w 128969"/>
                    <a:gd name="connsiteY9" fmla="*/ 65297 h 88681"/>
                    <a:gd name="connsiteX10" fmla="*/ 105390 w 128969"/>
                    <a:gd name="connsiteY10" fmla="*/ 3855 h 88681"/>
                    <a:gd name="connsiteX11" fmla="*/ 67480 w 128969"/>
                    <a:gd name="connsiteY11" fmla="*/ 13511 h 88681"/>
                    <a:gd name="connsiteX12" fmla="*/ 65003 w 128969"/>
                    <a:gd name="connsiteY12" fmla="*/ 29416 h 88681"/>
                    <a:gd name="connsiteX13" fmla="*/ 64623 w 128969"/>
                    <a:gd name="connsiteY13" fmla="*/ 29037 h 88681"/>
                    <a:gd name="connsiteX14" fmla="*/ 49097 w 128969"/>
                    <a:gd name="connsiteY14" fmla="*/ 20422 h 88681"/>
                    <a:gd name="connsiteX15" fmla="*/ 17569 w 128969"/>
                    <a:gd name="connsiteY15" fmla="*/ 24304 h 88681"/>
                    <a:gd name="connsiteX16" fmla="*/ 4901 w 128969"/>
                    <a:gd name="connsiteY16" fmla="*/ 37653 h 88681"/>
                    <a:gd name="connsiteX17" fmla="*/ 43 w 128969"/>
                    <a:gd name="connsiteY17" fmla="*/ 54694 h 8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969" h="88681">
                      <a:moveTo>
                        <a:pt x="43" y="54694"/>
                      </a:moveTo>
                      <a:cubicBezTo>
                        <a:pt x="-624" y="66717"/>
                        <a:pt x="6520" y="77321"/>
                        <a:pt x="16331" y="83664"/>
                      </a:cubicBezTo>
                      <a:cubicBezTo>
                        <a:pt x="26046" y="90007"/>
                        <a:pt x="39095" y="90385"/>
                        <a:pt x="49097" y="84516"/>
                      </a:cubicBezTo>
                      <a:cubicBezTo>
                        <a:pt x="50335" y="83758"/>
                        <a:pt x="51478" y="82906"/>
                        <a:pt x="52621" y="81960"/>
                      </a:cubicBezTo>
                      <a:cubicBezTo>
                        <a:pt x="60146" y="80161"/>
                        <a:pt x="66527" y="75427"/>
                        <a:pt x="70814" y="69084"/>
                      </a:cubicBezTo>
                      <a:cubicBezTo>
                        <a:pt x="73957" y="64445"/>
                        <a:pt x="74909" y="58859"/>
                        <a:pt x="74052" y="53463"/>
                      </a:cubicBezTo>
                      <a:cubicBezTo>
                        <a:pt x="74338" y="52800"/>
                        <a:pt x="74624" y="52043"/>
                        <a:pt x="74814" y="51286"/>
                      </a:cubicBezTo>
                      <a:cubicBezTo>
                        <a:pt x="82910" y="61794"/>
                        <a:pt x="92912" y="70599"/>
                        <a:pt x="104627" y="77037"/>
                      </a:cubicBezTo>
                      <a:cubicBezTo>
                        <a:pt x="110914" y="80539"/>
                        <a:pt x="120153" y="77794"/>
                        <a:pt x="123297" y="71167"/>
                      </a:cubicBezTo>
                      <a:cubicBezTo>
                        <a:pt x="124630" y="69557"/>
                        <a:pt x="125773" y="67569"/>
                        <a:pt x="126535" y="65297"/>
                      </a:cubicBezTo>
                      <a:cubicBezTo>
                        <a:pt x="133393" y="43806"/>
                        <a:pt x="125583" y="15594"/>
                        <a:pt x="105390" y="3855"/>
                      </a:cubicBezTo>
                      <a:cubicBezTo>
                        <a:pt x="92721" y="-3625"/>
                        <a:pt x="74433" y="-122"/>
                        <a:pt x="67480" y="13511"/>
                      </a:cubicBezTo>
                      <a:cubicBezTo>
                        <a:pt x="64908" y="18529"/>
                        <a:pt x="64337" y="24020"/>
                        <a:pt x="65003" y="29416"/>
                      </a:cubicBezTo>
                      <a:cubicBezTo>
                        <a:pt x="64908" y="29321"/>
                        <a:pt x="64718" y="29132"/>
                        <a:pt x="64623" y="29037"/>
                      </a:cubicBezTo>
                      <a:cubicBezTo>
                        <a:pt x="59955" y="24967"/>
                        <a:pt x="54907" y="22410"/>
                        <a:pt x="49097" y="20422"/>
                      </a:cubicBezTo>
                      <a:cubicBezTo>
                        <a:pt x="38810" y="16919"/>
                        <a:pt x="26713" y="18434"/>
                        <a:pt x="17569" y="24304"/>
                      </a:cubicBezTo>
                      <a:cubicBezTo>
                        <a:pt x="12330" y="27712"/>
                        <a:pt x="8139" y="32256"/>
                        <a:pt x="4901" y="37653"/>
                      </a:cubicBezTo>
                      <a:cubicBezTo>
                        <a:pt x="1758" y="42954"/>
                        <a:pt x="424" y="48729"/>
                        <a:pt x="43" y="54694"/>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125" name="Freeform 3291">
                <a:extLst>
                  <a:ext uri="{FF2B5EF4-FFF2-40B4-BE49-F238E27FC236}">
                    <a16:creationId xmlns:a16="http://schemas.microsoft.com/office/drawing/2014/main" id="{15CE3DC2-44A9-1EFB-170B-C05E58FEE2DC}"/>
                  </a:ext>
                </a:extLst>
              </p:cNvPr>
              <p:cNvSpPr/>
              <p:nvPr/>
            </p:nvSpPr>
            <p:spPr>
              <a:xfrm>
                <a:off x="6786717" y="1073530"/>
                <a:ext cx="57691" cy="61760"/>
              </a:xfrm>
              <a:custGeom>
                <a:avLst/>
                <a:gdLst>
                  <a:gd name="connsiteX0" fmla="*/ 1098 w 57691"/>
                  <a:gd name="connsiteY0" fmla="*/ 20427 h 61760"/>
                  <a:gd name="connsiteX1" fmla="*/ 146 w 57691"/>
                  <a:gd name="connsiteY1" fmla="*/ 29800 h 61760"/>
                  <a:gd name="connsiteX2" fmla="*/ 3480 w 57691"/>
                  <a:gd name="connsiteY2" fmla="*/ 39930 h 61760"/>
                  <a:gd name="connsiteX3" fmla="*/ 3480 w 57691"/>
                  <a:gd name="connsiteY3" fmla="*/ 40024 h 61760"/>
                  <a:gd name="connsiteX4" fmla="*/ 2527 w 57691"/>
                  <a:gd name="connsiteY4" fmla="*/ 50533 h 61760"/>
                  <a:gd name="connsiteX5" fmla="*/ 9290 w 57691"/>
                  <a:gd name="connsiteY5" fmla="*/ 58580 h 61760"/>
                  <a:gd name="connsiteX6" fmla="*/ 19387 w 57691"/>
                  <a:gd name="connsiteY6" fmla="*/ 61515 h 61760"/>
                  <a:gd name="connsiteX7" fmla="*/ 33007 w 57691"/>
                  <a:gd name="connsiteY7" fmla="*/ 60758 h 61760"/>
                  <a:gd name="connsiteX8" fmla="*/ 42437 w 57691"/>
                  <a:gd name="connsiteY8" fmla="*/ 56876 h 61760"/>
                  <a:gd name="connsiteX9" fmla="*/ 50057 w 57691"/>
                  <a:gd name="connsiteY9" fmla="*/ 50249 h 61760"/>
                  <a:gd name="connsiteX10" fmla="*/ 56343 w 57691"/>
                  <a:gd name="connsiteY10" fmla="*/ 38509 h 61760"/>
                  <a:gd name="connsiteX11" fmla="*/ 57677 w 57691"/>
                  <a:gd name="connsiteY11" fmla="*/ 28379 h 61760"/>
                  <a:gd name="connsiteX12" fmla="*/ 48342 w 57691"/>
                  <a:gd name="connsiteY12" fmla="*/ 8025 h 61760"/>
                  <a:gd name="connsiteX13" fmla="*/ 7290 w 57691"/>
                  <a:gd name="connsiteY13" fmla="*/ 9161 h 61760"/>
                  <a:gd name="connsiteX14" fmla="*/ 1098 w 57691"/>
                  <a:gd name="connsiteY14" fmla="*/ 20427 h 6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91" h="61760">
                    <a:moveTo>
                      <a:pt x="1098" y="20427"/>
                    </a:moveTo>
                    <a:cubicBezTo>
                      <a:pt x="146" y="23362"/>
                      <a:pt x="-235" y="26770"/>
                      <a:pt x="146" y="29800"/>
                    </a:cubicBezTo>
                    <a:cubicBezTo>
                      <a:pt x="527" y="33492"/>
                      <a:pt x="1765" y="36900"/>
                      <a:pt x="3480" y="39930"/>
                    </a:cubicBezTo>
                    <a:cubicBezTo>
                      <a:pt x="3480" y="39930"/>
                      <a:pt x="3480" y="39930"/>
                      <a:pt x="3480" y="40024"/>
                    </a:cubicBezTo>
                    <a:cubicBezTo>
                      <a:pt x="1956" y="43243"/>
                      <a:pt x="1289" y="47030"/>
                      <a:pt x="2527" y="50533"/>
                    </a:cubicBezTo>
                    <a:cubicBezTo>
                      <a:pt x="3670" y="53752"/>
                      <a:pt x="5956" y="57255"/>
                      <a:pt x="9290" y="58580"/>
                    </a:cubicBezTo>
                    <a:cubicBezTo>
                      <a:pt x="12529" y="59905"/>
                      <a:pt x="15862" y="61136"/>
                      <a:pt x="19387" y="61515"/>
                    </a:cubicBezTo>
                    <a:cubicBezTo>
                      <a:pt x="24244" y="61988"/>
                      <a:pt x="28149" y="61799"/>
                      <a:pt x="33007" y="60758"/>
                    </a:cubicBezTo>
                    <a:cubicBezTo>
                      <a:pt x="36341" y="60095"/>
                      <a:pt x="39580" y="58580"/>
                      <a:pt x="42437" y="56876"/>
                    </a:cubicBezTo>
                    <a:cubicBezTo>
                      <a:pt x="45295" y="55172"/>
                      <a:pt x="48057" y="52900"/>
                      <a:pt x="50057" y="50249"/>
                    </a:cubicBezTo>
                    <a:cubicBezTo>
                      <a:pt x="53010" y="46367"/>
                      <a:pt x="54724" y="43054"/>
                      <a:pt x="56343" y="38509"/>
                    </a:cubicBezTo>
                    <a:cubicBezTo>
                      <a:pt x="57391" y="35291"/>
                      <a:pt x="57772" y="31693"/>
                      <a:pt x="57677" y="28379"/>
                    </a:cubicBezTo>
                    <a:cubicBezTo>
                      <a:pt x="57391" y="20711"/>
                      <a:pt x="53962" y="13232"/>
                      <a:pt x="48342" y="8025"/>
                    </a:cubicBezTo>
                    <a:cubicBezTo>
                      <a:pt x="37008" y="-2579"/>
                      <a:pt x="17577" y="-3147"/>
                      <a:pt x="7290" y="9161"/>
                    </a:cubicBezTo>
                    <a:cubicBezTo>
                      <a:pt x="4242" y="12664"/>
                      <a:pt x="2432" y="16072"/>
                      <a:pt x="1098" y="20427"/>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6" name="Freeform 3292">
                <a:extLst>
                  <a:ext uri="{FF2B5EF4-FFF2-40B4-BE49-F238E27FC236}">
                    <a16:creationId xmlns:a16="http://schemas.microsoft.com/office/drawing/2014/main" id="{5B308D62-CCDC-5758-7CBA-85944AAB5A3B}"/>
                  </a:ext>
                </a:extLst>
              </p:cNvPr>
              <p:cNvSpPr/>
              <p:nvPr/>
            </p:nvSpPr>
            <p:spPr>
              <a:xfrm>
                <a:off x="6776093" y="987322"/>
                <a:ext cx="46303" cy="45375"/>
              </a:xfrm>
              <a:custGeom>
                <a:avLst/>
                <a:gdLst>
                  <a:gd name="connsiteX0" fmla="*/ 674 w 46303"/>
                  <a:gd name="connsiteY0" fmla="*/ 16033 h 45375"/>
                  <a:gd name="connsiteX1" fmla="*/ 769 w 46303"/>
                  <a:gd name="connsiteY1" fmla="*/ 26068 h 45375"/>
                  <a:gd name="connsiteX2" fmla="*/ 5722 w 46303"/>
                  <a:gd name="connsiteY2" fmla="*/ 34778 h 45375"/>
                  <a:gd name="connsiteX3" fmla="*/ 8008 w 46303"/>
                  <a:gd name="connsiteY3" fmla="*/ 36766 h 45375"/>
                  <a:gd name="connsiteX4" fmla="*/ 8865 w 46303"/>
                  <a:gd name="connsiteY4" fmla="*/ 38659 h 45375"/>
                  <a:gd name="connsiteX5" fmla="*/ 12771 w 46303"/>
                  <a:gd name="connsiteY5" fmla="*/ 42257 h 45375"/>
                  <a:gd name="connsiteX6" fmla="*/ 30297 w 46303"/>
                  <a:gd name="connsiteY6" fmla="*/ 44529 h 45375"/>
                  <a:gd name="connsiteX7" fmla="*/ 43917 w 46303"/>
                  <a:gd name="connsiteY7" fmla="*/ 33263 h 45375"/>
                  <a:gd name="connsiteX8" fmla="*/ 45060 w 46303"/>
                  <a:gd name="connsiteY8" fmla="*/ 15559 h 45375"/>
                  <a:gd name="connsiteX9" fmla="*/ 32868 w 46303"/>
                  <a:gd name="connsiteY9" fmla="*/ 2305 h 45375"/>
                  <a:gd name="connsiteX10" fmla="*/ 14771 w 46303"/>
                  <a:gd name="connsiteY10" fmla="*/ 1358 h 45375"/>
                  <a:gd name="connsiteX11" fmla="*/ 5913 w 46303"/>
                  <a:gd name="connsiteY11" fmla="*/ 6944 h 45375"/>
                  <a:gd name="connsiteX12" fmla="*/ 674 w 46303"/>
                  <a:gd name="connsiteY12" fmla="*/ 16033 h 4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03" h="45375">
                    <a:moveTo>
                      <a:pt x="674" y="16033"/>
                    </a:moveTo>
                    <a:cubicBezTo>
                      <a:pt x="-374" y="19251"/>
                      <a:pt x="-88" y="22849"/>
                      <a:pt x="769" y="26068"/>
                    </a:cubicBezTo>
                    <a:cubicBezTo>
                      <a:pt x="1531" y="29381"/>
                      <a:pt x="3436" y="32222"/>
                      <a:pt x="5722" y="34778"/>
                    </a:cubicBezTo>
                    <a:cubicBezTo>
                      <a:pt x="6389" y="35535"/>
                      <a:pt x="7151" y="36103"/>
                      <a:pt x="8008" y="36766"/>
                    </a:cubicBezTo>
                    <a:cubicBezTo>
                      <a:pt x="8294" y="37429"/>
                      <a:pt x="8580" y="37997"/>
                      <a:pt x="8865" y="38659"/>
                    </a:cubicBezTo>
                    <a:cubicBezTo>
                      <a:pt x="9818" y="40174"/>
                      <a:pt x="11151" y="41405"/>
                      <a:pt x="12771" y="42257"/>
                    </a:cubicBezTo>
                    <a:cubicBezTo>
                      <a:pt x="17819" y="45665"/>
                      <a:pt x="24582" y="46044"/>
                      <a:pt x="30297" y="44529"/>
                    </a:cubicBezTo>
                    <a:cubicBezTo>
                      <a:pt x="36107" y="43014"/>
                      <a:pt x="41346" y="38659"/>
                      <a:pt x="43917" y="33263"/>
                    </a:cubicBezTo>
                    <a:cubicBezTo>
                      <a:pt x="46489" y="27867"/>
                      <a:pt x="47156" y="21334"/>
                      <a:pt x="45060" y="15559"/>
                    </a:cubicBezTo>
                    <a:cubicBezTo>
                      <a:pt x="42965" y="9784"/>
                      <a:pt x="38583" y="4672"/>
                      <a:pt x="32868" y="2305"/>
                    </a:cubicBezTo>
                    <a:cubicBezTo>
                      <a:pt x="27249" y="-156"/>
                      <a:pt x="20676" y="-914"/>
                      <a:pt x="14771" y="1358"/>
                    </a:cubicBezTo>
                    <a:cubicBezTo>
                      <a:pt x="11437" y="2684"/>
                      <a:pt x="8580" y="4388"/>
                      <a:pt x="5913" y="6944"/>
                    </a:cubicBezTo>
                    <a:cubicBezTo>
                      <a:pt x="3246" y="9406"/>
                      <a:pt x="1722" y="12624"/>
                      <a:pt x="674" y="16033"/>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7" name="Freeform 3298">
                <a:extLst>
                  <a:ext uri="{FF2B5EF4-FFF2-40B4-BE49-F238E27FC236}">
                    <a16:creationId xmlns:a16="http://schemas.microsoft.com/office/drawing/2014/main" id="{0DAF9ABF-C31B-143A-C6E3-0285C8BC1305}"/>
                  </a:ext>
                </a:extLst>
              </p:cNvPr>
              <p:cNvSpPr/>
              <p:nvPr/>
            </p:nvSpPr>
            <p:spPr>
              <a:xfrm>
                <a:off x="6692504" y="927089"/>
                <a:ext cx="73260" cy="72731"/>
              </a:xfrm>
              <a:custGeom>
                <a:avLst/>
                <a:gdLst>
                  <a:gd name="connsiteX0" fmla="*/ 3014 w 73260"/>
                  <a:gd name="connsiteY0" fmla="*/ 39438 h 72731"/>
                  <a:gd name="connsiteX1" fmla="*/ 19778 w 73260"/>
                  <a:gd name="connsiteY1" fmla="*/ 59319 h 72731"/>
                  <a:gd name="connsiteX2" fmla="*/ 37876 w 73260"/>
                  <a:gd name="connsiteY2" fmla="*/ 72100 h 72731"/>
                  <a:gd name="connsiteX3" fmla="*/ 64927 w 73260"/>
                  <a:gd name="connsiteY3" fmla="*/ 63579 h 72731"/>
                  <a:gd name="connsiteX4" fmla="*/ 72833 w 73260"/>
                  <a:gd name="connsiteY4" fmla="*/ 36503 h 72731"/>
                  <a:gd name="connsiteX5" fmla="*/ 57402 w 73260"/>
                  <a:gd name="connsiteY5" fmla="*/ 10941 h 72731"/>
                  <a:gd name="connsiteX6" fmla="*/ 33209 w 73260"/>
                  <a:gd name="connsiteY6" fmla="*/ 243 h 72731"/>
                  <a:gd name="connsiteX7" fmla="*/ 6253 w 73260"/>
                  <a:gd name="connsiteY7" fmla="*/ 8764 h 72731"/>
                  <a:gd name="connsiteX8" fmla="*/ 3014 w 73260"/>
                  <a:gd name="connsiteY8" fmla="*/ 39438 h 7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0" h="72731">
                    <a:moveTo>
                      <a:pt x="3014" y="39438"/>
                    </a:moveTo>
                    <a:cubicBezTo>
                      <a:pt x="6634" y="47390"/>
                      <a:pt x="11872" y="55343"/>
                      <a:pt x="19778" y="59319"/>
                    </a:cubicBezTo>
                    <a:cubicBezTo>
                      <a:pt x="23588" y="65851"/>
                      <a:pt x="30542" y="70490"/>
                      <a:pt x="37876" y="72100"/>
                    </a:cubicBezTo>
                    <a:cubicBezTo>
                      <a:pt x="47686" y="74183"/>
                      <a:pt x="58259" y="71058"/>
                      <a:pt x="64927" y="63579"/>
                    </a:cubicBezTo>
                    <a:cubicBezTo>
                      <a:pt x="71404" y="56384"/>
                      <a:pt x="74452" y="45970"/>
                      <a:pt x="72833" y="36503"/>
                    </a:cubicBezTo>
                    <a:cubicBezTo>
                      <a:pt x="71118" y="26373"/>
                      <a:pt x="65689" y="17190"/>
                      <a:pt x="57402" y="10941"/>
                    </a:cubicBezTo>
                    <a:cubicBezTo>
                      <a:pt x="50353" y="5640"/>
                      <a:pt x="42162" y="1095"/>
                      <a:pt x="33209" y="243"/>
                    </a:cubicBezTo>
                    <a:cubicBezTo>
                      <a:pt x="23493" y="-703"/>
                      <a:pt x="12920" y="906"/>
                      <a:pt x="6253" y="8764"/>
                    </a:cubicBezTo>
                    <a:cubicBezTo>
                      <a:pt x="-1272" y="17379"/>
                      <a:pt x="-1558" y="29308"/>
                      <a:pt x="3014" y="39438"/>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8" name="Freeform 3315">
                <a:extLst>
                  <a:ext uri="{FF2B5EF4-FFF2-40B4-BE49-F238E27FC236}">
                    <a16:creationId xmlns:a16="http://schemas.microsoft.com/office/drawing/2014/main" id="{FA5DD62B-9879-4C89-51DC-A554AB32D5CC}"/>
                  </a:ext>
                </a:extLst>
              </p:cNvPr>
              <p:cNvSpPr/>
              <p:nvPr/>
            </p:nvSpPr>
            <p:spPr>
              <a:xfrm>
                <a:off x="6713987" y="1037773"/>
                <a:ext cx="61447" cy="61535"/>
              </a:xfrm>
              <a:custGeom>
                <a:avLst/>
                <a:gdLst>
                  <a:gd name="connsiteX0" fmla="*/ 10 w 61447"/>
                  <a:gd name="connsiteY0" fmla="*/ 29012 h 61535"/>
                  <a:gd name="connsiteX1" fmla="*/ 1820 w 61447"/>
                  <a:gd name="connsiteY1" fmla="*/ 39142 h 61535"/>
                  <a:gd name="connsiteX2" fmla="*/ 9345 w 61447"/>
                  <a:gd name="connsiteY2" fmla="*/ 49745 h 61535"/>
                  <a:gd name="connsiteX3" fmla="*/ 15631 w 61447"/>
                  <a:gd name="connsiteY3" fmla="*/ 53343 h 61535"/>
                  <a:gd name="connsiteX4" fmla="*/ 16489 w 61447"/>
                  <a:gd name="connsiteY4" fmla="*/ 55047 h 61535"/>
                  <a:gd name="connsiteX5" fmla="*/ 25251 w 61447"/>
                  <a:gd name="connsiteY5" fmla="*/ 61201 h 61535"/>
                  <a:gd name="connsiteX6" fmla="*/ 38777 w 61447"/>
                  <a:gd name="connsiteY6" fmla="*/ 60443 h 61535"/>
                  <a:gd name="connsiteX7" fmla="*/ 48302 w 61447"/>
                  <a:gd name="connsiteY7" fmla="*/ 55899 h 61535"/>
                  <a:gd name="connsiteX8" fmla="*/ 61161 w 61447"/>
                  <a:gd name="connsiteY8" fmla="*/ 35923 h 61535"/>
                  <a:gd name="connsiteX9" fmla="*/ 55827 w 61447"/>
                  <a:gd name="connsiteY9" fmla="*/ 12918 h 61535"/>
                  <a:gd name="connsiteX10" fmla="*/ 35348 w 61447"/>
                  <a:gd name="connsiteY10" fmla="*/ 232 h 61535"/>
                  <a:gd name="connsiteX11" fmla="*/ 12298 w 61447"/>
                  <a:gd name="connsiteY11" fmla="*/ 5817 h 61535"/>
                  <a:gd name="connsiteX12" fmla="*/ 3153 w 61447"/>
                  <a:gd name="connsiteY12" fmla="*/ 16137 h 61535"/>
                  <a:gd name="connsiteX13" fmla="*/ 10 w 61447"/>
                  <a:gd name="connsiteY13" fmla="*/ 29012 h 6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447" h="61535">
                    <a:moveTo>
                      <a:pt x="10" y="29012"/>
                    </a:moveTo>
                    <a:cubicBezTo>
                      <a:pt x="-85" y="32420"/>
                      <a:pt x="486" y="36018"/>
                      <a:pt x="1820" y="39142"/>
                    </a:cubicBezTo>
                    <a:cubicBezTo>
                      <a:pt x="3534" y="43118"/>
                      <a:pt x="5725" y="47095"/>
                      <a:pt x="9345" y="49745"/>
                    </a:cubicBezTo>
                    <a:cubicBezTo>
                      <a:pt x="11345" y="51260"/>
                      <a:pt x="13440" y="52396"/>
                      <a:pt x="15631" y="53343"/>
                    </a:cubicBezTo>
                    <a:cubicBezTo>
                      <a:pt x="15917" y="53911"/>
                      <a:pt x="16107" y="54479"/>
                      <a:pt x="16489" y="55047"/>
                    </a:cubicBezTo>
                    <a:cubicBezTo>
                      <a:pt x="18489" y="57887"/>
                      <a:pt x="21632" y="60727"/>
                      <a:pt x="25251" y="61201"/>
                    </a:cubicBezTo>
                    <a:cubicBezTo>
                      <a:pt x="30014" y="61769"/>
                      <a:pt x="34110" y="61674"/>
                      <a:pt x="38777" y="60443"/>
                    </a:cubicBezTo>
                    <a:cubicBezTo>
                      <a:pt x="42111" y="59497"/>
                      <a:pt x="45540" y="57982"/>
                      <a:pt x="48302" y="55899"/>
                    </a:cubicBezTo>
                    <a:cubicBezTo>
                      <a:pt x="54684" y="51071"/>
                      <a:pt x="60113" y="44160"/>
                      <a:pt x="61161" y="35923"/>
                    </a:cubicBezTo>
                    <a:cubicBezTo>
                      <a:pt x="62113" y="27971"/>
                      <a:pt x="60780" y="19545"/>
                      <a:pt x="55827" y="12918"/>
                    </a:cubicBezTo>
                    <a:cubicBezTo>
                      <a:pt x="50874" y="6291"/>
                      <a:pt x="43730" y="1084"/>
                      <a:pt x="35348" y="232"/>
                    </a:cubicBezTo>
                    <a:cubicBezTo>
                      <a:pt x="27347" y="-621"/>
                      <a:pt x="18870" y="800"/>
                      <a:pt x="12298" y="5817"/>
                    </a:cubicBezTo>
                    <a:cubicBezTo>
                      <a:pt x="8583" y="8657"/>
                      <a:pt x="5344" y="11876"/>
                      <a:pt x="3153" y="16137"/>
                    </a:cubicBezTo>
                    <a:cubicBezTo>
                      <a:pt x="963" y="20207"/>
                      <a:pt x="201" y="24373"/>
                      <a:pt x="10" y="2901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9" name="Freeform 3316">
                <a:extLst>
                  <a:ext uri="{FF2B5EF4-FFF2-40B4-BE49-F238E27FC236}">
                    <a16:creationId xmlns:a16="http://schemas.microsoft.com/office/drawing/2014/main" id="{BEA9BB65-7D75-2AB9-C763-4BF6D4969E77}"/>
                  </a:ext>
                </a:extLst>
              </p:cNvPr>
              <p:cNvSpPr/>
              <p:nvPr/>
            </p:nvSpPr>
            <p:spPr>
              <a:xfrm>
                <a:off x="6676608" y="1016244"/>
                <a:ext cx="47656" cy="72534"/>
              </a:xfrm>
              <a:custGeom>
                <a:avLst/>
                <a:gdLst>
                  <a:gd name="connsiteX0" fmla="*/ 622 w 47656"/>
                  <a:gd name="connsiteY0" fmla="*/ 41737 h 72534"/>
                  <a:gd name="connsiteX1" fmla="*/ 1670 w 47656"/>
                  <a:gd name="connsiteY1" fmla="*/ 52908 h 72534"/>
                  <a:gd name="connsiteX2" fmla="*/ 7671 w 47656"/>
                  <a:gd name="connsiteY2" fmla="*/ 62565 h 72534"/>
                  <a:gd name="connsiteX3" fmla="*/ 9671 w 47656"/>
                  <a:gd name="connsiteY3" fmla="*/ 66067 h 72534"/>
                  <a:gd name="connsiteX4" fmla="*/ 28721 w 47656"/>
                  <a:gd name="connsiteY4" fmla="*/ 70422 h 72534"/>
                  <a:gd name="connsiteX5" fmla="*/ 31007 w 47656"/>
                  <a:gd name="connsiteY5" fmla="*/ 68434 h 72534"/>
                  <a:gd name="connsiteX6" fmla="*/ 47009 w 47656"/>
                  <a:gd name="connsiteY6" fmla="*/ 48174 h 72534"/>
                  <a:gd name="connsiteX7" fmla="*/ 44056 w 47656"/>
                  <a:gd name="connsiteY7" fmla="*/ 24412 h 72534"/>
                  <a:gd name="connsiteX8" fmla="*/ 35103 w 47656"/>
                  <a:gd name="connsiteY8" fmla="*/ 10400 h 72534"/>
                  <a:gd name="connsiteX9" fmla="*/ 24054 w 47656"/>
                  <a:gd name="connsiteY9" fmla="*/ 1595 h 72534"/>
                  <a:gd name="connsiteX10" fmla="*/ 5385 w 47656"/>
                  <a:gd name="connsiteY10" fmla="*/ 7465 h 72534"/>
                  <a:gd name="connsiteX11" fmla="*/ 622 w 47656"/>
                  <a:gd name="connsiteY11" fmla="*/ 41737 h 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56" h="72534">
                    <a:moveTo>
                      <a:pt x="622" y="41737"/>
                    </a:moveTo>
                    <a:cubicBezTo>
                      <a:pt x="146" y="45429"/>
                      <a:pt x="432" y="49216"/>
                      <a:pt x="1670" y="52908"/>
                    </a:cubicBezTo>
                    <a:cubicBezTo>
                      <a:pt x="2908" y="56600"/>
                      <a:pt x="5004" y="59914"/>
                      <a:pt x="7671" y="62565"/>
                    </a:cubicBezTo>
                    <a:cubicBezTo>
                      <a:pt x="8338" y="63701"/>
                      <a:pt x="8909" y="64931"/>
                      <a:pt x="9671" y="66067"/>
                    </a:cubicBezTo>
                    <a:cubicBezTo>
                      <a:pt x="13672" y="72127"/>
                      <a:pt x="22530" y="74683"/>
                      <a:pt x="28721" y="70422"/>
                    </a:cubicBezTo>
                    <a:cubicBezTo>
                      <a:pt x="29578" y="69854"/>
                      <a:pt x="30340" y="69192"/>
                      <a:pt x="31007" y="68434"/>
                    </a:cubicBezTo>
                    <a:cubicBezTo>
                      <a:pt x="39580" y="65310"/>
                      <a:pt x="45294" y="56884"/>
                      <a:pt x="47009" y="48174"/>
                    </a:cubicBezTo>
                    <a:cubicBezTo>
                      <a:pt x="48533" y="40317"/>
                      <a:pt x="47295" y="31701"/>
                      <a:pt x="44056" y="24412"/>
                    </a:cubicBezTo>
                    <a:cubicBezTo>
                      <a:pt x="41675" y="19015"/>
                      <a:pt x="38913" y="14850"/>
                      <a:pt x="35103" y="10400"/>
                    </a:cubicBezTo>
                    <a:cubicBezTo>
                      <a:pt x="32055" y="6802"/>
                      <a:pt x="28054" y="3962"/>
                      <a:pt x="24054" y="1595"/>
                    </a:cubicBezTo>
                    <a:cubicBezTo>
                      <a:pt x="17958" y="-2097"/>
                      <a:pt x="8242" y="933"/>
                      <a:pt x="5385" y="7465"/>
                    </a:cubicBezTo>
                    <a:cubicBezTo>
                      <a:pt x="527" y="18258"/>
                      <a:pt x="-997" y="30187"/>
                      <a:pt x="622" y="41737"/>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1" name="Freeform 3317">
                <a:extLst>
                  <a:ext uri="{FF2B5EF4-FFF2-40B4-BE49-F238E27FC236}">
                    <a16:creationId xmlns:a16="http://schemas.microsoft.com/office/drawing/2014/main" id="{0A35B44A-8E85-E718-C089-543F87802F6F}"/>
                  </a:ext>
                </a:extLst>
              </p:cNvPr>
              <p:cNvSpPr/>
              <p:nvPr/>
            </p:nvSpPr>
            <p:spPr>
              <a:xfrm>
                <a:off x="6919029" y="1180098"/>
                <a:ext cx="68581" cy="62370"/>
              </a:xfrm>
              <a:custGeom>
                <a:avLst/>
                <a:gdLst>
                  <a:gd name="connsiteX0" fmla="*/ 137 w 68581"/>
                  <a:gd name="connsiteY0" fmla="*/ 33903 h 62370"/>
                  <a:gd name="connsiteX1" fmla="*/ 5090 w 68581"/>
                  <a:gd name="connsiteY1" fmla="*/ 47726 h 62370"/>
                  <a:gd name="connsiteX2" fmla="*/ 10233 w 68581"/>
                  <a:gd name="connsiteY2" fmla="*/ 52933 h 62370"/>
                  <a:gd name="connsiteX3" fmla="*/ 15567 w 68581"/>
                  <a:gd name="connsiteY3" fmla="*/ 58045 h 62370"/>
                  <a:gd name="connsiteX4" fmla="*/ 44999 w 68581"/>
                  <a:gd name="connsiteY4" fmla="*/ 61264 h 62370"/>
                  <a:gd name="connsiteX5" fmla="*/ 66145 w 68581"/>
                  <a:gd name="connsiteY5" fmla="*/ 44033 h 62370"/>
                  <a:gd name="connsiteX6" fmla="*/ 63668 w 68581"/>
                  <a:gd name="connsiteY6" fmla="*/ 15158 h 62370"/>
                  <a:gd name="connsiteX7" fmla="*/ 39475 w 68581"/>
                  <a:gd name="connsiteY7" fmla="*/ 295 h 62370"/>
                  <a:gd name="connsiteX8" fmla="*/ 23664 w 68581"/>
                  <a:gd name="connsiteY8" fmla="*/ 1431 h 62370"/>
                  <a:gd name="connsiteX9" fmla="*/ 10138 w 68581"/>
                  <a:gd name="connsiteY9" fmla="*/ 9004 h 62370"/>
                  <a:gd name="connsiteX10" fmla="*/ 137 w 68581"/>
                  <a:gd name="connsiteY10" fmla="*/ 33903 h 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1" h="62370">
                    <a:moveTo>
                      <a:pt x="137" y="33903"/>
                    </a:moveTo>
                    <a:cubicBezTo>
                      <a:pt x="613" y="38732"/>
                      <a:pt x="2042" y="43844"/>
                      <a:pt x="5090" y="47726"/>
                    </a:cubicBezTo>
                    <a:cubicBezTo>
                      <a:pt x="6614" y="49714"/>
                      <a:pt x="8423" y="51418"/>
                      <a:pt x="10233" y="52933"/>
                    </a:cubicBezTo>
                    <a:cubicBezTo>
                      <a:pt x="11472" y="55110"/>
                      <a:pt x="13281" y="57098"/>
                      <a:pt x="15567" y="58045"/>
                    </a:cubicBezTo>
                    <a:cubicBezTo>
                      <a:pt x="25188" y="61832"/>
                      <a:pt x="34808" y="63725"/>
                      <a:pt x="44999" y="61264"/>
                    </a:cubicBezTo>
                    <a:cubicBezTo>
                      <a:pt x="53858" y="59181"/>
                      <a:pt x="62621" y="52554"/>
                      <a:pt x="66145" y="44033"/>
                    </a:cubicBezTo>
                    <a:cubicBezTo>
                      <a:pt x="70050" y="34661"/>
                      <a:pt x="69288" y="23773"/>
                      <a:pt x="63668" y="15158"/>
                    </a:cubicBezTo>
                    <a:cubicBezTo>
                      <a:pt x="58430" y="7111"/>
                      <a:pt x="49095" y="1336"/>
                      <a:pt x="39475" y="295"/>
                    </a:cubicBezTo>
                    <a:cubicBezTo>
                      <a:pt x="34046" y="-273"/>
                      <a:pt x="28998" y="-84"/>
                      <a:pt x="23664" y="1431"/>
                    </a:cubicBezTo>
                    <a:cubicBezTo>
                      <a:pt x="18520" y="2945"/>
                      <a:pt x="14234" y="5596"/>
                      <a:pt x="10138" y="9004"/>
                    </a:cubicBezTo>
                    <a:cubicBezTo>
                      <a:pt x="3280" y="14969"/>
                      <a:pt x="-816" y="24815"/>
                      <a:pt x="137" y="33903"/>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2" name="Freeform 3318">
                <a:extLst>
                  <a:ext uri="{FF2B5EF4-FFF2-40B4-BE49-F238E27FC236}">
                    <a16:creationId xmlns:a16="http://schemas.microsoft.com/office/drawing/2014/main" id="{022E021F-0474-7B4D-8FF6-94C95E363524}"/>
                  </a:ext>
                </a:extLst>
              </p:cNvPr>
              <p:cNvSpPr/>
              <p:nvPr/>
            </p:nvSpPr>
            <p:spPr>
              <a:xfrm>
                <a:off x="6960504" y="1093090"/>
                <a:ext cx="68295" cy="62961"/>
              </a:xfrm>
              <a:custGeom>
                <a:avLst/>
                <a:gdLst>
                  <a:gd name="connsiteX0" fmla="*/ 0 w 68295"/>
                  <a:gd name="connsiteY0" fmla="*/ 31636 h 62961"/>
                  <a:gd name="connsiteX1" fmla="*/ 10478 w 68295"/>
                  <a:gd name="connsiteY1" fmla="*/ 52464 h 62961"/>
                  <a:gd name="connsiteX2" fmla="*/ 12097 w 68295"/>
                  <a:gd name="connsiteY2" fmla="*/ 56534 h 62961"/>
                  <a:gd name="connsiteX3" fmla="*/ 20860 w 68295"/>
                  <a:gd name="connsiteY3" fmla="*/ 62688 h 62961"/>
                  <a:gd name="connsiteX4" fmla="*/ 31147 w 68295"/>
                  <a:gd name="connsiteY4" fmla="*/ 60889 h 62961"/>
                  <a:gd name="connsiteX5" fmla="*/ 35147 w 68295"/>
                  <a:gd name="connsiteY5" fmla="*/ 58523 h 62961"/>
                  <a:gd name="connsiteX6" fmla="*/ 53245 w 68295"/>
                  <a:gd name="connsiteY6" fmla="*/ 51327 h 62961"/>
                  <a:gd name="connsiteX7" fmla="*/ 68294 w 68295"/>
                  <a:gd name="connsiteY7" fmla="*/ 26807 h 62961"/>
                  <a:gd name="connsiteX8" fmla="*/ 54769 w 68295"/>
                  <a:gd name="connsiteY8" fmla="*/ 5317 h 62961"/>
                  <a:gd name="connsiteX9" fmla="*/ 34004 w 68295"/>
                  <a:gd name="connsiteY9" fmla="*/ 15 h 62961"/>
                  <a:gd name="connsiteX10" fmla="*/ 11049 w 68295"/>
                  <a:gd name="connsiteY10" fmla="*/ 8346 h 62961"/>
                  <a:gd name="connsiteX11" fmla="*/ 0 w 68295"/>
                  <a:gd name="connsiteY11" fmla="*/ 31636 h 6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95" h="62961">
                    <a:moveTo>
                      <a:pt x="0" y="31636"/>
                    </a:moveTo>
                    <a:cubicBezTo>
                      <a:pt x="0" y="39683"/>
                      <a:pt x="4000" y="47635"/>
                      <a:pt x="10478" y="52464"/>
                    </a:cubicBezTo>
                    <a:cubicBezTo>
                      <a:pt x="10858" y="53978"/>
                      <a:pt x="11335" y="55304"/>
                      <a:pt x="12097" y="56534"/>
                    </a:cubicBezTo>
                    <a:cubicBezTo>
                      <a:pt x="14192" y="59469"/>
                      <a:pt x="17240" y="62026"/>
                      <a:pt x="20860" y="62688"/>
                    </a:cubicBezTo>
                    <a:cubicBezTo>
                      <a:pt x="24194" y="63256"/>
                      <a:pt x="28289" y="63067"/>
                      <a:pt x="31147" y="60889"/>
                    </a:cubicBezTo>
                    <a:cubicBezTo>
                      <a:pt x="32385" y="59943"/>
                      <a:pt x="33814" y="59185"/>
                      <a:pt x="35147" y="58523"/>
                    </a:cubicBezTo>
                    <a:cubicBezTo>
                      <a:pt x="41148" y="56156"/>
                      <a:pt x="47530" y="54641"/>
                      <a:pt x="53245" y="51327"/>
                    </a:cubicBezTo>
                    <a:cubicBezTo>
                      <a:pt x="62103" y="46120"/>
                      <a:pt x="68389" y="37221"/>
                      <a:pt x="68294" y="26807"/>
                    </a:cubicBezTo>
                    <a:cubicBezTo>
                      <a:pt x="68199" y="17529"/>
                      <a:pt x="62198" y="10145"/>
                      <a:pt x="54769" y="5317"/>
                    </a:cubicBezTo>
                    <a:cubicBezTo>
                      <a:pt x="48768" y="1435"/>
                      <a:pt x="41148" y="-174"/>
                      <a:pt x="34004" y="15"/>
                    </a:cubicBezTo>
                    <a:cubicBezTo>
                      <a:pt x="25717" y="299"/>
                      <a:pt x="17431" y="3044"/>
                      <a:pt x="11049" y="8346"/>
                    </a:cubicBezTo>
                    <a:cubicBezTo>
                      <a:pt x="3905" y="14121"/>
                      <a:pt x="95" y="22358"/>
                      <a:pt x="0" y="31636"/>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3" name="Freeform 3319">
                <a:extLst>
                  <a:ext uri="{FF2B5EF4-FFF2-40B4-BE49-F238E27FC236}">
                    <a16:creationId xmlns:a16="http://schemas.microsoft.com/office/drawing/2014/main" id="{DCDB4312-06B5-0739-5CFF-41653C75369A}"/>
                  </a:ext>
                </a:extLst>
              </p:cNvPr>
              <p:cNvSpPr/>
              <p:nvPr/>
            </p:nvSpPr>
            <p:spPr>
              <a:xfrm>
                <a:off x="6907999" y="923931"/>
                <a:ext cx="55014" cy="53379"/>
              </a:xfrm>
              <a:custGeom>
                <a:avLst/>
                <a:gdLst>
                  <a:gd name="connsiteX0" fmla="*/ 403 w 55014"/>
                  <a:gd name="connsiteY0" fmla="*/ 19780 h 53379"/>
                  <a:gd name="connsiteX1" fmla="*/ 2403 w 55014"/>
                  <a:gd name="connsiteY1" fmla="*/ 32939 h 53379"/>
                  <a:gd name="connsiteX2" fmla="*/ 4690 w 55014"/>
                  <a:gd name="connsiteY2" fmla="*/ 36063 h 53379"/>
                  <a:gd name="connsiteX3" fmla="*/ 4880 w 55014"/>
                  <a:gd name="connsiteY3" fmla="*/ 36915 h 53379"/>
                  <a:gd name="connsiteX4" fmla="*/ 17358 w 55014"/>
                  <a:gd name="connsiteY4" fmla="*/ 50643 h 53379"/>
                  <a:gd name="connsiteX5" fmla="*/ 36027 w 55014"/>
                  <a:gd name="connsiteY5" fmla="*/ 52631 h 53379"/>
                  <a:gd name="connsiteX6" fmla="*/ 54886 w 55014"/>
                  <a:gd name="connsiteY6" fmla="*/ 24797 h 53379"/>
                  <a:gd name="connsiteX7" fmla="*/ 46695 w 55014"/>
                  <a:gd name="connsiteY7" fmla="*/ 7472 h 53379"/>
                  <a:gd name="connsiteX8" fmla="*/ 28311 w 55014"/>
                  <a:gd name="connsiteY8" fmla="*/ 88 h 53379"/>
                  <a:gd name="connsiteX9" fmla="*/ 403 w 55014"/>
                  <a:gd name="connsiteY9" fmla="*/ 19780 h 5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14" h="53379">
                    <a:moveTo>
                      <a:pt x="403" y="19780"/>
                    </a:moveTo>
                    <a:cubicBezTo>
                      <a:pt x="-549" y="24324"/>
                      <a:pt x="213" y="28774"/>
                      <a:pt x="2403" y="32939"/>
                    </a:cubicBezTo>
                    <a:cubicBezTo>
                      <a:pt x="2975" y="34075"/>
                      <a:pt x="3832" y="35117"/>
                      <a:pt x="4690" y="36063"/>
                    </a:cubicBezTo>
                    <a:cubicBezTo>
                      <a:pt x="4785" y="36347"/>
                      <a:pt x="4785" y="36631"/>
                      <a:pt x="4880" y="36915"/>
                    </a:cubicBezTo>
                    <a:cubicBezTo>
                      <a:pt x="7261" y="42880"/>
                      <a:pt x="11452" y="47803"/>
                      <a:pt x="17358" y="50643"/>
                    </a:cubicBezTo>
                    <a:cubicBezTo>
                      <a:pt x="23359" y="53483"/>
                      <a:pt x="29645" y="54051"/>
                      <a:pt x="36027" y="52631"/>
                    </a:cubicBezTo>
                    <a:cubicBezTo>
                      <a:pt x="48314" y="49886"/>
                      <a:pt x="56125" y="36821"/>
                      <a:pt x="54886" y="24797"/>
                    </a:cubicBezTo>
                    <a:cubicBezTo>
                      <a:pt x="54219" y="18265"/>
                      <a:pt x="51552" y="12016"/>
                      <a:pt x="46695" y="7472"/>
                    </a:cubicBezTo>
                    <a:cubicBezTo>
                      <a:pt x="41646" y="2644"/>
                      <a:pt x="35169" y="561"/>
                      <a:pt x="28311" y="88"/>
                    </a:cubicBezTo>
                    <a:cubicBezTo>
                      <a:pt x="16024" y="-954"/>
                      <a:pt x="2880" y="7378"/>
                      <a:pt x="403" y="19780"/>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4" name="Freeform 3320">
                <a:extLst>
                  <a:ext uri="{FF2B5EF4-FFF2-40B4-BE49-F238E27FC236}">
                    <a16:creationId xmlns:a16="http://schemas.microsoft.com/office/drawing/2014/main" id="{9E5D7617-FC92-A251-22CF-95752E46114D}"/>
                  </a:ext>
                </a:extLst>
              </p:cNvPr>
              <p:cNvSpPr/>
              <p:nvPr/>
            </p:nvSpPr>
            <p:spPr>
              <a:xfrm>
                <a:off x="6945120" y="974779"/>
                <a:ext cx="54829" cy="53620"/>
              </a:xfrm>
              <a:custGeom>
                <a:avLst/>
                <a:gdLst>
                  <a:gd name="connsiteX0" fmla="*/ 716 w 54829"/>
                  <a:gd name="connsiteY0" fmla="*/ 18067 h 53620"/>
                  <a:gd name="connsiteX1" fmla="*/ 1763 w 54829"/>
                  <a:gd name="connsiteY1" fmla="*/ 31321 h 53620"/>
                  <a:gd name="connsiteX2" fmla="*/ 3859 w 54829"/>
                  <a:gd name="connsiteY2" fmla="*/ 34635 h 53620"/>
                  <a:gd name="connsiteX3" fmla="*/ 4049 w 54829"/>
                  <a:gd name="connsiteY3" fmla="*/ 35487 h 53620"/>
                  <a:gd name="connsiteX4" fmla="*/ 15575 w 54829"/>
                  <a:gd name="connsiteY4" fmla="*/ 49972 h 53620"/>
                  <a:gd name="connsiteX5" fmla="*/ 34053 w 54829"/>
                  <a:gd name="connsiteY5" fmla="*/ 53285 h 53620"/>
                  <a:gd name="connsiteX6" fmla="*/ 54818 w 54829"/>
                  <a:gd name="connsiteY6" fmla="*/ 26777 h 53620"/>
                  <a:gd name="connsiteX7" fmla="*/ 47864 w 54829"/>
                  <a:gd name="connsiteY7" fmla="*/ 8884 h 53620"/>
                  <a:gd name="connsiteX8" fmla="*/ 30053 w 54829"/>
                  <a:gd name="connsiteY8" fmla="*/ 268 h 53620"/>
                  <a:gd name="connsiteX9" fmla="*/ 716 w 54829"/>
                  <a:gd name="connsiteY9" fmla="*/ 18067 h 5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0">
                    <a:moveTo>
                      <a:pt x="716" y="18067"/>
                    </a:moveTo>
                    <a:cubicBezTo>
                      <a:pt x="-523" y="22611"/>
                      <a:pt x="-142" y="27061"/>
                      <a:pt x="1763" y="31321"/>
                    </a:cubicBezTo>
                    <a:cubicBezTo>
                      <a:pt x="2335" y="32552"/>
                      <a:pt x="3001" y="33593"/>
                      <a:pt x="3859" y="34635"/>
                    </a:cubicBezTo>
                    <a:cubicBezTo>
                      <a:pt x="3954" y="34919"/>
                      <a:pt x="3954" y="35203"/>
                      <a:pt x="4049" y="35487"/>
                    </a:cubicBezTo>
                    <a:cubicBezTo>
                      <a:pt x="6050" y="41546"/>
                      <a:pt x="9860" y="46847"/>
                      <a:pt x="15575" y="49972"/>
                    </a:cubicBezTo>
                    <a:cubicBezTo>
                      <a:pt x="21290" y="53191"/>
                      <a:pt x="27576" y="54232"/>
                      <a:pt x="34053" y="53285"/>
                    </a:cubicBezTo>
                    <a:cubicBezTo>
                      <a:pt x="46531" y="51392"/>
                      <a:pt x="55199" y="38895"/>
                      <a:pt x="54818" y="26777"/>
                    </a:cubicBezTo>
                    <a:cubicBezTo>
                      <a:pt x="54627" y="20150"/>
                      <a:pt x="52436" y="13807"/>
                      <a:pt x="47864" y="8884"/>
                    </a:cubicBezTo>
                    <a:cubicBezTo>
                      <a:pt x="43102" y="3771"/>
                      <a:pt x="36815" y="1215"/>
                      <a:pt x="30053" y="268"/>
                    </a:cubicBezTo>
                    <a:cubicBezTo>
                      <a:pt x="17765" y="-1530"/>
                      <a:pt x="4049" y="5854"/>
                      <a:pt x="716" y="18067"/>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5" name="Freeform 3321">
                <a:extLst>
                  <a:ext uri="{FF2B5EF4-FFF2-40B4-BE49-F238E27FC236}">
                    <a16:creationId xmlns:a16="http://schemas.microsoft.com/office/drawing/2014/main" id="{7F10366D-C437-A9DF-79F3-CE9E396AF96C}"/>
                  </a:ext>
                </a:extLst>
              </p:cNvPr>
              <p:cNvSpPr/>
              <p:nvPr/>
            </p:nvSpPr>
            <p:spPr>
              <a:xfrm>
                <a:off x="6937119" y="1035367"/>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2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1"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2" y="271"/>
                    </a:cubicBezTo>
                    <a:cubicBezTo>
                      <a:pt x="17765" y="-1528"/>
                      <a:pt x="3954" y="5762"/>
                      <a:pt x="716" y="18070"/>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28" name="Freeform 3322">
                <a:extLst>
                  <a:ext uri="{FF2B5EF4-FFF2-40B4-BE49-F238E27FC236}">
                    <a16:creationId xmlns:a16="http://schemas.microsoft.com/office/drawing/2014/main" id="{72D92821-CBF4-A992-7A1E-839ABA901412}"/>
                  </a:ext>
                </a:extLst>
              </p:cNvPr>
              <p:cNvSpPr/>
              <p:nvPr/>
            </p:nvSpPr>
            <p:spPr>
              <a:xfrm>
                <a:off x="6823403" y="901389"/>
                <a:ext cx="61279" cy="61776"/>
              </a:xfrm>
              <a:custGeom>
                <a:avLst/>
                <a:gdLst>
                  <a:gd name="connsiteX0" fmla="*/ 893 w 61279"/>
                  <a:gd name="connsiteY0" fmla="*/ 22536 h 61776"/>
                  <a:gd name="connsiteX1" fmla="*/ 1941 w 61279"/>
                  <a:gd name="connsiteY1" fmla="*/ 41186 h 61776"/>
                  <a:gd name="connsiteX2" fmla="*/ 15657 w 61279"/>
                  <a:gd name="connsiteY2" fmla="*/ 57943 h 61776"/>
                  <a:gd name="connsiteX3" fmla="*/ 38422 w 61279"/>
                  <a:gd name="connsiteY3" fmla="*/ 60783 h 61776"/>
                  <a:gd name="connsiteX4" fmla="*/ 55567 w 61279"/>
                  <a:gd name="connsiteY4" fmla="*/ 46488 h 61776"/>
                  <a:gd name="connsiteX5" fmla="*/ 57948 w 61279"/>
                  <a:gd name="connsiteY5" fmla="*/ 33044 h 61776"/>
                  <a:gd name="connsiteX6" fmla="*/ 57948 w 61279"/>
                  <a:gd name="connsiteY6" fmla="*/ 33044 h 61776"/>
                  <a:gd name="connsiteX7" fmla="*/ 59662 w 61279"/>
                  <a:gd name="connsiteY7" fmla="*/ 30488 h 61776"/>
                  <a:gd name="connsiteX8" fmla="*/ 60615 w 61279"/>
                  <a:gd name="connsiteY8" fmla="*/ 19980 h 61776"/>
                  <a:gd name="connsiteX9" fmla="*/ 54138 w 61279"/>
                  <a:gd name="connsiteY9" fmla="*/ 9755 h 61776"/>
                  <a:gd name="connsiteX10" fmla="*/ 47089 w 61279"/>
                  <a:gd name="connsiteY10" fmla="*/ 4359 h 61776"/>
                  <a:gd name="connsiteX11" fmla="*/ 29849 w 61279"/>
                  <a:gd name="connsiteY11" fmla="*/ 4 h 61776"/>
                  <a:gd name="connsiteX12" fmla="*/ 12990 w 61279"/>
                  <a:gd name="connsiteY12" fmla="*/ 5021 h 61776"/>
                  <a:gd name="connsiteX13" fmla="*/ 893 w 61279"/>
                  <a:gd name="connsiteY13" fmla="*/ 22536 h 6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279" h="61776">
                    <a:moveTo>
                      <a:pt x="893" y="22536"/>
                    </a:moveTo>
                    <a:cubicBezTo>
                      <a:pt x="-631" y="28500"/>
                      <a:pt x="-155" y="35506"/>
                      <a:pt x="1941" y="41186"/>
                    </a:cubicBezTo>
                    <a:cubicBezTo>
                      <a:pt x="4608" y="48381"/>
                      <a:pt x="9180" y="53967"/>
                      <a:pt x="15657" y="57943"/>
                    </a:cubicBezTo>
                    <a:cubicBezTo>
                      <a:pt x="22324" y="62109"/>
                      <a:pt x="30897" y="62582"/>
                      <a:pt x="38422" y="60783"/>
                    </a:cubicBezTo>
                    <a:cubicBezTo>
                      <a:pt x="45661" y="58985"/>
                      <a:pt x="52709" y="53399"/>
                      <a:pt x="55567" y="46488"/>
                    </a:cubicBezTo>
                    <a:cubicBezTo>
                      <a:pt x="57376" y="42228"/>
                      <a:pt x="58519" y="37778"/>
                      <a:pt x="57948" y="33044"/>
                    </a:cubicBezTo>
                    <a:lnTo>
                      <a:pt x="57948" y="33044"/>
                    </a:lnTo>
                    <a:cubicBezTo>
                      <a:pt x="58615" y="32287"/>
                      <a:pt x="59281" y="31435"/>
                      <a:pt x="59662" y="30488"/>
                    </a:cubicBezTo>
                    <a:cubicBezTo>
                      <a:pt x="61091" y="27364"/>
                      <a:pt x="61948" y="23293"/>
                      <a:pt x="60615" y="19980"/>
                    </a:cubicBezTo>
                    <a:cubicBezTo>
                      <a:pt x="58901" y="15909"/>
                      <a:pt x="57186" y="13068"/>
                      <a:pt x="54138" y="9755"/>
                    </a:cubicBezTo>
                    <a:cubicBezTo>
                      <a:pt x="52138" y="7577"/>
                      <a:pt x="49566" y="5779"/>
                      <a:pt x="47089" y="4359"/>
                    </a:cubicBezTo>
                    <a:cubicBezTo>
                      <a:pt x="41946" y="1234"/>
                      <a:pt x="35850" y="4"/>
                      <a:pt x="29849" y="4"/>
                    </a:cubicBezTo>
                    <a:cubicBezTo>
                      <a:pt x="24134" y="-91"/>
                      <a:pt x="17752" y="1708"/>
                      <a:pt x="12990" y="5021"/>
                    </a:cubicBezTo>
                    <a:cubicBezTo>
                      <a:pt x="6894" y="9187"/>
                      <a:pt x="2703" y="15246"/>
                      <a:pt x="893" y="22536"/>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29" name="Freeform 3323">
                <a:extLst>
                  <a:ext uri="{FF2B5EF4-FFF2-40B4-BE49-F238E27FC236}">
                    <a16:creationId xmlns:a16="http://schemas.microsoft.com/office/drawing/2014/main" id="{C47597A8-3B4C-7438-40A7-739AEB0D2B78}"/>
                  </a:ext>
                </a:extLst>
              </p:cNvPr>
              <p:cNvSpPr/>
              <p:nvPr/>
            </p:nvSpPr>
            <p:spPr>
              <a:xfrm>
                <a:off x="6805217" y="947320"/>
                <a:ext cx="51052" cy="64754"/>
              </a:xfrm>
              <a:custGeom>
                <a:avLst/>
                <a:gdLst>
                  <a:gd name="connsiteX0" fmla="*/ 411 w 51052"/>
                  <a:gd name="connsiteY0" fmla="*/ 36154 h 64754"/>
                  <a:gd name="connsiteX1" fmla="*/ 5649 w 51052"/>
                  <a:gd name="connsiteY1" fmla="*/ 54236 h 64754"/>
                  <a:gd name="connsiteX2" fmla="*/ 29176 w 51052"/>
                  <a:gd name="connsiteY2" fmla="*/ 63987 h 64754"/>
                  <a:gd name="connsiteX3" fmla="*/ 44416 w 51052"/>
                  <a:gd name="connsiteY3" fmla="*/ 46757 h 64754"/>
                  <a:gd name="connsiteX4" fmla="*/ 44416 w 51052"/>
                  <a:gd name="connsiteY4" fmla="*/ 46662 h 64754"/>
                  <a:gd name="connsiteX5" fmla="*/ 49750 w 51052"/>
                  <a:gd name="connsiteY5" fmla="*/ 35301 h 64754"/>
                  <a:gd name="connsiteX6" fmla="*/ 49274 w 51052"/>
                  <a:gd name="connsiteY6" fmla="*/ 17219 h 64754"/>
                  <a:gd name="connsiteX7" fmla="*/ 36129 w 51052"/>
                  <a:gd name="connsiteY7" fmla="*/ 2261 h 64754"/>
                  <a:gd name="connsiteX8" fmla="*/ 13460 w 51052"/>
                  <a:gd name="connsiteY8" fmla="*/ 3491 h 64754"/>
                  <a:gd name="connsiteX9" fmla="*/ 411 w 51052"/>
                  <a:gd name="connsiteY9" fmla="*/ 36154 h 6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2" h="64754">
                    <a:moveTo>
                      <a:pt x="411" y="36154"/>
                    </a:moveTo>
                    <a:cubicBezTo>
                      <a:pt x="1268" y="42497"/>
                      <a:pt x="2411" y="48650"/>
                      <a:pt x="5649" y="54236"/>
                    </a:cubicBezTo>
                    <a:cubicBezTo>
                      <a:pt x="10412" y="62189"/>
                      <a:pt x="20032" y="66638"/>
                      <a:pt x="29176" y="63987"/>
                    </a:cubicBezTo>
                    <a:cubicBezTo>
                      <a:pt x="36891" y="61715"/>
                      <a:pt x="42987" y="54615"/>
                      <a:pt x="44416" y="46757"/>
                    </a:cubicBezTo>
                    <a:cubicBezTo>
                      <a:pt x="44416" y="46757"/>
                      <a:pt x="44416" y="46757"/>
                      <a:pt x="44416" y="46662"/>
                    </a:cubicBezTo>
                    <a:cubicBezTo>
                      <a:pt x="46607" y="43159"/>
                      <a:pt x="48417" y="39467"/>
                      <a:pt x="49750" y="35301"/>
                    </a:cubicBezTo>
                    <a:cubicBezTo>
                      <a:pt x="51560" y="29621"/>
                      <a:pt x="51560" y="22710"/>
                      <a:pt x="49274" y="17219"/>
                    </a:cubicBezTo>
                    <a:cubicBezTo>
                      <a:pt x="46702" y="10971"/>
                      <a:pt x="42511" y="5196"/>
                      <a:pt x="36129" y="2261"/>
                    </a:cubicBezTo>
                    <a:cubicBezTo>
                      <a:pt x="28795" y="-1147"/>
                      <a:pt x="20508" y="-674"/>
                      <a:pt x="13460" y="3491"/>
                    </a:cubicBezTo>
                    <a:cubicBezTo>
                      <a:pt x="2220" y="10213"/>
                      <a:pt x="-1304" y="23846"/>
                      <a:pt x="411" y="36154"/>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0" name="Freeform 3324">
                <a:extLst>
                  <a:ext uri="{FF2B5EF4-FFF2-40B4-BE49-F238E27FC236}">
                    <a16:creationId xmlns:a16="http://schemas.microsoft.com/office/drawing/2014/main" id="{1C66A5C7-BD6F-DB4F-B0E5-74F41C40C757}"/>
                  </a:ext>
                </a:extLst>
              </p:cNvPr>
              <p:cNvSpPr/>
              <p:nvPr/>
            </p:nvSpPr>
            <p:spPr>
              <a:xfrm>
                <a:off x="6751701" y="867832"/>
                <a:ext cx="37129" cy="47168"/>
              </a:xfrm>
              <a:custGeom>
                <a:avLst/>
                <a:gdLst>
                  <a:gd name="connsiteX0" fmla="*/ 300 w 37129"/>
                  <a:gd name="connsiteY0" fmla="*/ 26365 h 47168"/>
                  <a:gd name="connsiteX1" fmla="*/ 4111 w 37129"/>
                  <a:gd name="connsiteY1" fmla="*/ 39524 h 47168"/>
                  <a:gd name="connsiteX2" fmla="*/ 21256 w 37129"/>
                  <a:gd name="connsiteY2" fmla="*/ 46625 h 47168"/>
                  <a:gd name="connsiteX3" fmla="*/ 32305 w 37129"/>
                  <a:gd name="connsiteY3" fmla="*/ 34128 h 47168"/>
                  <a:gd name="connsiteX4" fmla="*/ 32305 w 37129"/>
                  <a:gd name="connsiteY4" fmla="*/ 34033 h 47168"/>
                  <a:gd name="connsiteX5" fmla="*/ 36210 w 37129"/>
                  <a:gd name="connsiteY5" fmla="*/ 25702 h 47168"/>
                  <a:gd name="connsiteX6" fmla="*/ 35829 w 37129"/>
                  <a:gd name="connsiteY6" fmla="*/ 12543 h 47168"/>
                  <a:gd name="connsiteX7" fmla="*/ 26304 w 37129"/>
                  <a:gd name="connsiteY7" fmla="*/ 1655 h 47168"/>
                  <a:gd name="connsiteX8" fmla="*/ 9825 w 37129"/>
                  <a:gd name="connsiteY8" fmla="*/ 2507 h 47168"/>
                  <a:gd name="connsiteX9" fmla="*/ 300 w 37129"/>
                  <a:gd name="connsiteY9" fmla="*/ 26365 h 4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29" h="47168">
                    <a:moveTo>
                      <a:pt x="300" y="26365"/>
                    </a:moveTo>
                    <a:cubicBezTo>
                      <a:pt x="967" y="30909"/>
                      <a:pt x="1729" y="35453"/>
                      <a:pt x="4111" y="39524"/>
                    </a:cubicBezTo>
                    <a:cubicBezTo>
                      <a:pt x="7635" y="45299"/>
                      <a:pt x="14588" y="48518"/>
                      <a:pt x="21256" y="46625"/>
                    </a:cubicBezTo>
                    <a:cubicBezTo>
                      <a:pt x="26875" y="45015"/>
                      <a:pt x="31352" y="39808"/>
                      <a:pt x="32305" y="34128"/>
                    </a:cubicBezTo>
                    <a:cubicBezTo>
                      <a:pt x="32305" y="34128"/>
                      <a:pt x="32305" y="34128"/>
                      <a:pt x="32305" y="34033"/>
                    </a:cubicBezTo>
                    <a:cubicBezTo>
                      <a:pt x="33924" y="31477"/>
                      <a:pt x="35257" y="28826"/>
                      <a:pt x="36210" y="25702"/>
                    </a:cubicBezTo>
                    <a:cubicBezTo>
                      <a:pt x="37448" y="21631"/>
                      <a:pt x="37543" y="16519"/>
                      <a:pt x="35829" y="12543"/>
                    </a:cubicBezTo>
                    <a:cubicBezTo>
                      <a:pt x="33924" y="7998"/>
                      <a:pt x="30876" y="3833"/>
                      <a:pt x="26304" y="1655"/>
                    </a:cubicBezTo>
                    <a:cubicBezTo>
                      <a:pt x="20970" y="-806"/>
                      <a:pt x="14874" y="-522"/>
                      <a:pt x="9825" y="2507"/>
                    </a:cubicBezTo>
                    <a:cubicBezTo>
                      <a:pt x="1539" y="7430"/>
                      <a:pt x="-938" y="17465"/>
                      <a:pt x="300" y="26365"/>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1" name="Freeform 3325">
                <a:extLst>
                  <a:ext uri="{FF2B5EF4-FFF2-40B4-BE49-F238E27FC236}">
                    <a16:creationId xmlns:a16="http://schemas.microsoft.com/office/drawing/2014/main" id="{812E477B-2CC7-306E-F70F-0068165F01C5}"/>
                  </a:ext>
                </a:extLst>
              </p:cNvPr>
              <p:cNvSpPr/>
              <p:nvPr/>
            </p:nvSpPr>
            <p:spPr>
              <a:xfrm>
                <a:off x="6770004" y="917296"/>
                <a:ext cx="41471" cy="43982"/>
              </a:xfrm>
              <a:custGeom>
                <a:avLst/>
                <a:gdLst>
                  <a:gd name="connsiteX0" fmla="*/ 3524 w 41471"/>
                  <a:gd name="connsiteY0" fmla="*/ 15527 h 43982"/>
                  <a:gd name="connsiteX1" fmla="*/ 0 w 41471"/>
                  <a:gd name="connsiteY1" fmla="*/ 28781 h 43982"/>
                  <a:gd name="connsiteX2" fmla="*/ 11049 w 41471"/>
                  <a:gd name="connsiteY2" fmla="*/ 43550 h 43982"/>
                  <a:gd name="connsiteX3" fmla="*/ 27051 w 41471"/>
                  <a:gd name="connsiteY3" fmla="*/ 38438 h 43982"/>
                  <a:gd name="connsiteX4" fmla="*/ 27051 w 41471"/>
                  <a:gd name="connsiteY4" fmla="*/ 38438 h 43982"/>
                  <a:gd name="connsiteX5" fmla="*/ 34671 w 41471"/>
                  <a:gd name="connsiteY5" fmla="*/ 33326 h 43982"/>
                  <a:gd name="connsiteX6" fmla="*/ 41148 w 41471"/>
                  <a:gd name="connsiteY6" fmla="*/ 21870 h 43982"/>
                  <a:gd name="connsiteX7" fmla="*/ 38576 w 41471"/>
                  <a:gd name="connsiteY7" fmla="*/ 7669 h 43982"/>
                  <a:gd name="connsiteX8" fmla="*/ 24003 w 41471"/>
                  <a:gd name="connsiteY8" fmla="*/ 1 h 43982"/>
                  <a:gd name="connsiteX9" fmla="*/ 3524 w 41471"/>
                  <a:gd name="connsiteY9" fmla="*/ 15527 h 4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71" h="43982">
                    <a:moveTo>
                      <a:pt x="3524" y="15527"/>
                    </a:moveTo>
                    <a:cubicBezTo>
                      <a:pt x="1714" y="19787"/>
                      <a:pt x="95" y="24048"/>
                      <a:pt x="0" y="28781"/>
                    </a:cubicBezTo>
                    <a:cubicBezTo>
                      <a:pt x="0" y="35503"/>
                      <a:pt x="4286" y="41846"/>
                      <a:pt x="11049" y="43550"/>
                    </a:cubicBezTo>
                    <a:cubicBezTo>
                      <a:pt x="16669" y="44970"/>
                      <a:pt x="23241" y="42793"/>
                      <a:pt x="27051" y="38438"/>
                    </a:cubicBezTo>
                    <a:lnTo>
                      <a:pt x="27051" y="38438"/>
                    </a:lnTo>
                    <a:cubicBezTo>
                      <a:pt x="29718" y="37018"/>
                      <a:pt x="32290" y="35503"/>
                      <a:pt x="34671" y="33326"/>
                    </a:cubicBezTo>
                    <a:cubicBezTo>
                      <a:pt x="37910" y="30486"/>
                      <a:pt x="40481" y="26131"/>
                      <a:pt x="41148" y="21870"/>
                    </a:cubicBezTo>
                    <a:cubicBezTo>
                      <a:pt x="41910" y="16947"/>
                      <a:pt x="41434" y="11835"/>
                      <a:pt x="38576" y="7669"/>
                    </a:cubicBezTo>
                    <a:cubicBezTo>
                      <a:pt x="35242" y="2841"/>
                      <a:pt x="29908" y="1"/>
                      <a:pt x="24003" y="1"/>
                    </a:cubicBezTo>
                    <a:cubicBezTo>
                      <a:pt x="14383" y="-94"/>
                      <a:pt x="7144" y="7196"/>
                      <a:pt x="3524" y="15527"/>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2" name="Freeform 3326">
                <a:extLst>
                  <a:ext uri="{FF2B5EF4-FFF2-40B4-BE49-F238E27FC236}">
                    <a16:creationId xmlns:a16="http://schemas.microsoft.com/office/drawing/2014/main" id="{9176E0E1-FF55-0D3E-76C6-B4146F115E05}"/>
                  </a:ext>
                </a:extLst>
              </p:cNvPr>
              <p:cNvSpPr/>
              <p:nvPr/>
            </p:nvSpPr>
            <p:spPr>
              <a:xfrm>
                <a:off x="6628047" y="906705"/>
                <a:ext cx="42877" cy="42690"/>
              </a:xfrm>
              <a:custGeom>
                <a:avLst/>
                <a:gdLst>
                  <a:gd name="connsiteX0" fmla="*/ 5273 w 42877"/>
                  <a:gd name="connsiteY0" fmla="*/ 12864 h 42690"/>
                  <a:gd name="connsiteX1" fmla="*/ 130 w 42877"/>
                  <a:gd name="connsiteY1" fmla="*/ 25551 h 42690"/>
                  <a:gd name="connsiteX2" fmla="*/ 9179 w 42877"/>
                  <a:gd name="connsiteY2" fmla="*/ 41645 h 42690"/>
                  <a:gd name="connsiteX3" fmla="*/ 25657 w 42877"/>
                  <a:gd name="connsiteY3" fmla="*/ 38615 h 42690"/>
                  <a:gd name="connsiteX4" fmla="*/ 25657 w 42877"/>
                  <a:gd name="connsiteY4" fmla="*/ 38615 h 42690"/>
                  <a:gd name="connsiteX5" fmla="*/ 33944 w 42877"/>
                  <a:gd name="connsiteY5" fmla="*/ 34544 h 42690"/>
                  <a:gd name="connsiteX6" fmla="*/ 41849 w 42877"/>
                  <a:gd name="connsiteY6" fmla="*/ 24036 h 42690"/>
                  <a:gd name="connsiteX7" fmla="*/ 41183 w 42877"/>
                  <a:gd name="connsiteY7" fmla="*/ 9646 h 42690"/>
                  <a:gd name="connsiteX8" fmla="*/ 27753 w 42877"/>
                  <a:gd name="connsiteY8" fmla="*/ 178 h 42690"/>
                  <a:gd name="connsiteX9" fmla="*/ 5273 w 42877"/>
                  <a:gd name="connsiteY9" fmla="*/ 12864 h 4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77" h="42690">
                    <a:moveTo>
                      <a:pt x="5273" y="12864"/>
                    </a:moveTo>
                    <a:cubicBezTo>
                      <a:pt x="2892" y="16841"/>
                      <a:pt x="701" y="20912"/>
                      <a:pt x="130" y="25551"/>
                    </a:cubicBezTo>
                    <a:cubicBezTo>
                      <a:pt x="-727" y="32272"/>
                      <a:pt x="2702" y="39089"/>
                      <a:pt x="9179" y="41645"/>
                    </a:cubicBezTo>
                    <a:cubicBezTo>
                      <a:pt x="14608" y="43822"/>
                      <a:pt x="21371" y="42497"/>
                      <a:pt x="25657" y="38615"/>
                    </a:cubicBezTo>
                    <a:lnTo>
                      <a:pt x="25657" y="38615"/>
                    </a:lnTo>
                    <a:cubicBezTo>
                      <a:pt x="28514" y="37574"/>
                      <a:pt x="31181" y="36343"/>
                      <a:pt x="33944" y="34544"/>
                    </a:cubicBezTo>
                    <a:cubicBezTo>
                      <a:pt x="37563" y="32083"/>
                      <a:pt x="40706" y="28201"/>
                      <a:pt x="41849" y="24036"/>
                    </a:cubicBezTo>
                    <a:cubicBezTo>
                      <a:pt x="43183" y="19302"/>
                      <a:pt x="43469" y="14190"/>
                      <a:pt x="41183" y="9646"/>
                    </a:cubicBezTo>
                    <a:cubicBezTo>
                      <a:pt x="38516" y="4439"/>
                      <a:pt x="33563" y="936"/>
                      <a:pt x="27753" y="178"/>
                    </a:cubicBezTo>
                    <a:cubicBezTo>
                      <a:pt x="18132" y="-1147"/>
                      <a:pt x="9941" y="5101"/>
                      <a:pt x="5273" y="12864"/>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3" name="Freeform 255">
                <a:extLst>
                  <a:ext uri="{FF2B5EF4-FFF2-40B4-BE49-F238E27FC236}">
                    <a16:creationId xmlns:a16="http://schemas.microsoft.com/office/drawing/2014/main" id="{BC6427CF-9B02-6726-8CCD-02308EAFEB01}"/>
                  </a:ext>
                </a:extLst>
              </p:cNvPr>
              <p:cNvSpPr/>
              <p:nvPr/>
            </p:nvSpPr>
            <p:spPr>
              <a:xfrm>
                <a:off x="6839076" y="1025632"/>
                <a:ext cx="64660" cy="72104"/>
              </a:xfrm>
              <a:custGeom>
                <a:avLst/>
                <a:gdLst>
                  <a:gd name="connsiteX0" fmla="*/ 3318 w 64660"/>
                  <a:gd name="connsiteY0" fmla="*/ 21273 h 72104"/>
                  <a:gd name="connsiteX1" fmla="*/ 13605 w 64660"/>
                  <a:gd name="connsiteY1" fmla="*/ 65674 h 72104"/>
                  <a:gd name="connsiteX2" fmla="*/ 25130 w 64660"/>
                  <a:gd name="connsiteY2" fmla="*/ 68798 h 72104"/>
                  <a:gd name="connsiteX3" fmla="*/ 44370 w 64660"/>
                  <a:gd name="connsiteY3" fmla="*/ 67851 h 72104"/>
                  <a:gd name="connsiteX4" fmla="*/ 58658 w 64660"/>
                  <a:gd name="connsiteY4" fmla="*/ 51094 h 72104"/>
                  <a:gd name="connsiteX5" fmla="*/ 64659 w 64660"/>
                  <a:gd name="connsiteY5" fmla="*/ 30266 h 72104"/>
                  <a:gd name="connsiteX6" fmla="*/ 56467 w 64660"/>
                  <a:gd name="connsiteY6" fmla="*/ 9060 h 72104"/>
                  <a:gd name="connsiteX7" fmla="*/ 35703 w 64660"/>
                  <a:gd name="connsiteY7" fmla="*/ 66 h 72104"/>
                  <a:gd name="connsiteX8" fmla="*/ 3318 w 64660"/>
                  <a:gd name="connsiteY8" fmla="*/ 21273 h 7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60" h="72104">
                    <a:moveTo>
                      <a:pt x="3318" y="21273"/>
                    </a:moveTo>
                    <a:cubicBezTo>
                      <a:pt x="-2588" y="36136"/>
                      <a:pt x="-1445" y="56491"/>
                      <a:pt x="13605" y="65674"/>
                    </a:cubicBezTo>
                    <a:cubicBezTo>
                      <a:pt x="17034" y="67757"/>
                      <a:pt x="21129" y="68798"/>
                      <a:pt x="25130" y="68798"/>
                    </a:cubicBezTo>
                    <a:cubicBezTo>
                      <a:pt x="31036" y="73532"/>
                      <a:pt x="38846" y="73153"/>
                      <a:pt x="44370" y="67851"/>
                    </a:cubicBezTo>
                    <a:cubicBezTo>
                      <a:pt x="49704" y="62645"/>
                      <a:pt x="54753" y="57438"/>
                      <a:pt x="58658" y="51094"/>
                    </a:cubicBezTo>
                    <a:cubicBezTo>
                      <a:pt x="62563" y="44846"/>
                      <a:pt x="64468" y="37651"/>
                      <a:pt x="64659" y="30266"/>
                    </a:cubicBezTo>
                    <a:cubicBezTo>
                      <a:pt x="64754" y="22409"/>
                      <a:pt x="61706" y="14929"/>
                      <a:pt x="56467" y="9060"/>
                    </a:cubicBezTo>
                    <a:cubicBezTo>
                      <a:pt x="51133" y="3095"/>
                      <a:pt x="43513" y="634"/>
                      <a:pt x="35703" y="66"/>
                    </a:cubicBezTo>
                    <a:cubicBezTo>
                      <a:pt x="21701" y="-881"/>
                      <a:pt x="8366" y="8492"/>
                      <a:pt x="3318" y="21273"/>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4" name="Freeform 256">
                <a:extLst>
                  <a:ext uri="{FF2B5EF4-FFF2-40B4-BE49-F238E27FC236}">
                    <a16:creationId xmlns:a16="http://schemas.microsoft.com/office/drawing/2014/main" id="{A14AB48F-07F7-9A48-A50C-6D5EBA32EDD6}"/>
                  </a:ext>
                </a:extLst>
              </p:cNvPr>
              <p:cNvSpPr/>
              <p:nvPr/>
            </p:nvSpPr>
            <p:spPr>
              <a:xfrm>
                <a:off x="6737429" y="1109051"/>
                <a:ext cx="55156" cy="75034"/>
              </a:xfrm>
              <a:custGeom>
                <a:avLst/>
                <a:gdLst>
                  <a:gd name="connsiteX0" fmla="*/ 25526 w 55156"/>
                  <a:gd name="connsiteY0" fmla="*/ 53 h 75034"/>
                  <a:gd name="connsiteX1" fmla="*/ 5429 w 55156"/>
                  <a:gd name="connsiteY1" fmla="*/ 14443 h 75034"/>
                  <a:gd name="connsiteX2" fmla="*/ 5429 w 55156"/>
                  <a:gd name="connsiteY2" fmla="*/ 14538 h 75034"/>
                  <a:gd name="connsiteX3" fmla="*/ 571 w 55156"/>
                  <a:gd name="connsiteY3" fmla="*/ 36218 h 75034"/>
                  <a:gd name="connsiteX4" fmla="*/ 666 w 55156"/>
                  <a:gd name="connsiteY4" fmla="*/ 36407 h 75034"/>
                  <a:gd name="connsiteX5" fmla="*/ 761 w 55156"/>
                  <a:gd name="connsiteY5" fmla="*/ 36596 h 75034"/>
                  <a:gd name="connsiteX6" fmla="*/ 1238 w 55156"/>
                  <a:gd name="connsiteY6" fmla="*/ 38111 h 75034"/>
                  <a:gd name="connsiteX7" fmla="*/ 2571 w 55156"/>
                  <a:gd name="connsiteY7" fmla="*/ 49377 h 75034"/>
                  <a:gd name="connsiteX8" fmla="*/ 9143 w 55156"/>
                  <a:gd name="connsiteY8" fmla="*/ 65661 h 75034"/>
                  <a:gd name="connsiteX9" fmla="*/ 29813 w 55156"/>
                  <a:gd name="connsiteY9" fmla="*/ 74939 h 75034"/>
                  <a:gd name="connsiteX10" fmla="*/ 49625 w 55156"/>
                  <a:gd name="connsiteY10" fmla="*/ 61590 h 75034"/>
                  <a:gd name="connsiteX11" fmla="*/ 54482 w 55156"/>
                  <a:gd name="connsiteY11" fmla="*/ 43791 h 75034"/>
                  <a:gd name="connsiteX12" fmla="*/ 54673 w 55156"/>
                  <a:gd name="connsiteY12" fmla="*/ 26277 h 75034"/>
                  <a:gd name="connsiteX13" fmla="*/ 45053 w 55156"/>
                  <a:gd name="connsiteY13" fmla="*/ 7059 h 75034"/>
                  <a:gd name="connsiteX14" fmla="*/ 25526 w 55156"/>
                  <a:gd name="connsiteY14" fmla="*/ 53 h 7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156" h="75034">
                    <a:moveTo>
                      <a:pt x="25526" y="53"/>
                    </a:moveTo>
                    <a:cubicBezTo>
                      <a:pt x="16763" y="621"/>
                      <a:pt x="9048" y="6680"/>
                      <a:pt x="5429" y="14443"/>
                    </a:cubicBezTo>
                    <a:cubicBezTo>
                      <a:pt x="5429" y="14443"/>
                      <a:pt x="5429" y="14443"/>
                      <a:pt x="5429" y="14538"/>
                    </a:cubicBezTo>
                    <a:cubicBezTo>
                      <a:pt x="3428" y="15390"/>
                      <a:pt x="-1334" y="33851"/>
                      <a:pt x="571" y="36218"/>
                    </a:cubicBezTo>
                    <a:cubicBezTo>
                      <a:pt x="571" y="36312"/>
                      <a:pt x="571" y="36312"/>
                      <a:pt x="666" y="36407"/>
                    </a:cubicBezTo>
                    <a:cubicBezTo>
                      <a:pt x="-572" y="35082"/>
                      <a:pt x="190" y="35839"/>
                      <a:pt x="761" y="36596"/>
                    </a:cubicBezTo>
                    <a:cubicBezTo>
                      <a:pt x="952" y="37070"/>
                      <a:pt x="1047" y="37543"/>
                      <a:pt x="1238" y="38111"/>
                    </a:cubicBezTo>
                    <a:cubicBezTo>
                      <a:pt x="1809" y="41898"/>
                      <a:pt x="1904" y="45685"/>
                      <a:pt x="2571" y="49377"/>
                    </a:cubicBezTo>
                    <a:cubicBezTo>
                      <a:pt x="3619" y="55152"/>
                      <a:pt x="5333" y="61022"/>
                      <a:pt x="9143" y="65661"/>
                    </a:cubicBezTo>
                    <a:cubicBezTo>
                      <a:pt x="14287" y="71909"/>
                      <a:pt x="21526" y="75696"/>
                      <a:pt x="29813" y="74939"/>
                    </a:cubicBezTo>
                    <a:cubicBezTo>
                      <a:pt x="38290" y="74181"/>
                      <a:pt x="45338" y="68690"/>
                      <a:pt x="49625" y="61590"/>
                    </a:cubicBezTo>
                    <a:cubicBezTo>
                      <a:pt x="52863" y="56288"/>
                      <a:pt x="54006" y="49945"/>
                      <a:pt x="54482" y="43791"/>
                    </a:cubicBezTo>
                    <a:cubicBezTo>
                      <a:pt x="54959" y="38016"/>
                      <a:pt x="55625" y="32052"/>
                      <a:pt x="54673" y="26277"/>
                    </a:cubicBezTo>
                    <a:cubicBezTo>
                      <a:pt x="53339" y="18798"/>
                      <a:pt x="50577" y="12360"/>
                      <a:pt x="45053" y="7059"/>
                    </a:cubicBezTo>
                    <a:cubicBezTo>
                      <a:pt x="39719" y="2325"/>
                      <a:pt x="32480" y="-421"/>
                      <a:pt x="25526" y="53"/>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5" name="Freeform 257">
                <a:extLst>
                  <a:ext uri="{FF2B5EF4-FFF2-40B4-BE49-F238E27FC236}">
                    <a16:creationId xmlns:a16="http://schemas.microsoft.com/office/drawing/2014/main" id="{6380DE6B-763B-C42F-47CF-F9A6FFC8B3AD}"/>
                  </a:ext>
                </a:extLst>
              </p:cNvPr>
              <p:cNvSpPr/>
              <p:nvPr/>
            </p:nvSpPr>
            <p:spPr>
              <a:xfrm>
                <a:off x="6770783" y="1026230"/>
                <a:ext cx="57138" cy="44939"/>
              </a:xfrm>
              <a:custGeom>
                <a:avLst/>
                <a:gdLst>
                  <a:gd name="connsiteX0" fmla="*/ 1125 w 57138"/>
                  <a:gd name="connsiteY0" fmla="*/ 33361 h 44939"/>
                  <a:gd name="connsiteX1" fmla="*/ 9412 w 57138"/>
                  <a:gd name="connsiteY1" fmla="*/ 42828 h 44939"/>
                  <a:gd name="connsiteX2" fmla="*/ 19032 w 57138"/>
                  <a:gd name="connsiteY2" fmla="*/ 44911 h 44939"/>
                  <a:gd name="connsiteX3" fmla="*/ 25510 w 57138"/>
                  <a:gd name="connsiteY3" fmla="*/ 43207 h 44939"/>
                  <a:gd name="connsiteX4" fmla="*/ 28939 w 57138"/>
                  <a:gd name="connsiteY4" fmla="*/ 43585 h 44939"/>
                  <a:gd name="connsiteX5" fmla="*/ 41797 w 57138"/>
                  <a:gd name="connsiteY5" fmla="*/ 40840 h 44939"/>
                  <a:gd name="connsiteX6" fmla="*/ 50179 w 57138"/>
                  <a:gd name="connsiteY6" fmla="*/ 35822 h 44939"/>
                  <a:gd name="connsiteX7" fmla="*/ 54942 w 57138"/>
                  <a:gd name="connsiteY7" fmla="*/ 29763 h 44939"/>
                  <a:gd name="connsiteX8" fmla="*/ 57132 w 57138"/>
                  <a:gd name="connsiteY8" fmla="*/ 20485 h 44939"/>
                  <a:gd name="connsiteX9" fmla="*/ 54561 w 57138"/>
                  <a:gd name="connsiteY9" fmla="*/ 11112 h 44939"/>
                  <a:gd name="connsiteX10" fmla="*/ 40845 w 57138"/>
                  <a:gd name="connsiteY10" fmla="*/ 982 h 44939"/>
                  <a:gd name="connsiteX11" fmla="*/ 14556 w 57138"/>
                  <a:gd name="connsiteY11" fmla="*/ 6568 h 44939"/>
                  <a:gd name="connsiteX12" fmla="*/ 2649 w 57138"/>
                  <a:gd name="connsiteY12" fmla="*/ 17077 h 44939"/>
                  <a:gd name="connsiteX13" fmla="*/ 1125 w 57138"/>
                  <a:gd name="connsiteY13" fmla="*/ 33361 h 4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38" h="44939">
                    <a:moveTo>
                      <a:pt x="1125" y="33361"/>
                    </a:moveTo>
                    <a:cubicBezTo>
                      <a:pt x="2745" y="37431"/>
                      <a:pt x="5412" y="40745"/>
                      <a:pt x="9412" y="42828"/>
                    </a:cubicBezTo>
                    <a:cubicBezTo>
                      <a:pt x="12270" y="44343"/>
                      <a:pt x="15794" y="45100"/>
                      <a:pt x="19032" y="44911"/>
                    </a:cubicBezTo>
                    <a:cubicBezTo>
                      <a:pt x="21414" y="44721"/>
                      <a:pt x="23605" y="44153"/>
                      <a:pt x="25510" y="43207"/>
                    </a:cubicBezTo>
                    <a:cubicBezTo>
                      <a:pt x="26653" y="43491"/>
                      <a:pt x="27796" y="43680"/>
                      <a:pt x="28939" y="43585"/>
                    </a:cubicBezTo>
                    <a:cubicBezTo>
                      <a:pt x="33320" y="43017"/>
                      <a:pt x="37797" y="42544"/>
                      <a:pt x="41797" y="40840"/>
                    </a:cubicBezTo>
                    <a:cubicBezTo>
                      <a:pt x="45131" y="39514"/>
                      <a:pt x="47512" y="38094"/>
                      <a:pt x="50179" y="35822"/>
                    </a:cubicBezTo>
                    <a:cubicBezTo>
                      <a:pt x="52084" y="34118"/>
                      <a:pt x="53799" y="31940"/>
                      <a:pt x="54942" y="29763"/>
                    </a:cubicBezTo>
                    <a:cubicBezTo>
                      <a:pt x="56466" y="26733"/>
                      <a:pt x="57037" y="23893"/>
                      <a:pt x="57132" y="20485"/>
                    </a:cubicBezTo>
                    <a:cubicBezTo>
                      <a:pt x="57228" y="17077"/>
                      <a:pt x="56085" y="14047"/>
                      <a:pt x="54561" y="11112"/>
                    </a:cubicBezTo>
                    <a:cubicBezTo>
                      <a:pt x="51798" y="5905"/>
                      <a:pt x="46369" y="2687"/>
                      <a:pt x="40845" y="982"/>
                    </a:cubicBezTo>
                    <a:cubicBezTo>
                      <a:pt x="31510" y="-1952"/>
                      <a:pt x="22366" y="2213"/>
                      <a:pt x="14556" y="6568"/>
                    </a:cubicBezTo>
                    <a:cubicBezTo>
                      <a:pt x="9793" y="9219"/>
                      <a:pt x="5602" y="12438"/>
                      <a:pt x="2649" y="17077"/>
                    </a:cubicBezTo>
                    <a:cubicBezTo>
                      <a:pt x="-113" y="21621"/>
                      <a:pt x="-875" y="28154"/>
                      <a:pt x="1125" y="33361"/>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6" name="Freeform 258">
                <a:extLst>
                  <a:ext uri="{FF2B5EF4-FFF2-40B4-BE49-F238E27FC236}">
                    <a16:creationId xmlns:a16="http://schemas.microsoft.com/office/drawing/2014/main" id="{2278C5E6-4180-3EFF-F62B-016D1546CDB8}"/>
                  </a:ext>
                </a:extLst>
              </p:cNvPr>
              <p:cNvSpPr/>
              <p:nvPr/>
            </p:nvSpPr>
            <p:spPr>
              <a:xfrm>
                <a:off x="6566729" y="934718"/>
                <a:ext cx="448390" cy="400830"/>
              </a:xfrm>
              <a:custGeom>
                <a:avLst/>
                <a:gdLst>
                  <a:gd name="connsiteX0" fmla="*/ 337673 w 448390"/>
                  <a:gd name="connsiteY0" fmla="*/ 251923 h 400830"/>
                  <a:gd name="connsiteX1" fmla="*/ 267855 w 448390"/>
                  <a:gd name="connsiteY1" fmla="*/ 243687 h 400830"/>
                  <a:gd name="connsiteX2" fmla="*/ 202037 w 448390"/>
                  <a:gd name="connsiteY2" fmla="*/ 271142 h 400830"/>
                  <a:gd name="connsiteX3" fmla="*/ 119169 w 448390"/>
                  <a:gd name="connsiteY3" fmla="*/ 247190 h 400830"/>
                  <a:gd name="connsiteX4" fmla="*/ 61924 w 448390"/>
                  <a:gd name="connsiteY4" fmla="*/ 212539 h 400830"/>
                  <a:gd name="connsiteX5" fmla="*/ 1917 w 448390"/>
                  <a:gd name="connsiteY5" fmla="*/ 228918 h 400830"/>
                  <a:gd name="connsiteX6" fmla="*/ 63639 w 448390"/>
                  <a:gd name="connsiteY6" fmla="*/ 284869 h 400830"/>
                  <a:gd name="connsiteX7" fmla="*/ 116502 w 448390"/>
                  <a:gd name="connsiteY7" fmla="*/ 341862 h 400830"/>
                  <a:gd name="connsiteX8" fmla="*/ 195655 w 448390"/>
                  <a:gd name="connsiteY8" fmla="*/ 334857 h 400830"/>
                  <a:gd name="connsiteX9" fmla="*/ 254806 w 448390"/>
                  <a:gd name="connsiteY9" fmla="*/ 388063 h 400830"/>
                  <a:gd name="connsiteX10" fmla="*/ 327481 w 448390"/>
                  <a:gd name="connsiteY10" fmla="*/ 393743 h 400830"/>
                  <a:gd name="connsiteX11" fmla="*/ 348341 w 448390"/>
                  <a:gd name="connsiteY11" fmla="*/ 322076 h 400830"/>
                  <a:gd name="connsiteX12" fmla="*/ 397014 w 448390"/>
                  <a:gd name="connsiteY12" fmla="*/ 272183 h 400830"/>
                  <a:gd name="connsiteX13" fmla="*/ 447973 w 448390"/>
                  <a:gd name="connsiteY13" fmla="*/ 231001 h 400830"/>
                  <a:gd name="connsiteX14" fmla="*/ 415683 w 448390"/>
                  <a:gd name="connsiteY14" fmla="*/ 148635 h 400830"/>
                  <a:gd name="connsiteX15" fmla="*/ 364724 w 448390"/>
                  <a:gd name="connsiteY15" fmla="*/ 89844 h 400830"/>
                  <a:gd name="connsiteX16" fmla="*/ 343959 w 448390"/>
                  <a:gd name="connsiteY16" fmla="*/ 19028 h 400830"/>
                  <a:gd name="connsiteX17" fmla="*/ 288715 w 448390"/>
                  <a:gd name="connsiteY17" fmla="*/ 93631 h 400830"/>
                  <a:gd name="connsiteX18" fmla="*/ 343579 w 448390"/>
                  <a:gd name="connsiteY18" fmla="*/ 147783 h 400830"/>
                  <a:gd name="connsiteX19" fmla="*/ 334339 w 448390"/>
                  <a:gd name="connsiteY19" fmla="*/ 184516 h 400830"/>
                  <a:gd name="connsiteX20" fmla="*/ 348817 w 448390"/>
                  <a:gd name="connsiteY20" fmla="*/ 216800 h 400830"/>
                  <a:gd name="connsiteX21" fmla="*/ 337673 w 448390"/>
                  <a:gd name="connsiteY21" fmla="*/ 251923 h 40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8390" h="400830">
                    <a:moveTo>
                      <a:pt x="337673" y="251923"/>
                    </a:moveTo>
                    <a:cubicBezTo>
                      <a:pt x="318909" y="231190"/>
                      <a:pt x="291858" y="238480"/>
                      <a:pt x="267855" y="243687"/>
                    </a:cubicBezTo>
                    <a:cubicBezTo>
                      <a:pt x="238994" y="249935"/>
                      <a:pt x="226897" y="274550"/>
                      <a:pt x="202037" y="271142"/>
                    </a:cubicBezTo>
                    <a:cubicBezTo>
                      <a:pt x="168414" y="266503"/>
                      <a:pt x="155460" y="242551"/>
                      <a:pt x="119169" y="247190"/>
                    </a:cubicBezTo>
                    <a:cubicBezTo>
                      <a:pt x="72783" y="253059"/>
                      <a:pt x="83832" y="244066"/>
                      <a:pt x="61924" y="212539"/>
                    </a:cubicBezTo>
                    <a:cubicBezTo>
                      <a:pt x="43636" y="186126"/>
                      <a:pt x="-10847" y="190197"/>
                      <a:pt x="1917" y="228918"/>
                    </a:cubicBezTo>
                    <a:cubicBezTo>
                      <a:pt x="9918" y="253343"/>
                      <a:pt x="49637" y="262905"/>
                      <a:pt x="63639" y="284869"/>
                    </a:cubicBezTo>
                    <a:cubicBezTo>
                      <a:pt x="79736" y="309958"/>
                      <a:pt x="84784" y="330218"/>
                      <a:pt x="116502" y="341862"/>
                    </a:cubicBezTo>
                    <a:cubicBezTo>
                      <a:pt x="144792" y="352276"/>
                      <a:pt x="171843" y="326431"/>
                      <a:pt x="195655" y="334857"/>
                    </a:cubicBezTo>
                    <a:cubicBezTo>
                      <a:pt x="216325" y="342241"/>
                      <a:pt x="230898" y="376039"/>
                      <a:pt x="254806" y="388063"/>
                    </a:cubicBezTo>
                    <a:cubicBezTo>
                      <a:pt x="273760" y="397530"/>
                      <a:pt x="309860" y="408228"/>
                      <a:pt x="327481" y="393743"/>
                    </a:cubicBezTo>
                    <a:cubicBezTo>
                      <a:pt x="344245" y="379921"/>
                      <a:pt x="338911" y="342904"/>
                      <a:pt x="348341" y="322076"/>
                    </a:cubicBezTo>
                    <a:cubicBezTo>
                      <a:pt x="359866" y="296609"/>
                      <a:pt x="369486" y="282692"/>
                      <a:pt x="397014" y="272183"/>
                    </a:cubicBezTo>
                    <a:cubicBezTo>
                      <a:pt x="420731" y="263095"/>
                      <a:pt x="443972" y="264136"/>
                      <a:pt x="447973" y="231001"/>
                    </a:cubicBezTo>
                    <a:cubicBezTo>
                      <a:pt x="451401" y="202504"/>
                      <a:pt x="433114" y="170315"/>
                      <a:pt x="415683" y="148635"/>
                    </a:cubicBezTo>
                    <a:cubicBezTo>
                      <a:pt x="399776" y="128943"/>
                      <a:pt x="371677" y="114269"/>
                      <a:pt x="364724" y="89844"/>
                    </a:cubicBezTo>
                    <a:cubicBezTo>
                      <a:pt x="357009" y="62767"/>
                      <a:pt x="368629" y="42223"/>
                      <a:pt x="343959" y="19028"/>
                    </a:cubicBezTo>
                    <a:cubicBezTo>
                      <a:pt x="283761" y="-37870"/>
                      <a:pt x="232803" y="46484"/>
                      <a:pt x="288715" y="93631"/>
                    </a:cubicBezTo>
                    <a:cubicBezTo>
                      <a:pt x="309955" y="111524"/>
                      <a:pt x="340911" y="116352"/>
                      <a:pt x="343579" y="147783"/>
                    </a:cubicBezTo>
                    <a:cubicBezTo>
                      <a:pt x="344722" y="161132"/>
                      <a:pt x="333958" y="171925"/>
                      <a:pt x="334339" y="184516"/>
                    </a:cubicBezTo>
                    <a:cubicBezTo>
                      <a:pt x="334720" y="197960"/>
                      <a:pt x="342817" y="205534"/>
                      <a:pt x="348817" y="216800"/>
                    </a:cubicBezTo>
                    <a:cubicBezTo>
                      <a:pt x="355199" y="229013"/>
                      <a:pt x="351484" y="252018"/>
                      <a:pt x="337673" y="251923"/>
                    </a:cubicBezTo>
                    <a:close/>
                  </a:path>
                </a:pathLst>
              </a:custGeom>
              <a:solidFill>
                <a:srgbClr val="6666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7" name="Freeform 259">
                <a:extLst>
                  <a:ext uri="{FF2B5EF4-FFF2-40B4-BE49-F238E27FC236}">
                    <a16:creationId xmlns:a16="http://schemas.microsoft.com/office/drawing/2014/main" id="{3CEEE840-9508-271F-7DEA-4784198ACF10}"/>
                  </a:ext>
                </a:extLst>
              </p:cNvPr>
              <p:cNvSpPr/>
              <p:nvPr/>
            </p:nvSpPr>
            <p:spPr>
              <a:xfrm rot="-2118194">
                <a:off x="6887421" y="941349"/>
                <a:ext cx="113537" cy="143712"/>
              </a:xfrm>
              <a:custGeom>
                <a:avLst/>
                <a:gdLst>
                  <a:gd name="connsiteX0" fmla="*/ 113537 w 113537"/>
                  <a:gd name="connsiteY0" fmla="*/ 71856 h 143712"/>
                  <a:gd name="connsiteX1" fmla="*/ 56769 w 113537"/>
                  <a:gd name="connsiteY1" fmla="*/ 143712 h 143712"/>
                  <a:gd name="connsiteX2" fmla="*/ 0 w 113537"/>
                  <a:gd name="connsiteY2" fmla="*/ 71856 h 143712"/>
                  <a:gd name="connsiteX3" fmla="*/ 56769 w 113537"/>
                  <a:gd name="connsiteY3" fmla="*/ 0 h 143712"/>
                  <a:gd name="connsiteX4" fmla="*/ 113537 w 113537"/>
                  <a:gd name="connsiteY4" fmla="*/ 71856 h 14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43712">
                    <a:moveTo>
                      <a:pt x="113537" y="71856"/>
                    </a:moveTo>
                    <a:cubicBezTo>
                      <a:pt x="113537" y="111541"/>
                      <a:pt x="88121" y="143712"/>
                      <a:pt x="56769" y="143712"/>
                    </a:cubicBezTo>
                    <a:cubicBezTo>
                      <a:pt x="25416" y="143712"/>
                      <a:pt x="0" y="111541"/>
                      <a:pt x="0" y="71856"/>
                    </a:cubicBezTo>
                    <a:cubicBezTo>
                      <a:pt x="0" y="32171"/>
                      <a:pt x="25417" y="0"/>
                      <a:pt x="56769" y="0"/>
                    </a:cubicBezTo>
                    <a:cubicBezTo>
                      <a:pt x="88121" y="0"/>
                      <a:pt x="113537" y="32171"/>
                      <a:pt x="113537" y="71856"/>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8" name="Freeform 260">
                <a:extLst>
                  <a:ext uri="{FF2B5EF4-FFF2-40B4-BE49-F238E27FC236}">
                    <a16:creationId xmlns:a16="http://schemas.microsoft.com/office/drawing/2014/main" id="{F915FEC6-3EA4-267F-A77D-2C480E09740B}"/>
                  </a:ext>
                </a:extLst>
              </p:cNvPr>
              <p:cNvSpPr/>
              <p:nvPr/>
            </p:nvSpPr>
            <p:spPr>
              <a:xfrm rot="-2118194">
                <a:off x="6912758" y="973443"/>
                <a:ext cx="62864" cy="79524"/>
              </a:xfrm>
              <a:custGeom>
                <a:avLst/>
                <a:gdLst>
                  <a:gd name="connsiteX0" fmla="*/ 62865 w 62864"/>
                  <a:gd name="connsiteY0" fmla="*/ 39762 h 79524"/>
                  <a:gd name="connsiteX1" fmla="*/ 31432 w 62864"/>
                  <a:gd name="connsiteY1" fmla="*/ 79525 h 79524"/>
                  <a:gd name="connsiteX2" fmla="*/ 0 w 62864"/>
                  <a:gd name="connsiteY2" fmla="*/ 39762 h 79524"/>
                  <a:gd name="connsiteX3" fmla="*/ 31432 w 62864"/>
                  <a:gd name="connsiteY3" fmla="*/ 0 h 79524"/>
                  <a:gd name="connsiteX4" fmla="*/ 62865 w 62864"/>
                  <a:gd name="connsiteY4" fmla="*/ 39762 h 7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4" h="79524">
                    <a:moveTo>
                      <a:pt x="62865" y="39762"/>
                    </a:moveTo>
                    <a:cubicBezTo>
                      <a:pt x="62865" y="61722"/>
                      <a:pt x="48792" y="79525"/>
                      <a:pt x="31432" y="79525"/>
                    </a:cubicBezTo>
                    <a:cubicBezTo>
                      <a:pt x="14073" y="79525"/>
                      <a:pt x="0" y="61722"/>
                      <a:pt x="0" y="39762"/>
                    </a:cubicBezTo>
                    <a:cubicBezTo>
                      <a:pt x="0" y="17802"/>
                      <a:pt x="14073" y="0"/>
                      <a:pt x="31432" y="0"/>
                    </a:cubicBezTo>
                    <a:cubicBezTo>
                      <a:pt x="48792" y="0"/>
                      <a:pt x="62865" y="17802"/>
                      <a:pt x="62865" y="3976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341" name="Group 3340">
              <a:extLst>
                <a:ext uri="{FF2B5EF4-FFF2-40B4-BE49-F238E27FC236}">
                  <a16:creationId xmlns:a16="http://schemas.microsoft.com/office/drawing/2014/main" id="{7D62FFD5-5342-824A-1976-0E5B810BE3A8}"/>
                </a:ext>
              </a:extLst>
            </p:cNvPr>
            <p:cNvGrpSpPr/>
            <p:nvPr/>
          </p:nvGrpSpPr>
          <p:grpSpPr>
            <a:xfrm>
              <a:off x="11262029" y="4103290"/>
              <a:ext cx="360676" cy="346973"/>
              <a:chOff x="11262029" y="4410489"/>
              <a:chExt cx="360676" cy="346973"/>
            </a:xfrm>
          </p:grpSpPr>
          <p:sp>
            <p:nvSpPr>
              <p:cNvPr id="3342" name="TextBox 3341">
                <a:extLst>
                  <a:ext uri="{FF2B5EF4-FFF2-40B4-BE49-F238E27FC236}">
                    <a16:creationId xmlns:a16="http://schemas.microsoft.com/office/drawing/2014/main" id="{E1BA7750-5285-3A40-2416-FDB3C67E701F}"/>
                  </a:ext>
                </a:extLst>
              </p:cNvPr>
              <p:cNvSpPr txBox="1"/>
              <p:nvPr/>
            </p:nvSpPr>
            <p:spPr>
              <a:xfrm>
                <a:off x="11262029" y="4618963"/>
                <a:ext cx="36067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a:ea typeface="+mn-ea"/>
                    <a:cs typeface="+mn-cs"/>
                  </a:rPr>
                  <a:t>NK</a:t>
                </a:r>
              </a:p>
            </p:txBody>
          </p:sp>
          <p:grpSp>
            <p:nvGrpSpPr>
              <p:cNvPr id="3343" name="Graphic 6797">
                <a:extLst>
                  <a:ext uri="{FF2B5EF4-FFF2-40B4-BE49-F238E27FC236}">
                    <a16:creationId xmlns:a16="http://schemas.microsoft.com/office/drawing/2014/main" id="{F2B18501-BA0C-DB8F-A6DB-E84A1DE301CE}"/>
                  </a:ext>
                </a:extLst>
              </p:cNvPr>
              <p:cNvGrpSpPr>
                <a:grpSpLocks noChangeAspect="1"/>
              </p:cNvGrpSpPr>
              <p:nvPr/>
            </p:nvGrpSpPr>
            <p:grpSpPr>
              <a:xfrm>
                <a:off x="11351818" y="4410489"/>
                <a:ext cx="181098" cy="180000"/>
                <a:chOff x="5637101" y="843547"/>
                <a:chExt cx="519874" cy="516723"/>
              </a:xfrm>
            </p:grpSpPr>
            <p:sp>
              <p:nvSpPr>
                <p:cNvPr id="3344" name="Freeform 264">
                  <a:extLst>
                    <a:ext uri="{FF2B5EF4-FFF2-40B4-BE49-F238E27FC236}">
                      <a16:creationId xmlns:a16="http://schemas.microsoft.com/office/drawing/2014/main" id="{78DC378F-66D8-8D3B-8B0F-ABEE910E70E0}"/>
                    </a:ext>
                  </a:extLst>
                </p:cNvPr>
                <p:cNvSpPr/>
                <p:nvPr/>
              </p:nvSpPr>
              <p:spPr>
                <a:xfrm>
                  <a:off x="5637101" y="843547"/>
                  <a:ext cx="519874" cy="516723"/>
                </a:xfrm>
                <a:custGeom>
                  <a:avLst/>
                  <a:gdLst>
                    <a:gd name="connsiteX0" fmla="*/ 519875 w 519874"/>
                    <a:gd name="connsiteY0" fmla="*/ 258362 h 516723"/>
                    <a:gd name="connsiteX1" fmla="*/ 259937 w 519874"/>
                    <a:gd name="connsiteY1" fmla="*/ 516724 h 516723"/>
                    <a:gd name="connsiteX2" fmla="*/ 0 w 519874"/>
                    <a:gd name="connsiteY2" fmla="*/ 258362 h 516723"/>
                    <a:gd name="connsiteX3" fmla="*/ 259937 w 519874"/>
                    <a:gd name="connsiteY3" fmla="*/ 0 h 516723"/>
                    <a:gd name="connsiteX4" fmla="*/ 519875 w 519874"/>
                    <a:gd name="connsiteY4" fmla="*/ 258362 h 51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74" h="516723">
                      <a:moveTo>
                        <a:pt x="519875" y="258362"/>
                      </a:moveTo>
                      <a:cubicBezTo>
                        <a:pt x="519875" y="401051"/>
                        <a:pt x="403497" y="516724"/>
                        <a:pt x="259937" y="516724"/>
                      </a:cubicBezTo>
                      <a:cubicBezTo>
                        <a:pt x="116378" y="516724"/>
                        <a:pt x="0" y="401051"/>
                        <a:pt x="0" y="258362"/>
                      </a:cubicBezTo>
                      <a:cubicBezTo>
                        <a:pt x="0" y="115673"/>
                        <a:pt x="116378" y="0"/>
                        <a:pt x="259937" y="0"/>
                      </a:cubicBezTo>
                      <a:cubicBezTo>
                        <a:pt x="403497" y="0"/>
                        <a:pt x="519875" y="115673"/>
                        <a:pt x="519875" y="258362"/>
                      </a:cubicBez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5" name="Freeform 265">
                  <a:extLst>
                    <a:ext uri="{FF2B5EF4-FFF2-40B4-BE49-F238E27FC236}">
                      <a16:creationId xmlns:a16="http://schemas.microsoft.com/office/drawing/2014/main" id="{757A2DAA-884A-490A-99ED-5F23ECC25EB2}"/>
                    </a:ext>
                  </a:extLst>
                </p:cNvPr>
                <p:cNvSpPr/>
                <p:nvPr/>
              </p:nvSpPr>
              <p:spPr>
                <a:xfrm>
                  <a:off x="5739494" y="846831"/>
                  <a:ext cx="415968" cy="512871"/>
                </a:xfrm>
                <a:custGeom>
                  <a:avLst/>
                  <a:gdLst>
                    <a:gd name="connsiteX0" fmla="*/ 386334 w 415968"/>
                    <a:gd name="connsiteY0" fmla="*/ 375691 h 512871"/>
                    <a:gd name="connsiteX1" fmla="*/ 394240 w 415968"/>
                    <a:gd name="connsiteY1" fmla="*/ 359028 h 512871"/>
                    <a:gd name="connsiteX2" fmla="*/ 415671 w 415968"/>
                    <a:gd name="connsiteY2" fmla="*/ 270888 h 512871"/>
                    <a:gd name="connsiteX3" fmla="*/ 394240 w 415968"/>
                    <a:gd name="connsiteY3" fmla="*/ 162109 h 512871"/>
                    <a:gd name="connsiteX4" fmla="*/ 284417 w 415968"/>
                    <a:gd name="connsiteY4" fmla="*/ 29188 h 512871"/>
                    <a:gd name="connsiteX5" fmla="*/ 152305 w 415968"/>
                    <a:gd name="connsiteY5" fmla="*/ 124 h 512871"/>
                    <a:gd name="connsiteX6" fmla="*/ 60103 w 415968"/>
                    <a:gd name="connsiteY6" fmla="*/ 20005 h 512871"/>
                    <a:gd name="connsiteX7" fmla="*/ 0 w 415968"/>
                    <a:gd name="connsiteY7" fmla="*/ 54561 h 512871"/>
                    <a:gd name="connsiteX8" fmla="*/ 40291 w 415968"/>
                    <a:gd name="connsiteY8" fmla="*/ 49448 h 512871"/>
                    <a:gd name="connsiteX9" fmla="*/ 149638 w 415968"/>
                    <a:gd name="connsiteY9" fmla="*/ 70087 h 512871"/>
                    <a:gd name="connsiteX10" fmla="*/ 258032 w 415968"/>
                    <a:gd name="connsiteY10" fmla="*/ 205469 h 512871"/>
                    <a:gd name="connsiteX11" fmla="*/ 280797 w 415968"/>
                    <a:gd name="connsiteY11" fmla="*/ 311787 h 512871"/>
                    <a:gd name="connsiteX12" fmla="*/ 259366 w 415968"/>
                    <a:gd name="connsiteY12" fmla="*/ 399927 h 512871"/>
                    <a:gd name="connsiteX13" fmla="*/ 251460 w 415968"/>
                    <a:gd name="connsiteY13" fmla="*/ 416589 h 512871"/>
                    <a:gd name="connsiteX14" fmla="*/ 145733 w 415968"/>
                    <a:gd name="connsiteY14" fmla="*/ 512871 h 512871"/>
                    <a:gd name="connsiteX15" fmla="*/ 240601 w 415968"/>
                    <a:gd name="connsiteY15" fmla="*/ 498292 h 512871"/>
                    <a:gd name="connsiteX16" fmla="*/ 386334 w 415968"/>
                    <a:gd name="connsiteY16" fmla="*/ 375691 h 51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5968" h="512871">
                      <a:moveTo>
                        <a:pt x="386334" y="375691"/>
                      </a:moveTo>
                      <a:cubicBezTo>
                        <a:pt x="389192" y="370294"/>
                        <a:pt x="391763" y="364709"/>
                        <a:pt x="394240" y="359028"/>
                      </a:cubicBezTo>
                      <a:cubicBezTo>
                        <a:pt x="406146" y="331479"/>
                        <a:pt x="413385" y="301373"/>
                        <a:pt x="415671" y="270888"/>
                      </a:cubicBezTo>
                      <a:cubicBezTo>
                        <a:pt x="418243" y="237279"/>
                        <a:pt x="403574" y="194203"/>
                        <a:pt x="394240" y="162109"/>
                      </a:cubicBezTo>
                      <a:cubicBezTo>
                        <a:pt x="376142" y="100098"/>
                        <a:pt x="338138" y="62513"/>
                        <a:pt x="284417" y="29188"/>
                      </a:cubicBezTo>
                      <a:cubicBezTo>
                        <a:pt x="246126" y="5426"/>
                        <a:pt x="198406" y="-1012"/>
                        <a:pt x="152305" y="124"/>
                      </a:cubicBezTo>
                      <a:cubicBezTo>
                        <a:pt x="119253" y="976"/>
                        <a:pt x="78581" y="14609"/>
                        <a:pt x="60103" y="20005"/>
                      </a:cubicBezTo>
                      <a:cubicBezTo>
                        <a:pt x="38767" y="26254"/>
                        <a:pt x="17050" y="47650"/>
                        <a:pt x="0" y="54561"/>
                      </a:cubicBezTo>
                      <a:cubicBezTo>
                        <a:pt x="3048" y="54182"/>
                        <a:pt x="37243" y="49543"/>
                        <a:pt x="40291" y="49448"/>
                      </a:cubicBezTo>
                      <a:cubicBezTo>
                        <a:pt x="86392" y="48312"/>
                        <a:pt x="108299" y="52099"/>
                        <a:pt x="149638" y="70087"/>
                      </a:cubicBezTo>
                      <a:cubicBezTo>
                        <a:pt x="210503" y="96595"/>
                        <a:pt x="239935" y="143458"/>
                        <a:pt x="258032" y="205469"/>
                      </a:cubicBezTo>
                      <a:cubicBezTo>
                        <a:pt x="267367" y="237469"/>
                        <a:pt x="283369" y="278178"/>
                        <a:pt x="280797" y="311787"/>
                      </a:cubicBezTo>
                      <a:cubicBezTo>
                        <a:pt x="278511" y="342271"/>
                        <a:pt x="271272" y="372377"/>
                        <a:pt x="259366" y="399927"/>
                      </a:cubicBezTo>
                      <a:cubicBezTo>
                        <a:pt x="256889" y="405607"/>
                        <a:pt x="254317" y="411098"/>
                        <a:pt x="251460" y="416589"/>
                      </a:cubicBezTo>
                      <a:cubicBezTo>
                        <a:pt x="236315" y="445654"/>
                        <a:pt x="171164" y="495168"/>
                        <a:pt x="145733" y="512871"/>
                      </a:cubicBezTo>
                      <a:cubicBezTo>
                        <a:pt x="168307" y="512682"/>
                        <a:pt x="219551" y="503972"/>
                        <a:pt x="240601" y="498292"/>
                      </a:cubicBezTo>
                      <a:cubicBezTo>
                        <a:pt x="296323" y="483050"/>
                        <a:pt x="358712" y="428423"/>
                        <a:pt x="386334" y="375691"/>
                      </a:cubicBezTo>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6" name="Freeform 266">
                  <a:extLst>
                    <a:ext uri="{FF2B5EF4-FFF2-40B4-BE49-F238E27FC236}">
                      <a16:creationId xmlns:a16="http://schemas.microsoft.com/office/drawing/2014/main" id="{237EC145-27E2-2717-4447-C8F967705FEF}"/>
                    </a:ext>
                  </a:extLst>
                </p:cNvPr>
                <p:cNvSpPr/>
                <p:nvPr/>
              </p:nvSpPr>
              <p:spPr>
                <a:xfrm>
                  <a:off x="5733208" y="1037342"/>
                  <a:ext cx="323468" cy="293485"/>
                </a:xfrm>
                <a:custGeom>
                  <a:avLst/>
                  <a:gdLst>
                    <a:gd name="connsiteX0" fmla="*/ 323469 w 323468"/>
                    <a:gd name="connsiteY0" fmla="*/ 146743 h 293485"/>
                    <a:gd name="connsiteX1" fmla="*/ 161735 w 323468"/>
                    <a:gd name="connsiteY1" fmla="*/ 293485 h 293485"/>
                    <a:gd name="connsiteX2" fmla="*/ 0 w 323468"/>
                    <a:gd name="connsiteY2" fmla="*/ 146743 h 293485"/>
                    <a:gd name="connsiteX3" fmla="*/ 161735 w 323468"/>
                    <a:gd name="connsiteY3" fmla="*/ 0 h 293485"/>
                    <a:gd name="connsiteX4" fmla="*/ 323469 w 323468"/>
                    <a:gd name="connsiteY4" fmla="*/ 146743 h 29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468" h="293485">
                      <a:moveTo>
                        <a:pt x="323469" y="146743"/>
                      </a:moveTo>
                      <a:cubicBezTo>
                        <a:pt x="323469" y="227786"/>
                        <a:pt x="251058" y="293485"/>
                        <a:pt x="161735" y="293485"/>
                      </a:cubicBezTo>
                      <a:cubicBezTo>
                        <a:pt x="72411" y="293485"/>
                        <a:pt x="0" y="227786"/>
                        <a:pt x="0" y="146743"/>
                      </a:cubicBezTo>
                      <a:cubicBezTo>
                        <a:pt x="0" y="65699"/>
                        <a:pt x="72411" y="0"/>
                        <a:pt x="161735" y="0"/>
                      </a:cubicBezTo>
                      <a:cubicBezTo>
                        <a:pt x="251058" y="0"/>
                        <a:pt x="323469" y="65699"/>
                        <a:pt x="323469" y="146743"/>
                      </a:cubicBezTo>
                      <a:close/>
                    </a:path>
                  </a:pathLst>
                </a:custGeom>
                <a:solidFill>
                  <a:srgbClr val="6666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7" name="Freeform 267">
                  <a:extLst>
                    <a:ext uri="{FF2B5EF4-FFF2-40B4-BE49-F238E27FC236}">
                      <a16:creationId xmlns:a16="http://schemas.microsoft.com/office/drawing/2014/main" id="{6647F545-7B8C-A76C-EA19-833A07B62532}"/>
                    </a:ext>
                  </a:extLst>
                </p:cNvPr>
                <p:cNvSpPr/>
                <p:nvPr/>
              </p:nvSpPr>
              <p:spPr>
                <a:xfrm>
                  <a:off x="5822389" y="891443"/>
                  <a:ext cx="57531" cy="60373"/>
                </a:xfrm>
                <a:custGeom>
                  <a:avLst/>
                  <a:gdLst>
                    <a:gd name="connsiteX0" fmla="*/ 258 w 57531"/>
                    <a:gd name="connsiteY0" fmla="*/ 23392 h 60373"/>
                    <a:gd name="connsiteX1" fmla="*/ 4545 w 57531"/>
                    <a:gd name="connsiteY1" fmla="*/ 43463 h 60373"/>
                    <a:gd name="connsiteX2" fmla="*/ 9498 w 57531"/>
                    <a:gd name="connsiteY2" fmla="*/ 49238 h 60373"/>
                    <a:gd name="connsiteX3" fmla="*/ 11307 w 57531"/>
                    <a:gd name="connsiteY3" fmla="*/ 53782 h 60373"/>
                    <a:gd name="connsiteX4" fmla="*/ 20070 w 57531"/>
                    <a:gd name="connsiteY4" fmla="*/ 59936 h 60373"/>
                    <a:gd name="connsiteX5" fmla="*/ 49979 w 57531"/>
                    <a:gd name="connsiteY5" fmla="*/ 49427 h 60373"/>
                    <a:gd name="connsiteX6" fmla="*/ 57218 w 57531"/>
                    <a:gd name="connsiteY6" fmla="*/ 34469 h 60373"/>
                    <a:gd name="connsiteX7" fmla="*/ 53789 w 57531"/>
                    <a:gd name="connsiteY7" fmla="*/ 15061 h 60373"/>
                    <a:gd name="connsiteX8" fmla="*/ 41883 w 57531"/>
                    <a:gd name="connsiteY8" fmla="*/ 3038 h 60373"/>
                    <a:gd name="connsiteX9" fmla="*/ 22356 w 57531"/>
                    <a:gd name="connsiteY9" fmla="*/ 671 h 60373"/>
                    <a:gd name="connsiteX10" fmla="*/ 258 w 57531"/>
                    <a:gd name="connsiteY10" fmla="*/ 23392 h 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31" h="60373">
                      <a:moveTo>
                        <a:pt x="258" y="23392"/>
                      </a:moveTo>
                      <a:cubicBezTo>
                        <a:pt x="-599" y="30398"/>
                        <a:pt x="639" y="37404"/>
                        <a:pt x="4545" y="43463"/>
                      </a:cubicBezTo>
                      <a:cubicBezTo>
                        <a:pt x="5878" y="45546"/>
                        <a:pt x="7593" y="47534"/>
                        <a:pt x="9498" y="49238"/>
                      </a:cubicBezTo>
                      <a:cubicBezTo>
                        <a:pt x="9783" y="50847"/>
                        <a:pt x="10355" y="52362"/>
                        <a:pt x="11307" y="53782"/>
                      </a:cubicBezTo>
                      <a:cubicBezTo>
                        <a:pt x="13403" y="56717"/>
                        <a:pt x="16451" y="59273"/>
                        <a:pt x="20070" y="59936"/>
                      </a:cubicBezTo>
                      <a:cubicBezTo>
                        <a:pt x="31024" y="61735"/>
                        <a:pt x="42740" y="57948"/>
                        <a:pt x="49979" y="49427"/>
                      </a:cubicBezTo>
                      <a:cubicBezTo>
                        <a:pt x="53598" y="45167"/>
                        <a:pt x="56456" y="39960"/>
                        <a:pt x="57218" y="34469"/>
                      </a:cubicBezTo>
                      <a:cubicBezTo>
                        <a:pt x="58170" y="27558"/>
                        <a:pt x="56932" y="21215"/>
                        <a:pt x="53789" y="15061"/>
                      </a:cubicBezTo>
                      <a:cubicBezTo>
                        <a:pt x="51217" y="10043"/>
                        <a:pt x="46836" y="5783"/>
                        <a:pt x="41883" y="3038"/>
                      </a:cubicBezTo>
                      <a:cubicBezTo>
                        <a:pt x="35787" y="-276"/>
                        <a:pt x="29119" y="-560"/>
                        <a:pt x="22356" y="671"/>
                      </a:cubicBezTo>
                      <a:cubicBezTo>
                        <a:pt x="11498" y="2659"/>
                        <a:pt x="1592" y="12315"/>
                        <a:pt x="258" y="23392"/>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8" name="Freeform 268">
                  <a:extLst>
                    <a:ext uri="{FF2B5EF4-FFF2-40B4-BE49-F238E27FC236}">
                      <a16:creationId xmlns:a16="http://schemas.microsoft.com/office/drawing/2014/main" id="{547146A0-87F5-1BA4-36EF-C430440D8E46}"/>
                    </a:ext>
                  </a:extLst>
                </p:cNvPr>
                <p:cNvSpPr/>
                <p:nvPr/>
              </p:nvSpPr>
              <p:spPr>
                <a:xfrm>
                  <a:off x="5705358" y="1026333"/>
                  <a:ext cx="61114" cy="60575"/>
                </a:xfrm>
                <a:custGeom>
                  <a:avLst/>
                  <a:gdLst>
                    <a:gd name="connsiteX0" fmla="*/ 703 w 61114"/>
                    <a:gd name="connsiteY0" fmla="*/ 23222 h 60575"/>
                    <a:gd name="connsiteX1" fmla="*/ 513 w 61114"/>
                    <a:gd name="connsiteY1" fmla="*/ 34867 h 60575"/>
                    <a:gd name="connsiteX2" fmla="*/ 7180 w 61114"/>
                    <a:gd name="connsiteY2" fmla="*/ 47931 h 60575"/>
                    <a:gd name="connsiteX3" fmla="*/ 18705 w 61114"/>
                    <a:gd name="connsiteY3" fmla="*/ 54559 h 60575"/>
                    <a:gd name="connsiteX4" fmla="*/ 20705 w 61114"/>
                    <a:gd name="connsiteY4" fmla="*/ 54937 h 60575"/>
                    <a:gd name="connsiteX5" fmla="*/ 22515 w 61114"/>
                    <a:gd name="connsiteY5" fmla="*/ 56831 h 60575"/>
                    <a:gd name="connsiteX6" fmla="*/ 32612 w 61114"/>
                    <a:gd name="connsiteY6" fmla="*/ 60523 h 60575"/>
                    <a:gd name="connsiteX7" fmla="*/ 52614 w 61114"/>
                    <a:gd name="connsiteY7" fmla="*/ 51056 h 60575"/>
                    <a:gd name="connsiteX8" fmla="*/ 58139 w 61114"/>
                    <a:gd name="connsiteY8" fmla="*/ 43198 h 60575"/>
                    <a:gd name="connsiteX9" fmla="*/ 61092 w 61114"/>
                    <a:gd name="connsiteY9" fmla="*/ 30701 h 60575"/>
                    <a:gd name="connsiteX10" fmla="*/ 55186 w 61114"/>
                    <a:gd name="connsiteY10" fmla="*/ 12618 h 60575"/>
                    <a:gd name="connsiteX11" fmla="*/ 45471 w 61114"/>
                    <a:gd name="connsiteY11" fmla="*/ 3909 h 60575"/>
                    <a:gd name="connsiteX12" fmla="*/ 42613 w 61114"/>
                    <a:gd name="connsiteY12" fmla="*/ 2489 h 60575"/>
                    <a:gd name="connsiteX13" fmla="*/ 36136 w 61114"/>
                    <a:gd name="connsiteY13" fmla="*/ 406 h 60575"/>
                    <a:gd name="connsiteX14" fmla="*/ 703 w 61114"/>
                    <a:gd name="connsiteY14" fmla="*/ 23222 h 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14" h="60575">
                      <a:moveTo>
                        <a:pt x="703" y="23222"/>
                      </a:moveTo>
                      <a:cubicBezTo>
                        <a:pt x="-249" y="27103"/>
                        <a:pt x="-154" y="30985"/>
                        <a:pt x="513" y="34867"/>
                      </a:cubicBezTo>
                      <a:cubicBezTo>
                        <a:pt x="1465" y="39884"/>
                        <a:pt x="3656" y="44144"/>
                        <a:pt x="7180" y="47931"/>
                      </a:cubicBezTo>
                      <a:cubicBezTo>
                        <a:pt x="10228" y="51340"/>
                        <a:pt x="14419" y="53233"/>
                        <a:pt x="18705" y="54559"/>
                      </a:cubicBezTo>
                      <a:cubicBezTo>
                        <a:pt x="19372" y="54748"/>
                        <a:pt x="20039" y="54843"/>
                        <a:pt x="20705" y="54937"/>
                      </a:cubicBezTo>
                      <a:cubicBezTo>
                        <a:pt x="21182" y="55600"/>
                        <a:pt x="21753" y="56263"/>
                        <a:pt x="22515" y="56831"/>
                      </a:cubicBezTo>
                      <a:cubicBezTo>
                        <a:pt x="25277" y="59197"/>
                        <a:pt x="28897" y="60902"/>
                        <a:pt x="32612" y="60523"/>
                      </a:cubicBezTo>
                      <a:cubicBezTo>
                        <a:pt x="40232" y="59765"/>
                        <a:pt x="47185" y="56547"/>
                        <a:pt x="52614" y="51056"/>
                      </a:cubicBezTo>
                      <a:cubicBezTo>
                        <a:pt x="54805" y="48783"/>
                        <a:pt x="56805" y="46038"/>
                        <a:pt x="58139" y="43198"/>
                      </a:cubicBezTo>
                      <a:cubicBezTo>
                        <a:pt x="60139" y="38937"/>
                        <a:pt x="60901" y="35245"/>
                        <a:pt x="61092" y="30701"/>
                      </a:cubicBezTo>
                      <a:cubicBezTo>
                        <a:pt x="61377" y="24547"/>
                        <a:pt x="58996" y="17447"/>
                        <a:pt x="55186" y="12618"/>
                      </a:cubicBezTo>
                      <a:cubicBezTo>
                        <a:pt x="52233" y="8926"/>
                        <a:pt x="49566" y="6370"/>
                        <a:pt x="45471" y="3909"/>
                      </a:cubicBezTo>
                      <a:cubicBezTo>
                        <a:pt x="44518" y="3341"/>
                        <a:pt x="43566" y="2867"/>
                        <a:pt x="42613" y="2489"/>
                      </a:cubicBezTo>
                      <a:cubicBezTo>
                        <a:pt x="40517" y="1636"/>
                        <a:pt x="38422" y="784"/>
                        <a:pt x="36136" y="406"/>
                      </a:cubicBezTo>
                      <a:cubicBezTo>
                        <a:pt x="20325" y="-2150"/>
                        <a:pt x="4704" y="7601"/>
                        <a:pt x="703" y="23222"/>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9" name="Freeform 269">
                  <a:extLst>
                    <a:ext uri="{FF2B5EF4-FFF2-40B4-BE49-F238E27FC236}">
                      <a16:creationId xmlns:a16="http://schemas.microsoft.com/office/drawing/2014/main" id="{02A26038-D8B0-3A99-8018-56E87B723645}"/>
                    </a:ext>
                  </a:extLst>
                </p:cNvPr>
                <p:cNvSpPr/>
                <p:nvPr/>
              </p:nvSpPr>
              <p:spPr>
                <a:xfrm>
                  <a:off x="6043681" y="1043201"/>
                  <a:ext cx="68581" cy="62370"/>
                </a:xfrm>
                <a:custGeom>
                  <a:avLst/>
                  <a:gdLst>
                    <a:gd name="connsiteX0" fmla="*/ 137 w 68581"/>
                    <a:gd name="connsiteY0" fmla="*/ 33903 h 62370"/>
                    <a:gd name="connsiteX1" fmla="*/ 5090 w 68581"/>
                    <a:gd name="connsiteY1" fmla="*/ 47726 h 62370"/>
                    <a:gd name="connsiteX2" fmla="*/ 10233 w 68581"/>
                    <a:gd name="connsiteY2" fmla="*/ 52933 h 62370"/>
                    <a:gd name="connsiteX3" fmla="*/ 15567 w 68581"/>
                    <a:gd name="connsiteY3" fmla="*/ 58045 h 62370"/>
                    <a:gd name="connsiteX4" fmla="*/ 45000 w 68581"/>
                    <a:gd name="connsiteY4" fmla="*/ 61264 h 62370"/>
                    <a:gd name="connsiteX5" fmla="*/ 66145 w 68581"/>
                    <a:gd name="connsiteY5" fmla="*/ 44033 h 62370"/>
                    <a:gd name="connsiteX6" fmla="*/ 63668 w 68581"/>
                    <a:gd name="connsiteY6" fmla="*/ 15158 h 62370"/>
                    <a:gd name="connsiteX7" fmla="*/ 39475 w 68581"/>
                    <a:gd name="connsiteY7" fmla="*/ 295 h 62370"/>
                    <a:gd name="connsiteX8" fmla="*/ 23664 w 68581"/>
                    <a:gd name="connsiteY8" fmla="*/ 1431 h 62370"/>
                    <a:gd name="connsiteX9" fmla="*/ 10138 w 68581"/>
                    <a:gd name="connsiteY9" fmla="*/ 9004 h 62370"/>
                    <a:gd name="connsiteX10" fmla="*/ 137 w 68581"/>
                    <a:gd name="connsiteY10" fmla="*/ 33903 h 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1" h="62370">
                      <a:moveTo>
                        <a:pt x="137" y="33903"/>
                      </a:moveTo>
                      <a:cubicBezTo>
                        <a:pt x="613" y="38732"/>
                        <a:pt x="2042" y="43844"/>
                        <a:pt x="5090" y="47726"/>
                      </a:cubicBezTo>
                      <a:cubicBezTo>
                        <a:pt x="6614" y="49714"/>
                        <a:pt x="8423" y="51418"/>
                        <a:pt x="10233" y="52933"/>
                      </a:cubicBezTo>
                      <a:cubicBezTo>
                        <a:pt x="11472" y="55110"/>
                        <a:pt x="13281" y="57098"/>
                        <a:pt x="15567" y="58045"/>
                      </a:cubicBezTo>
                      <a:cubicBezTo>
                        <a:pt x="25188" y="61832"/>
                        <a:pt x="34808" y="63725"/>
                        <a:pt x="45000" y="61264"/>
                      </a:cubicBezTo>
                      <a:cubicBezTo>
                        <a:pt x="53858" y="59181"/>
                        <a:pt x="62621" y="52554"/>
                        <a:pt x="66145" y="44033"/>
                      </a:cubicBezTo>
                      <a:cubicBezTo>
                        <a:pt x="70050" y="34661"/>
                        <a:pt x="69288" y="23773"/>
                        <a:pt x="63668" y="15158"/>
                      </a:cubicBezTo>
                      <a:cubicBezTo>
                        <a:pt x="58430" y="7111"/>
                        <a:pt x="49095" y="1336"/>
                        <a:pt x="39475" y="295"/>
                      </a:cubicBezTo>
                      <a:cubicBezTo>
                        <a:pt x="34046" y="-274"/>
                        <a:pt x="28997" y="-84"/>
                        <a:pt x="23664" y="1431"/>
                      </a:cubicBezTo>
                      <a:cubicBezTo>
                        <a:pt x="18520" y="2945"/>
                        <a:pt x="14234" y="5596"/>
                        <a:pt x="10138" y="9004"/>
                      </a:cubicBezTo>
                      <a:cubicBezTo>
                        <a:pt x="3280" y="14969"/>
                        <a:pt x="-816" y="24815"/>
                        <a:pt x="137" y="33903"/>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0" name="Freeform 270">
                  <a:extLst>
                    <a:ext uri="{FF2B5EF4-FFF2-40B4-BE49-F238E27FC236}">
                      <a16:creationId xmlns:a16="http://schemas.microsoft.com/office/drawing/2014/main" id="{D43CC496-1050-1CF6-3F87-B4687956FA99}"/>
                    </a:ext>
                  </a:extLst>
                </p:cNvPr>
                <p:cNvSpPr/>
                <p:nvPr/>
              </p:nvSpPr>
              <p:spPr>
                <a:xfrm>
                  <a:off x="6039033" y="965208"/>
                  <a:ext cx="55014" cy="53380"/>
                </a:xfrm>
                <a:custGeom>
                  <a:avLst/>
                  <a:gdLst>
                    <a:gd name="connsiteX0" fmla="*/ 403 w 55014"/>
                    <a:gd name="connsiteY0" fmla="*/ 19780 h 53380"/>
                    <a:gd name="connsiteX1" fmla="*/ 2403 w 55014"/>
                    <a:gd name="connsiteY1" fmla="*/ 32940 h 53380"/>
                    <a:gd name="connsiteX2" fmla="*/ 4689 w 55014"/>
                    <a:gd name="connsiteY2" fmla="*/ 36064 h 53380"/>
                    <a:gd name="connsiteX3" fmla="*/ 4880 w 55014"/>
                    <a:gd name="connsiteY3" fmla="*/ 36916 h 53380"/>
                    <a:gd name="connsiteX4" fmla="*/ 17358 w 55014"/>
                    <a:gd name="connsiteY4" fmla="*/ 50644 h 53380"/>
                    <a:gd name="connsiteX5" fmla="*/ 36027 w 55014"/>
                    <a:gd name="connsiteY5" fmla="*/ 52632 h 53380"/>
                    <a:gd name="connsiteX6" fmla="*/ 54886 w 55014"/>
                    <a:gd name="connsiteY6" fmla="*/ 24798 h 53380"/>
                    <a:gd name="connsiteX7" fmla="*/ 46695 w 55014"/>
                    <a:gd name="connsiteY7" fmla="*/ 7473 h 53380"/>
                    <a:gd name="connsiteX8" fmla="*/ 28311 w 55014"/>
                    <a:gd name="connsiteY8" fmla="*/ 89 h 53380"/>
                    <a:gd name="connsiteX9" fmla="*/ 403 w 55014"/>
                    <a:gd name="connsiteY9" fmla="*/ 19780 h 5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14" h="53380">
                      <a:moveTo>
                        <a:pt x="403" y="19780"/>
                      </a:moveTo>
                      <a:cubicBezTo>
                        <a:pt x="-549" y="24325"/>
                        <a:pt x="213" y="28774"/>
                        <a:pt x="2403" y="32940"/>
                      </a:cubicBezTo>
                      <a:cubicBezTo>
                        <a:pt x="2975" y="34076"/>
                        <a:pt x="3832" y="35117"/>
                        <a:pt x="4689" y="36064"/>
                      </a:cubicBezTo>
                      <a:cubicBezTo>
                        <a:pt x="4785" y="36348"/>
                        <a:pt x="4785" y="36632"/>
                        <a:pt x="4880" y="36916"/>
                      </a:cubicBezTo>
                      <a:cubicBezTo>
                        <a:pt x="7261" y="42881"/>
                        <a:pt x="11452" y="47804"/>
                        <a:pt x="17358" y="50644"/>
                      </a:cubicBezTo>
                      <a:cubicBezTo>
                        <a:pt x="23358" y="53484"/>
                        <a:pt x="29645" y="54052"/>
                        <a:pt x="36027" y="52632"/>
                      </a:cubicBezTo>
                      <a:cubicBezTo>
                        <a:pt x="48314" y="49886"/>
                        <a:pt x="56124" y="36822"/>
                        <a:pt x="54886" y="24798"/>
                      </a:cubicBezTo>
                      <a:cubicBezTo>
                        <a:pt x="54219" y="18266"/>
                        <a:pt x="51552" y="12017"/>
                        <a:pt x="46695" y="7473"/>
                      </a:cubicBezTo>
                      <a:cubicBezTo>
                        <a:pt x="41646" y="2645"/>
                        <a:pt x="35169" y="562"/>
                        <a:pt x="28311" y="89"/>
                      </a:cubicBezTo>
                      <a:cubicBezTo>
                        <a:pt x="16119" y="-953"/>
                        <a:pt x="2880" y="7284"/>
                        <a:pt x="403" y="1978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1" name="Freeform 271">
                  <a:extLst>
                    <a:ext uri="{FF2B5EF4-FFF2-40B4-BE49-F238E27FC236}">
                      <a16:creationId xmlns:a16="http://schemas.microsoft.com/office/drawing/2014/main" id="{B178718C-F341-2DFA-8676-4019EBDB9ED0}"/>
                    </a:ext>
                  </a:extLst>
                </p:cNvPr>
                <p:cNvSpPr/>
                <p:nvPr/>
              </p:nvSpPr>
              <p:spPr>
                <a:xfrm>
                  <a:off x="5965188" y="935418"/>
                  <a:ext cx="54829" cy="53598"/>
                </a:xfrm>
                <a:custGeom>
                  <a:avLst/>
                  <a:gdLst>
                    <a:gd name="connsiteX0" fmla="*/ 716 w 54829"/>
                    <a:gd name="connsiteY0" fmla="*/ 18044 h 53598"/>
                    <a:gd name="connsiteX1" fmla="*/ 1763 w 54829"/>
                    <a:gd name="connsiteY1" fmla="*/ 31298 h 53598"/>
                    <a:gd name="connsiteX2" fmla="*/ 3859 w 54829"/>
                    <a:gd name="connsiteY2" fmla="*/ 34612 h 53598"/>
                    <a:gd name="connsiteX3" fmla="*/ 4049 w 54829"/>
                    <a:gd name="connsiteY3" fmla="*/ 35464 h 53598"/>
                    <a:gd name="connsiteX4" fmla="*/ 15575 w 54829"/>
                    <a:gd name="connsiteY4" fmla="*/ 49949 h 53598"/>
                    <a:gd name="connsiteX5" fmla="*/ 34053 w 54829"/>
                    <a:gd name="connsiteY5" fmla="*/ 53262 h 53598"/>
                    <a:gd name="connsiteX6" fmla="*/ 54818 w 54829"/>
                    <a:gd name="connsiteY6" fmla="*/ 26754 h 53598"/>
                    <a:gd name="connsiteX7" fmla="*/ 47864 w 54829"/>
                    <a:gd name="connsiteY7" fmla="*/ 8861 h 53598"/>
                    <a:gd name="connsiteX8" fmla="*/ 30053 w 54829"/>
                    <a:gd name="connsiteY8" fmla="*/ 246 h 53598"/>
                    <a:gd name="connsiteX9" fmla="*/ 716 w 54829"/>
                    <a:gd name="connsiteY9" fmla="*/ 18044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598">
                      <a:moveTo>
                        <a:pt x="716" y="18044"/>
                      </a:moveTo>
                      <a:cubicBezTo>
                        <a:pt x="-523" y="22589"/>
                        <a:pt x="-142" y="27038"/>
                        <a:pt x="1763" y="31298"/>
                      </a:cubicBezTo>
                      <a:cubicBezTo>
                        <a:pt x="2335" y="32529"/>
                        <a:pt x="3002" y="33571"/>
                        <a:pt x="3859" y="34612"/>
                      </a:cubicBezTo>
                      <a:cubicBezTo>
                        <a:pt x="3954" y="34896"/>
                        <a:pt x="3954" y="35180"/>
                        <a:pt x="4049" y="35464"/>
                      </a:cubicBezTo>
                      <a:cubicBezTo>
                        <a:pt x="6050" y="41523"/>
                        <a:pt x="9860" y="46825"/>
                        <a:pt x="15575" y="49949"/>
                      </a:cubicBezTo>
                      <a:cubicBezTo>
                        <a:pt x="21290" y="53168"/>
                        <a:pt x="27576" y="54209"/>
                        <a:pt x="34053" y="53262"/>
                      </a:cubicBezTo>
                      <a:cubicBezTo>
                        <a:pt x="46531" y="51369"/>
                        <a:pt x="55199" y="38872"/>
                        <a:pt x="54818" y="26754"/>
                      </a:cubicBezTo>
                      <a:cubicBezTo>
                        <a:pt x="54627" y="20127"/>
                        <a:pt x="52436" y="13784"/>
                        <a:pt x="47864" y="8861"/>
                      </a:cubicBezTo>
                      <a:cubicBezTo>
                        <a:pt x="43102" y="3749"/>
                        <a:pt x="36815" y="1192"/>
                        <a:pt x="30053" y="246"/>
                      </a:cubicBezTo>
                      <a:cubicBezTo>
                        <a:pt x="17765" y="-1458"/>
                        <a:pt x="4049" y="5831"/>
                        <a:pt x="716" y="180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2" name="Freeform 272">
                  <a:extLst>
                    <a:ext uri="{FF2B5EF4-FFF2-40B4-BE49-F238E27FC236}">
                      <a16:creationId xmlns:a16="http://schemas.microsoft.com/office/drawing/2014/main" id="{2242CE0A-E245-1DB1-3513-2CFEBBD2974B}"/>
                    </a:ext>
                  </a:extLst>
                </p:cNvPr>
                <p:cNvSpPr/>
                <p:nvPr/>
              </p:nvSpPr>
              <p:spPr>
                <a:xfrm>
                  <a:off x="5909752" y="863347"/>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3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2"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3" y="271"/>
                      </a:cubicBezTo>
                      <a:cubicBezTo>
                        <a:pt x="17765" y="-1528"/>
                        <a:pt x="4049" y="5762"/>
                        <a:pt x="716" y="1807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3" name="Freeform 273">
                  <a:extLst>
                    <a:ext uri="{FF2B5EF4-FFF2-40B4-BE49-F238E27FC236}">
                      <a16:creationId xmlns:a16="http://schemas.microsoft.com/office/drawing/2014/main" id="{8A2DC55C-6264-74B0-DCDD-A92C14CC7A12}"/>
                    </a:ext>
                  </a:extLst>
                </p:cNvPr>
                <p:cNvSpPr/>
                <p:nvPr/>
              </p:nvSpPr>
              <p:spPr>
                <a:xfrm>
                  <a:off x="6073582" y="1145187"/>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3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2"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3" y="271"/>
                      </a:cubicBezTo>
                      <a:cubicBezTo>
                        <a:pt x="17765" y="-1528"/>
                        <a:pt x="4049" y="5762"/>
                        <a:pt x="716" y="1807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4" name="Freeform 274">
                  <a:extLst>
                    <a:ext uri="{FF2B5EF4-FFF2-40B4-BE49-F238E27FC236}">
                      <a16:creationId xmlns:a16="http://schemas.microsoft.com/office/drawing/2014/main" id="{92E020F9-009F-365A-3273-3A4DEFA4D135}"/>
                    </a:ext>
                  </a:extLst>
                </p:cNvPr>
                <p:cNvSpPr/>
                <p:nvPr/>
              </p:nvSpPr>
              <p:spPr>
                <a:xfrm>
                  <a:off x="5670389" y="1145187"/>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3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2"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3" y="271"/>
                      </a:cubicBezTo>
                      <a:cubicBezTo>
                        <a:pt x="17765" y="-1528"/>
                        <a:pt x="3954" y="5762"/>
                        <a:pt x="716" y="1807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5" name="Freeform 275">
                  <a:extLst>
                    <a:ext uri="{FF2B5EF4-FFF2-40B4-BE49-F238E27FC236}">
                      <a16:creationId xmlns:a16="http://schemas.microsoft.com/office/drawing/2014/main" id="{4A943730-3025-01E5-DAA0-262CC703B7B0}"/>
                    </a:ext>
                  </a:extLst>
                </p:cNvPr>
                <p:cNvSpPr/>
                <p:nvPr/>
              </p:nvSpPr>
              <p:spPr>
                <a:xfrm>
                  <a:off x="5794500" y="982092"/>
                  <a:ext cx="54829" cy="53598"/>
                </a:xfrm>
                <a:custGeom>
                  <a:avLst/>
                  <a:gdLst>
                    <a:gd name="connsiteX0" fmla="*/ 716 w 54829"/>
                    <a:gd name="connsiteY0" fmla="*/ 18044 h 53598"/>
                    <a:gd name="connsiteX1" fmla="*/ 1763 w 54829"/>
                    <a:gd name="connsiteY1" fmla="*/ 31298 h 53598"/>
                    <a:gd name="connsiteX2" fmla="*/ 3859 w 54829"/>
                    <a:gd name="connsiteY2" fmla="*/ 34612 h 53598"/>
                    <a:gd name="connsiteX3" fmla="*/ 4049 w 54829"/>
                    <a:gd name="connsiteY3" fmla="*/ 35464 h 53598"/>
                    <a:gd name="connsiteX4" fmla="*/ 15575 w 54829"/>
                    <a:gd name="connsiteY4" fmla="*/ 49949 h 53598"/>
                    <a:gd name="connsiteX5" fmla="*/ 34053 w 54829"/>
                    <a:gd name="connsiteY5" fmla="*/ 53262 h 53598"/>
                    <a:gd name="connsiteX6" fmla="*/ 54818 w 54829"/>
                    <a:gd name="connsiteY6" fmla="*/ 26754 h 53598"/>
                    <a:gd name="connsiteX7" fmla="*/ 47864 w 54829"/>
                    <a:gd name="connsiteY7" fmla="*/ 8861 h 53598"/>
                    <a:gd name="connsiteX8" fmla="*/ 30053 w 54829"/>
                    <a:gd name="connsiteY8" fmla="*/ 246 h 53598"/>
                    <a:gd name="connsiteX9" fmla="*/ 716 w 54829"/>
                    <a:gd name="connsiteY9" fmla="*/ 18044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598">
                      <a:moveTo>
                        <a:pt x="716" y="18044"/>
                      </a:moveTo>
                      <a:cubicBezTo>
                        <a:pt x="-523" y="22589"/>
                        <a:pt x="-142" y="27038"/>
                        <a:pt x="1763" y="31298"/>
                      </a:cubicBezTo>
                      <a:cubicBezTo>
                        <a:pt x="2335" y="32529"/>
                        <a:pt x="3002" y="33571"/>
                        <a:pt x="3859" y="34612"/>
                      </a:cubicBezTo>
                      <a:cubicBezTo>
                        <a:pt x="3954" y="34896"/>
                        <a:pt x="3954" y="35180"/>
                        <a:pt x="4049" y="35464"/>
                      </a:cubicBezTo>
                      <a:cubicBezTo>
                        <a:pt x="6050" y="41523"/>
                        <a:pt x="9860" y="46825"/>
                        <a:pt x="15575" y="49949"/>
                      </a:cubicBezTo>
                      <a:cubicBezTo>
                        <a:pt x="21290" y="53168"/>
                        <a:pt x="27576" y="54209"/>
                        <a:pt x="34053" y="53262"/>
                      </a:cubicBezTo>
                      <a:cubicBezTo>
                        <a:pt x="46531" y="51369"/>
                        <a:pt x="55199" y="38872"/>
                        <a:pt x="54818" y="26754"/>
                      </a:cubicBezTo>
                      <a:cubicBezTo>
                        <a:pt x="54627" y="20127"/>
                        <a:pt x="52436" y="13784"/>
                        <a:pt x="47864" y="8861"/>
                      </a:cubicBezTo>
                      <a:cubicBezTo>
                        <a:pt x="43102" y="3749"/>
                        <a:pt x="36815" y="1192"/>
                        <a:pt x="30053" y="246"/>
                      </a:cubicBezTo>
                      <a:cubicBezTo>
                        <a:pt x="17765" y="-1458"/>
                        <a:pt x="4049" y="5831"/>
                        <a:pt x="716" y="180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6" name="Freeform 276">
                  <a:extLst>
                    <a:ext uri="{FF2B5EF4-FFF2-40B4-BE49-F238E27FC236}">
                      <a16:creationId xmlns:a16="http://schemas.microsoft.com/office/drawing/2014/main" id="{04EFE305-CAC0-5663-5DC9-3358E4B76742}"/>
                    </a:ext>
                  </a:extLst>
                </p:cNvPr>
                <p:cNvSpPr/>
                <p:nvPr/>
              </p:nvSpPr>
              <p:spPr>
                <a:xfrm>
                  <a:off x="5893179" y="972694"/>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3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2"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3" y="271"/>
                      </a:cubicBezTo>
                      <a:cubicBezTo>
                        <a:pt x="17765" y="-1528"/>
                        <a:pt x="4049" y="5762"/>
                        <a:pt x="716" y="1807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7" name="Freeform 278">
                  <a:extLst>
                    <a:ext uri="{FF2B5EF4-FFF2-40B4-BE49-F238E27FC236}">
                      <a16:creationId xmlns:a16="http://schemas.microsoft.com/office/drawing/2014/main" id="{D79B94D4-96B6-DF17-7CDB-2525FEE48EDD}"/>
                    </a:ext>
                  </a:extLst>
                </p:cNvPr>
                <p:cNvSpPr/>
                <p:nvPr/>
              </p:nvSpPr>
              <p:spPr>
                <a:xfrm>
                  <a:off x="5724586" y="928128"/>
                  <a:ext cx="54829" cy="53598"/>
                </a:xfrm>
                <a:custGeom>
                  <a:avLst/>
                  <a:gdLst>
                    <a:gd name="connsiteX0" fmla="*/ 716 w 54829"/>
                    <a:gd name="connsiteY0" fmla="*/ 18044 h 53598"/>
                    <a:gd name="connsiteX1" fmla="*/ 1763 w 54829"/>
                    <a:gd name="connsiteY1" fmla="*/ 31298 h 53598"/>
                    <a:gd name="connsiteX2" fmla="*/ 3859 w 54829"/>
                    <a:gd name="connsiteY2" fmla="*/ 34612 h 53598"/>
                    <a:gd name="connsiteX3" fmla="*/ 4049 w 54829"/>
                    <a:gd name="connsiteY3" fmla="*/ 35464 h 53598"/>
                    <a:gd name="connsiteX4" fmla="*/ 15575 w 54829"/>
                    <a:gd name="connsiteY4" fmla="*/ 49949 h 53598"/>
                    <a:gd name="connsiteX5" fmla="*/ 34053 w 54829"/>
                    <a:gd name="connsiteY5" fmla="*/ 53262 h 53598"/>
                    <a:gd name="connsiteX6" fmla="*/ 54818 w 54829"/>
                    <a:gd name="connsiteY6" fmla="*/ 26754 h 53598"/>
                    <a:gd name="connsiteX7" fmla="*/ 47864 w 54829"/>
                    <a:gd name="connsiteY7" fmla="*/ 8861 h 53598"/>
                    <a:gd name="connsiteX8" fmla="*/ 30053 w 54829"/>
                    <a:gd name="connsiteY8" fmla="*/ 246 h 53598"/>
                    <a:gd name="connsiteX9" fmla="*/ 716 w 54829"/>
                    <a:gd name="connsiteY9" fmla="*/ 18044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598">
                      <a:moveTo>
                        <a:pt x="716" y="18044"/>
                      </a:moveTo>
                      <a:cubicBezTo>
                        <a:pt x="-523" y="22589"/>
                        <a:pt x="-142" y="27038"/>
                        <a:pt x="1763" y="31298"/>
                      </a:cubicBezTo>
                      <a:cubicBezTo>
                        <a:pt x="2335" y="32529"/>
                        <a:pt x="3002" y="33571"/>
                        <a:pt x="3859" y="34612"/>
                      </a:cubicBezTo>
                      <a:cubicBezTo>
                        <a:pt x="3954" y="34896"/>
                        <a:pt x="3954" y="35180"/>
                        <a:pt x="4049" y="35464"/>
                      </a:cubicBezTo>
                      <a:cubicBezTo>
                        <a:pt x="6050" y="41523"/>
                        <a:pt x="9860" y="46825"/>
                        <a:pt x="15575" y="49949"/>
                      </a:cubicBezTo>
                      <a:cubicBezTo>
                        <a:pt x="21290" y="53168"/>
                        <a:pt x="27576" y="54209"/>
                        <a:pt x="34053" y="53262"/>
                      </a:cubicBezTo>
                      <a:cubicBezTo>
                        <a:pt x="46531" y="51369"/>
                        <a:pt x="55199" y="38872"/>
                        <a:pt x="54818" y="26754"/>
                      </a:cubicBezTo>
                      <a:cubicBezTo>
                        <a:pt x="54627" y="20127"/>
                        <a:pt x="52436" y="13784"/>
                        <a:pt x="47864" y="8861"/>
                      </a:cubicBezTo>
                      <a:cubicBezTo>
                        <a:pt x="43102" y="3749"/>
                        <a:pt x="36815" y="1192"/>
                        <a:pt x="30053" y="246"/>
                      </a:cubicBezTo>
                      <a:cubicBezTo>
                        <a:pt x="17765" y="-1458"/>
                        <a:pt x="4049" y="5831"/>
                        <a:pt x="716" y="180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8" name="Freeform 279">
                  <a:extLst>
                    <a:ext uri="{FF2B5EF4-FFF2-40B4-BE49-F238E27FC236}">
                      <a16:creationId xmlns:a16="http://schemas.microsoft.com/office/drawing/2014/main" id="{2C620704-983A-CEF5-3B6F-73C41627777C}"/>
                    </a:ext>
                  </a:extLst>
                </p:cNvPr>
                <p:cNvSpPr/>
                <p:nvPr/>
              </p:nvSpPr>
              <p:spPr>
                <a:xfrm rot="-2118194">
                  <a:off x="5956287" y="899392"/>
                  <a:ext cx="113537" cy="143712"/>
                </a:xfrm>
                <a:custGeom>
                  <a:avLst/>
                  <a:gdLst>
                    <a:gd name="connsiteX0" fmla="*/ 113537 w 113537"/>
                    <a:gd name="connsiteY0" fmla="*/ 71856 h 143712"/>
                    <a:gd name="connsiteX1" fmla="*/ 56769 w 113537"/>
                    <a:gd name="connsiteY1" fmla="*/ 143712 h 143712"/>
                    <a:gd name="connsiteX2" fmla="*/ 0 w 113537"/>
                    <a:gd name="connsiteY2" fmla="*/ 71856 h 143712"/>
                    <a:gd name="connsiteX3" fmla="*/ 56769 w 113537"/>
                    <a:gd name="connsiteY3" fmla="*/ 0 h 143712"/>
                    <a:gd name="connsiteX4" fmla="*/ 113537 w 113537"/>
                    <a:gd name="connsiteY4" fmla="*/ 71856 h 14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43712">
                      <a:moveTo>
                        <a:pt x="113537" y="71856"/>
                      </a:moveTo>
                      <a:cubicBezTo>
                        <a:pt x="113537" y="111541"/>
                        <a:pt x="88121" y="143712"/>
                        <a:pt x="56769" y="143712"/>
                      </a:cubicBezTo>
                      <a:cubicBezTo>
                        <a:pt x="25416" y="143712"/>
                        <a:pt x="0" y="111541"/>
                        <a:pt x="0" y="71856"/>
                      </a:cubicBezTo>
                      <a:cubicBezTo>
                        <a:pt x="0" y="32171"/>
                        <a:pt x="25416" y="0"/>
                        <a:pt x="56769" y="0"/>
                      </a:cubicBezTo>
                      <a:cubicBezTo>
                        <a:pt x="88121" y="0"/>
                        <a:pt x="113537" y="32171"/>
                        <a:pt x="113537" y="71856"/>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9" name="Freeform 280">
                  <a:extLst>
                    <a:ext uri="{FF2B5EF4-FFF2-40B4-BE49-F238E27FC236}">
                      <a16:creationId xmlns:a16="http://schemas.microsoft.com/office/drawing/2014/main" id="{0C54A2FB-6A6A-44ED-93AA-0BC5732B79C6}"/>
                    </a:ext>
                  </a:extLst>
                </p:cNvPr>
                <p:cNvSpPr/>
                <p:nvPr/>
              </p:nvSpPr>
              <p:spPr>
                <a:xfrm rot="-2118194">
                  <a:off x="5981624" y="931486"/>
                  <a:ext cx="62864" cy="79524"/>
                </a:xfrm>
                <a:custGeom>
                  <a:avLst/>
                  <a:gdLst>
                    <a:gd name="connsiteX0" fmla="*/ 62865 w 62864"/>
                    <a:gd name="connsiteY0" fmla="*/ 39762 h 79524"/>
                    <a:gd name="connsiteX1" fmla="*/ 31432 w 62864"/>
                    <a:gd name="connsiteY1" fmla="*/ 79525 h 79524"/>
                    <a:gd name="connsiteX2" fmla="*/ 0 w 62864"/>
                    <a:gd name="connsiteY2" fmla="*/ 39762 h 79524"/>
                    <a:gd name="connsiteX3" fmla="*/ 31432 w 62864"/>
                    <a:gd name="connsiteY3" fmla="*/ 0 h 79524"/>
                    <a:gd name="connsiteX4" fmla="*/ 62865 w 62864"/>
                    <a:gd name="connsiteY4" fmla="*/ 39762 h 7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4" h="79524">
                      <a:moveTo>
                        <a:pt x="62865" y="39762"/>
                      </a:moveTo>
                      <a:cubicBezTo>
                        <a:pt x="62865" y="61722"/>
                        <a:pt x="48792" y="79525"/>
                        <a:pt x="31432" y="79525"/>
                      </a:cubicBezTo>
                      <a:cubicBezTo>
                        <a:pt x="14073" y="79525"/>
                        <a:pt x="0" y="61722"/>
                        <a:pt x="0" y="39762"/>
                      </a:cubicBezTo>
                      <a:cubicBezTo>
                        <a:pt x="0" y="17802"/>
                        <a:pt x="14073" y="0"/>
                        <a:pt x="31432" y="0"/>
                      </a:cubicBezTo>
                      <a:cubicBezTo>
                        <a:pt x="48792" y="0"/>
                        <a:pt x="62865" y="17802"/>
                        <a:pt x="62865" y="3976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pic>
          <p:nvPicPr>
            <p:cNvPr id="257" name="Picture 256">
              <a:extLst>
                <a:ext uri="{FF2B5EF4-FFF2-40B4-BE49-F238E27FC236}">
                  <a16:creationId xmlns:a16="http://schemas.microsoft.com/office/drawing/2014/main" id="{2902C4E1-AE71-21A0-FFFE-9D2185E09C20}"/>
                </a:ext>
              </a:extLst>
            </p:cNvPr>
            <p:cNvPicPr>
              <a:picLocks noChangeAspect="1"/>
            </p:cNvPicPr>
            <p:nvPr/>
          </p:nvPicPr>
          <p:blipFill>
            <a:blip r:embed="rId7"/>
            <a:stretch>
              <a:fillRect/>
            </a:stretch>
          </p:blipFill>
          <p:spPr>
            <a:xfrm>
              <a:off x="868877" y="1889953"/>
              <a:ext cx="404495" cy="354711"/>
            </a:xfrm>
            <a:prstGeom prst="rect">
              <a:avLst/>
            </a:prstGeom>
          </p:spPr>
        </p:pic>
        <p:sp>
          <p:nvSpPr>
            <p:cNvPr id="258" name="TextBox 257">
              <a:extLst>
                <a:ext uri="{FF2B5EF4-FFF2-40B4-BE49-F238E27FC236}">
                  <a16:creationId xmlns:a16="http://schemas.microsoft.com/office/drawing/2014/main" id="{6C0EED1F-7F7E-F2CE-43E1-466C234A70F3}"/>
                </a:ext>
              </a:extLst>
            </p:cNvPr>
            <p:cNvSpPr txBox="1"/>
            <p:nvPr/>
          </p:nvSpPr>
          <p:spPr>
            <a:xfrm>
              <a:off x="875483" y="1717963"/>
              <a:ext cx="35266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pic>
          <p:nvPicPr>
            <p:cNvPr id="259" name="Picture 258" descr="A planet in space&#10;&#10;Description automatically generated with low confidence">
              <a:extLst>
                <a:ext uri="{FF2B5EF4-FFF2-40B4-BE49-F238E27FC236}">
                  <a16:creationId xmlns:a16="http://schemas.microsoft.com/office/drawing/2014/main" id="{49C70114-286B-4CB8-E082-9F48E67BA459}"/>
                </a:ext>
              </a:extLst>
            </p:cNvPr>
            <p:cNvPicPr>
              <a:picLocks noChangeAspect="1"/>
            </p:cNvPicPr>
            <p:nvPr/>
          </p:nvPicPr>
          <p:blipFill>
            <a:blip r:embed="rId6"/>
            <a:stretch>
              <a:fillRect/>
            </a:stretch>
          </p:blipFill>
          <p:spPr>
            <a:xfrm>
              <a:off x="1465425" y="1938718"/>
              <a:ext cx="578739" cy="261366"/>
            </a:xfrm>
            <a:prstGeom prst="rect">
              <a:avLst/>
            </a:prstGeom>
          </p:spPr>
        </p:pic>
        <p:sp>
          <p:nvSpPr>
            <p:cNvPr id="260" name="TextBox 259">
              <a:extLst>
                <a:ext uri="{FF2B5EF4-FFF2-40B4-BE49-F238E27FC236}">
                  <a16:creationId xmlns:a16="http://schemas.microsoft.com/office/drawing/2014/main" id="{80DB969E-F4BC-0F62-282D-6D444F522F8E}"/>
                </a:ext>
              </a:extLst>
            </p:cNvPr>
            <p:cNvSpPr txBox="1"/>
            <p:nvPr/>
          </p:nvSpPr>
          <p:spPr>
            <a:xfrm>
              <a:off x="1442663" y="1717963"/>
              <a:ext cx="39594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pic>
          <p:nvPicPr>
            <p:cNvPr id="261" name="Picture 260" descr="A planet in space&#10;&#10;Description automatically generated with low confidence">
              <a:extLst>
                <a:ext uri="{FF2B5EF4-FFF2-40B4-BE49-F238E27FC236}">
                  <a16:creationId xmlns:a16="http://schemas.microsoft.com/office/drawing/2014/main" id="{EFEECE1F-D353-2D82-4CF9-2A1E406567C6}"/>
                </a:ext>
              </a:extLst>
            </p:cNvPr>
            <p:cNvPicPr>
              <a:picLocks noChangeAspect="1"/>
            </p:cNvPicPr>
            <p:nvPr/>
          </p:nvPicPr>
          <p:blipFill>
            <a:blip r:embed="rId6"/>
            <a:stretch>
              <a:fillRect/>
            </a:stretch>
          </p:blipFill>
          <p:spPr>
            <a:xfrm>
              <a:off x="10243665" y="1938718"/>
              <a:ext cx="578739" cy="261366"/>
            </a:xfrm>
            <a:prstGeom prst="rect">
              <a:avLst/>
            </a:prstGeom>
          </p:spPr>
        </p:pic>
        <p:pic>
          <p:nvPicPr>
            <p:cNvPr id="262" name="Picture 261" descr="A picture containing text&#10;&#10;Description automatically generated">
              <a:extLst>
                <a:ext uri="{FF2B5EF4-FFF2-40B4-BE49-F238E27FC236}">
                  <a16:creationId xmlns:a16="http://schemas.microsoft.com/office/drawing/2014/main" id="{8E56C6EF-3303-04A1-53C5-38F24DED672C}"/>
                </a:ext>
              </a:extLst>
            </p:cNvPr>
            <p:cNvPicPr>
              <a:picLocks noChangeAspect="1"/>
            </p:cNvPicPr>
            <p:nvPr/>
          </p:nvPicPr>
          <p:blipFill>
            <a:blip r:embed="rId5"/>
            <a:stretch>
              <a:fillRect/>
            </a:stretch>
          </p:blipFill>
          <p:spPr>
            <a:xfrm>
              <a:off x="10983627" y="1894035"/>
              <a:ext cx="311150" cy="336042"/>
            </a:xfrm>
            <a:prstGeom prst="rect">
              <a:avLst/>
            </a:prstGeom>
          </p:spPr>
        </p:pic>
      </p:grpSp>
      <p:sp>
        <p:nvSpPr>
          <p:cNvPr id="6" name="Rectangle 5">
            <a:extLst>
              <a:ext uri="{FF2B5EF4-FFF2-40B4-BE49-F238E27FC236}">
                <a16:creationId xmlns:a16="http://schemas.microsoft.com/office/drawing/2014/main" id="{A478305F-06CD-05CF-FCCA-FE3BDECBF296}"/>
              </a:ext>
            </a:extLst>
          </p:cNvPr>
          <p:cNvSpPr/>
          <p:nvPr/>
        </p:nvSpPr>
        <p:spPr>
          <a:xfrm>
            <a:off x="1767053" y="8127"/>
            <a:ext cx="8657894" cy="973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590995"/>
              </a:solidFill>
              <a:effectLst/>
              <a:uLnTx/>
              <a:uFillTx/>
              <a:latin typeface="Arial" panose="020B0604020202020204"/>
              <a:ea typeface="+mn-ea"/>
              <a:cs typeface="+mn-cs"/>
            </a:endParaRPr>
          </a:p>
        </p:txBody>
      </p:sp>
      <p:sp>
        <p:nvSpPr>
          <p:cNvPr id="16" name="Title 15">
            <a:extLst>
              <a:ext uri="{FF2B5EF4-FFF2-40B4-BE49-F238E27FC236}">
                <a16:creationId xmlns:a16="http://schemas.microsoft.com/office/drawing/2014/main" id="{9D044DF0-15B9-C5A2-CF09-FC4DD8D95188}"/>
              </a:ext>
            </a:extLst>
          </p:cNvPr>
          <p:cNvSpPr>
            <a:spLocks noGrp="1"/>
          </p:cNvSpPr>
          <p:nvPr>
            <p:ph type="title"/>
          </p:nvPr>
        </p:nvSpPr>
        <p:spPr/>
        <p:txBody>
          <a:bodyPr/>
          <a:lstStyle/>
          <a:p>
            <a:r>
              <a:rPr lang="en-GB" dirty="0"/>
              <a:t>Similar inflammatory processes are associated with both upper and lower airways diseases</a:t>
            </a:r>
            <a:r>
              <a:rPr lang="en-GB" baseline="30000" dirty="0"/>
              <a:t>1–3</a:t>
            </a:r>
          </a:p>
        </p:txBody>
      </p:sp>
      <p:sp>
        <p:nvSpPr>
          <p:cNvPr id="3265" name="Arrow: Left-Right 408">
            <a:extLst>
              <a:ext uri="{FF2B5EF4-FFF2-40B4-BE49-F238E27FC236}">
                <a16:creationId xmlns:a16="http://schemas.microsoft.com/office/drawing/2014/main" id="{38DEE94E-5EB4-5869-82E1-F401925BD8D8}"/>
              </a:ext>
            </a:extLst>
          </p:cNvPr>
          <p:cNvSpPr/>
          <p:nvPr/>
        </p:nvSpPr>
        <p:spPr>
          <a:xfrm>
            <a:off x="2230244" y="1420258"/>
            <a:ext cx="7731513" cy="237092"/>
          </a:xfrm>
          <a:prstGeom prst="leftRightArrow">
            <a:avLst>
              <a:gd name="adj1" fmla="val 100000"/>
              <a:gd name="adj2" fmla="val 0"/>
            </a:avLst>
          </a:prstGeom>
          <a:solidFill>
            <a:srgbClr val="590995">
              <a:alpha val="602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Inflammation in asthma</a:t>
            </a:r>
          </a:p>
        </p:txBody>
      </p:sp>
      <p:sp>
        <p:nvSpPr>
          <p:cNvPr id="3266" name="Arrow: Left-Right 409">
            <a:extLst>
              <a:ext uri="{FF2B5EF4-FFF2-40B4-BE49-F238E27FC236}">
                <a16:creationId xmlns:a16="http://schemas.microsoft.com/office/drawing/2014/main" id="{3616B2C4-67D4-19C9-52AC-C102DB588DF1}"/>
              </a:ext>
            </a:extLst>
          </p:cNvPr>
          <p:cNvSpPr>
            <a:spLocks/>
          </p:cNvSpPr>
          <p:nvPr/>
        </p:nvSpPr>
        <p:spPr>
          <a:xfrm>
            <a:off x="433387" y="1159922"/>
            <a:ext cx="11325226" cy="237092"/>
          </a:xfrm>
          <a:prstGeom prst="leftRightArrow">
            <a:avLst>
              <a:gd name="adj1" fmla="val 100000"/>
              <a:gd name="adj2" fmla="val 0"/>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Inflammation in upper airways disease</a:t>
            </a:r>
          </a:p>
        </p:txBody>
      </p:sp>
      <p:grpSp>
        <p:nvGrpSpPr>
          <p:cNvPr id="3697" name="Group 3696">
            <a:extLst>
              <a:ext uri="{FF2B5EF4-FFF2-40B4-BE49-F238E27FC236}">
                <a16:creationId xmlns:a16="http://schemas.microsoft.com/office/drawing/2014/main" id="{9AC09430-2390-36A0-BE3F-62F6B8FA531B}"/>
              </a:ext>
            </a:extLst>
          </p:cNvPr>
          <p:cNvGrpSpPr/>
          <p:nvPr/>
        </p:nvGrpSpPr>
        <p:grpSpPr>
          <a:xfrm>
            <a:off x="294468" y="2163860"/>
            <a:ext cx="11763213" cy="3274902"/>
            <a:chOff x="294468" y="2163860"/>
            <a:chExt cx="11763213" cy="3274902"/>
          </a:xfrm>
        </p:grpSpPr>
        <p:pic>
          <p:nvPicPr>
            <p:cNvPr id="23" name="Graphic 22">
              <a:extLst>
                <a:ext uri="{FF2B5EF4-FFF2-40B4-BE49-F238E27FC236}">
                  <a16:creationId xmlns:a16="http://schemas.microsoft.com/office/drawing/2014/main" id="{F1351539-1513-444F-C3C1-3996119F166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94468" y="2163860"/>
              <a:ext cx="11763213" cy="631158"/>
            </a:xfrm>
            <a:prstGeom prst="rect">
              <a:avLst/>
            </a:prstGeom>
          </p:spPr>
        </p:pic>
        <p:pic>
          <p:nvPicPr>
            <p:cNvPr id="3130" name="Picture 3129">
              <a:extLst>
                <a:ext uri="{FF2B5EF4-FFF2-40B4-BE49-F238E27FC236}">
                  <a16:creationId xmlns:a16="http://schemas.microsoft.com/office/drawing/2014/main" id="{551CAB17-07F6-AAD5-B1B8-4DE33BD580C4}"/>
                </a:ext>
              </a:extLst>
            </p:cNvPr>
            <p:cNvPicPr>
              <a:picLocks noChangeAspect="1"/>
            </p:cNvPicPr>
            <p:nvPr/>
          </p:nvPicPr>
          <p:blipFill>
            <a:blip r:embed="rId32"/>
            <a:stretch>
              <a:fillRect/>
            </a:stretch>
          </p:blipFill>
          <p:spPr>
            <a:xfrm>
              <a:off x="401820" y="4773170"/>
              <a:ext cx="11555230" cy="367208"/>
            </a:xfrm>
            <a:prstGeom prst="rect">
              <a:avLst/>
            </a:prstGeom>
          </p:spPr>
        </p:pic>
        <p:grpSp>
          <p:nvGrpSpPr>
            <p:cNvPr id="263" name="Group 262">
              <a:extLst>
                <a:ext uri="{FF2B5EF4-FFF2-40B4-BE49-F238E27FC236}">
                  <a16:creationId xmlns:a16="http://schemas.microsoft.com/office/drawing/2014/main" id="{A50C834B-166F-6AC6-6EC2-A2778302029A}"/>
                </a:ext>
              </a:extLst>
            </p:cNvPr>
            <p:cNvGrpSpPr/>
            <p:nvPr/>
          </p:nvGrpSpPr>
          <p:grpSpPr>
            <a:xfrm>
              <a:off x="328960" y="5090782"/>
              <a:ext cx="11647449" cy="347980"/>
              <a:chOff x="328960" y="5201092"/>
              <a:chExt cx="11647449" cy="347980"/>
            </a:xfrm>
          </p:grpSpPr>
          <p:pic>
            <p:nvPicPr>
              <p:cNvPr id="3081" name="Picture 3080">
                <a:extLst>
                  <a:ext uri="{FF2B5EF4-FFF2-40B4-BE49-F238E27FC236}">
                    <a16:creationId xmlns:a16="http://schemas.microsoft.com/office/drawing/2014/main" id="{3AA0770A-C694-92E3-344D-E6186274A511}"/>
                  </a:ext>
                </a:extLst>
              </p:cNvPr>
              <p:cNvPicPr>
                <a:picLocks noChangeAspect="1"/>
              </p:cNvPicPr>
              <p:nvPr/>
            </p:nvPicPr>
            <p:blipFill>
              <a:blip r:embed="rId33"/>
              <a:stretch>
                <a:fillRect/>
              </a:stretch>
            </p:blipFill>
            <p:spPr>
              <a:xfrm>
                <a:off x="328960" y="5251434"/>
                <a:ext cx="11647449" cy="259398"/>
              </a:xfrm>
              <a:prstGeom prst="rect">
                <a:avLst/>
              </a:prstGeom>
            </p:spPr>
          </p:pic>
          <p:sp>
            <p:nvSpPr>
              <p:cNvPr id="3267" name="TextBox 3266">
                <a:extLst>
                  <a:ext uri="{FF2B5EF4-FFF2-40B4-BE49-F238E27FC236}">
                    <a16:creationId xmlns:a16="http://schemas.microsoft.com/office/drawing/2014/main" id="{0CB9291C-6E50-30A4-3BF3-0DBAD03D6F79}"/>
                  </a:ext>
                </a:extLst>
              </p:cNvPr>
              <p:cNvSpPr txBox="1"/>
              <p:nvPr/>
            </p:nvSpPr>
            <p:spPr>
              <a:xfrm>
                <a:off x="4797734" y="5201092"/>
                <a:ext cx="7409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Type 2</a:t>
                </a:r>
              </a:p>
            </p:txBody>
          </p:sp>
          <p:sp>
            <p:nvSpPr>
              <p:cNvPr id="3268" name="TextBox 3267">
                <a:extLst>
                  <a:ext uri="{FF2B5EF4-FFF2-40B4-BE49-F238E27FC236}">
                    <a16:creationId xmlns:a16="http://schemas.microsoft.com/office/drawing/2014/main" id="{BA81A976-F18C-F68B-6CFF-7F0C396FA0CD}"/>
                  </a:ext>
                </a:extLst>
              </p:cNvPr>
              <p:cNvSpPr txBox="1"/>
              <p:nvPr/>
            </p:nvSpPr>
            <p:spPr>
              <a:xfrm>
                <a:off x="856526" y="5210518"/>
                <a:ext cx="766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Type 1</a:t>
                </a:r>
                <a:endParaRPr kumimoji="0" lang="en-GB" sz="1600" b="1" i="0" u="none" strike="noStrike" kern="1200" cap="none" spc="0" normalizeH="0" baseline="0" noProof="0">
                  <a:ln>
                    <a:noFill/>
                  </a:ln>
                  <a:solidFill>
                    <a:srgbClr val="FFFFFF"/>
                  </a:solidFill>
                  <a:effectLst/>
                  <a:highlight>
                    <a:srgbClr val="FFFF00"/>
                  </a:highlight>
                  <a:uLnTx/>
                  <a:uFillTx/>
                  <a:latin typeface="Calibri"/>
                  <a:ea typeface="+mn-ea"/>
                  <a:cs typeface="+mn-cs"/>
                </a:endParaRPr>
              </a:p>
            </p:txBody>
          </p:sp>
          <p:sp>
            <p:nvSpPr>
              <p:cNvPr id="3270" name="TextBox 3269">
                <a:extLst>
                  <a:ext uri="{FF2B5EF4-FFF2-40B4-BE49-F238E27FC236}">
                    <a16:creationId xmlns:a16="http://schemas.microsoft.com/office/drawing/2014/main" id="{6FB039A4-7097-1556-02B8-AC8CD4EB87F2}"/>
                  </a:ext>
                </a:extLst>
              </p:cNvPr>
              <p:cNvSpPr txBox="1"/>
              <p:nvPr/>
            </p:nvSpPr>
            <p:spPr>
              <a:xfrm>
                <a:off x="7982013" y="5201092"/>
                <a:ext cx="14309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Beyond Type 2</a:t>
                </a:r>
              </a:p>
            </p:txBody>
          </p:sp>
          <p:sp>
            <p:nvSpPr>
              <p:cNvPr id="3271" name="TextBox 3270">
                <a:extLst>
                  <a:ext uri="{FF2B5EF4-FFF2-40B4-BE49-F238E27FC236}">
                    <a16:creationId xmlns:a16="http://schemas.microsoft.com/office/drawing/2014/main" id="{B14FC600-5DC9-7BF6-35EA-2E9BBD1758C2}"/>
                  </a:ext>
                </a:extLst>
              </p:cNvPr>
              <p:cNvSpPr txBox="1"/>
              <p:nvPr/>
            </p:nvSpPr>
            <p:spPr>
              <a:xfrm>
                <a:off x="10496467" y="5210518"/>
                <a:ext cx="766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Type 3</a:t>
                </a:r>
                <a:endParaRPr kumimoji="0" lang="en-GB" sz="1600" b="1" i="0" u="none" strike="noStrike" kern="1200" cap="none" spc="0" normalizeH="0" baseline="0" noProof="0">
                  <a:ln>
                    <a:noFill/>
                  </a:ln>
                  <a:solidFill>
                    <a:srgbClr val="FFFFFF"/>
                  </a:solidFill>
                  <a:effectLst/>
                  <a:highlight>
                    <a:srgbClr val="FFFF00"/>
                  </a:highlight>
                  <a:uLnTx/>
                  <a:uFillTx/>
                  <a:latin typeface="Calibri"/>
                  <a:ea typeface="+mn-ea"/>
                  <a:cs typeface="+mn-cs"/>
                </a:endParaRPr>
              </a:p>
            </p:txBody>
          </p:sp>
        </p:grpSp>
      </p:grpSp>
      <p:sp>
        <p:nvSpPr>
          <p:cNvPr id="8" name="Rectangle 7">
            <a:extLst>
              <a:ext uri="{FF2B5EF4-FFF2-40B4-BE49-F238E27FC236}">
                <a16:creationId xmlns:a16="http://schemas.microsoft.com/office/drawing/2014/main" id="{ED8A72AB-F8F8-F3E1-D311-7CD234AF6105}"/>
              </a:ext>
            </a:extLst>
          </p:cNvPr>
          <p:cNvSpPr/>
          <p:nvPr/>
        </p:nvSpPr>
        <p:spPr>
          <a:xfrm>
            <a:off x="8710919" y="5752086"/>
            <a:ext cx="216000" cy="108000"/>
          </a:xfrm>
          <a:prstGeom prst="rect">
            <a:avLst/>
          </a:prstGeom>
          <a:solidFill>
            <a:schemeClr val="bg2">
              <a:lumMod val="20000"/>
              <a:lumOff val="80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582" name="Group 3581">
            <a:extLst>
              <a:ext uri="{FF2B5EF4-FFF2-40B4-BE49-F238E27FC236}">
                <a16:creationId xmlns:a16="http://schemas.microsoft.com/office/drawing/2014/main" id="{54AE952B-E11B-DB03-A116-CFDB73F7003E}"/>
              </a:ext>
            </a:extLst>
          </p:cNvPr>
          <p:cNvGrpSpPr/>
          <p:nvPr/>
        </p:nvGrpSpPr>
        <p:grpSpPr>
          <a:xfrm>
            <a:off x="2130622" y="1670050"/>
            <a:ext cx="8139984" cy="3469104"/>
            <a:chOff x="2006876" y="1198492"/>
            <a:chExt cx="8470354" cy="3541137"/>
          </a:xfrm>
        </p:grpSpPr>
        <p:pic>
          <p:nvPicPr>
            <p:cNvPr id="3583" name="Picture 3582" descr="A picture containing text, computer, night sky&#10;&#10;Description automatically generated">
              <a:extLst>
                <a:ext uri="{FF2B5EF4-FFF2-40B4-BE49-F238E27FC236}">
                  <a16:creationId xmlns:a16="http://schemas.microsoft.com/office/drawing/2014/main" id="{AC92EB14-3CFF-61CB-5404-8901D2AB7045}"/>
                </a:ext>
              </a:extLst>
            </p:cNvPr>
            <p:cNvPicPr>
              <a:picLocks noChangeAspect="1"/>
            </p:cNvPicPr>
            <p:nvPr/>
          </p:nvPicPr>
          <p:blipFill>
            <a:blip r:embed="rId3"/>
            <a:stretch>
              <a:fillRect/>
            </a:stretch>
          </p:blipFill>
          <p:spPr>
            <a:xfrm>
              <a:off x="2006876" y="2001975"/>
              <a:ext cx="8094760" cy="2644453"/>
            </a:xfrm>
            <a:prstGeom prst="rect">
              <a:avLst/>
            </a:prstGeom>
          </p:spPr>
        </p:pic>
        <p:sp>
          <p:nvSpPr>
            <p:cNvPr id="3584" name="TextBox 3583">
              <a:extLst>
                <a:ext uri="{FF2B5EF4-FFF2-40B4-BE49-F238E27FC236}">
                  <a16:creationId xmlns:a16="http://schemas.microsoft.com/office/drawing/2014/main" id="{40E200F4-5504-3C98-D364-A82C0C00E567}"/>
                </a:ext>
              </a:extLst>
            </p:cNvPr>
            <p:cNvSpPr txBox="1"/>
            <p:nvPr/>
          </p:nvSpPr>
          <p:spPr>
            <a:xfrm>
              <a:off x="3151432" y="1198492"/>
              <a:ext cx="44884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Allergens</a:t>
              </a:r>
            </a:p>
          </p:txBody>
        </p:sp>
        <p:sp>
          <p:nvSpPr>
            <p:cNvPr id="3585" name="TextBox 3584">
              <a:extLst>
                <a:ext uri="{FF2B5EF4-FFF2-40B4-BE49-F238E27FC236}">
                  <a16:creationId xmlns:a16="http://schemas.microsoft.com/office/drawing/2014/main" id="{0EEBCE0D-89C6-F0CC-9862-DE5E25EC210A}"/>
                </a:ext>
              </a:extLst>
            </p:cNvPr>
            <p:cNvSpPr txBox="1"/>
            <p:nvPr/>
          </p:nvSpPr>
          <p:spPr>
            <a:xfrm>
              <a:off x="3790681" y="1198492"/>
              <a:ext cx="46968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Cytokines</a:t>
              </a:r>
            </a:p>
          </p:txBody>
        </p:sp>
        <p:sp>
          <p:nvSpPr>
            <p:cNvPr id="3586" name="TextBox 3585">
              <a:extLst>
                <a:ext uri="{FF2B5EF4-FFF2-40B4-BE49-F238E27FC236}">
                  <a16:creationId xmlns:a16="http://schemas.microsoft.com/office/drawing/2014/main" id="{D1EF8341-B57F-ADF1-035E-60709C4A7656}"/>
                </a:ext>
              </a:extLst>
            </p:cNvPr>
            <p:cNvSpPr txBox="1"/>
            <p:nvPr/>
          </p:nvSpPr>
          <p:spPr>
            <a:xfrm>
              <a:off x="4457180" y="1198492"/>
              <a:ext cx="26129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Fungi</a:t>
              </a:r>
            </a:p>
          </p:txBody>
        </p:sp>
        <p:sp>
          <p:nvSpPr>
            <p:cNvPr id="3587" name="TextBox 3586">
              <a:extLst>
                <a:ext uri="{FF2B5EF4-FFF2-40B4-BE49-F238E27FC236}">
                  <a16:creationId xmlns:a16="http://schemas.microsoft.com/office/drawing/2014/main" id="{91BFCF29-B2F3-4E11-A1DE-8ED1751B8A2D}"/>
                </a:ext>
              </a:extLst>
            </p:cNvPr>
            <p:cNvSpPr txBox="1"/>
            <p:nvPr/>
          </p:nvSpPr>
          <p:spPr>
            <a:xfrm>
              <a:off x="2264413" y="2432309"/>
              <a:ext cx="22923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588" name="TextBox 3587">
              <a:extLst>
                <a:ext uri="{FF2B5EF4-FFF2-40B4-BE49-F238E27FC236}">
                  <a16:creationId xmlns:a16="http://schemas.microsoft.com/office/drawing/2014/main" id="{87FEB88D-FCD1-2502-426C-D3DC307E1511}"/>
                </a:ext>
              </a:extLst>
            </p:cNvPr>
            <p:cNvSpPr txBox="1"/>
            <p:nvPr/>
          </p:nvSpPr>
          <p:spPr>
            <a:xfrm>
              <a:off x="3170629" y="2267631"/>
              <a:ext cx="190758"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3589" name="TextBox 3588">
              <a:extLst>
                <a:ext uri="{FF2B5EF4-FFF2-40B4-BE49-F238E27FC236}">
                  <a16:creationId xmlns:a16="http://schemas.microsoft.com/office/drawing/2014/main" id="{CD38588C-102A-2C96-F5B0-BF4F960FF861}"/>
                </a:ext>
              </a:extLst>
            </p:cNvPr>
            <p:cNvSpPr txBox="1"/>
            <p:nvPr/>
          </p:nvSpPr>
          <p:spPr>
            <a:xfrm>
              <a:off x="2812978" y="26984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Mast cells</a:t>
              </a:r>
            </a:p>
          </p:txBody>
        </p:sp>
        <p:sp>
          <p:nvSpPr>
            <p:cNvPr id="3590" name="TextBox 3589">
              <a:extLst>
                <a:ext uri="{FF2B5EF4-FFF2-40B4-BE49-F238E27FC236}">
                  <a16:creationId xmlns:a16="http://schemas.microsoft.com/office/drawing/2014/main" id="{1A22C91A-EE09-4F85-FEFA-20801FFB1D26}"/>
                </a:ext>
              </a:extLst>
            </p:cNvPr>
            <p:cNvSpPr txBox="1"/>
            <p:nvPr/>
          </p:nvSpPr>
          <p:spPr>
            <a:xfrm>
              <a:off x="4402196"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3591" name="TextBox 3590">
              <a:extLst>
                <a:ext uri="{FF2B5EF4-FFF2-40B4-BE49-F238E27FC236}">
                  <a16:creationId xmlns:a16="http://schemas.microsoft.com/office/drawing/2014/main" id="{634A59A6-F78B-3FD3-937E-59B2CF2AC9CD}"/>
                </a:ext>
              </a:extLst>
            </p:cNvPr>
            <p:cNvSpPr txBox="1"/>
            <p:nvPr/>
          </p:nvSpPr>
          <p:spPr>
            <a:xfrm>
              <a:off x="4063928" y="2805799"/>
              <a:ext cx="399148"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Basophil</a:t>
              </a:r>
            </a:p>
          </p:txBody>
        </p:sp>
        <p:sp>
          <p:nvSpPr>
            <p:cNvPr id="3592" name="TextBox 3591">
              <a:extLst>
                <a:ext uri="{FF2B5EF4-FFF2-40B4-BE49-F238E27FC236}">
                  <a16:creationId xmlns:a16="http://schemas.microsoft.com/office/drawing/2014/main" id="{CE85210B-562F-E017-D4B2-518424097876}"/>
                </a:ext>
              </a:extLst>
            </p:cNvPr>
            <p:cNvSpPr txBox="1"/>
            <p:nvPr/>
          </p:nvSpPr>
          <p:spPr>
            <a:xfrm>
              <a:off x="5184199" y="2746052"/>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3593" name="TextBox 3592">
              <a:extLst>
                <a:ext uri="{FF2B5EF4-FFF2-40B4-BE49-F238E27FC236}">
                  <a16:creationId xmlns:a16="http://schemas.microsoft.com/office/drawing/2014/main" id="{E3DDC535-0328-CEDE-1102-0DD44D3744EE}"/>
                </a:ext>
              </a:extLst>
            </p:cNvPr>
            <p:cNvSpPr txBox="1"/>
            <p:nvPr/>
          </p:nvSpPr>
          <p:spPr>
            <a:xfrm>
              <a:off x="5102059" y="2908616"/>
              <a:ext cx="2660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3594" name="TextBox 3593">
              <a:extLst>
                <a:ext uri="{FF2B5EF4-FFF2-40B4-BE49-F238E27FC236}">
                  <a16:creationId xmlns:a16="http://schemas.microsoft.com/office/drawing/2014/main" id="{63CAF39B-2CD7-FF94-97C0-EC1E6B5C1D12}"/>
                </a:ext>
              </a:extLst>
            </p:cNvPr>
            <p:cNvSpPr txBox="1"/>
            <p:nvPr/>
          </p:nvSpPr>
          <p:spPr>
            <a:xfrm>
              <a:off x="5745888" y="4035704"/>
              <a:ext cx="53219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Eosinophils</a:t>
              </a:r>
            </a:p>
          </p:txBody>
        </p:sp>
        <p:sp>
          <p:nvSpPr>
            <p:cNvPr id="3595" name="TextBox 3594">
              <a:extLst>
                <a:ext uri="{FF2B5EF4-FFF2-40B4-BE49-F238E27FC236}">
                  <a16:creationId xmlns:a16="http://schemas.microsoft.com/office/drawing/2014/main" id="{D5D8E847-F9B5-F3E2-BD0A-24E196792ABC}"/>
                </a:ext>
              </a:extLst>
            </p:cNvPr>
            <p:cNvSpPr txBox="1"/>
            <p:nvPr/>
          </p:nvSpPr>
          <p:spPr>
            <a:xfrm>
              <a:off x="2924103" y="4168509"/>
              <a:ext cx="2933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 cells</a:t>
              </a:r>
            </a:p>
          </p:txBody>
        </p:sp>
        <p:sp>
          <p:nvSpPr>
            <p:cNvPr id="3596" name="TextBox 3595">
              <a:extLst>
                <a:ext uri="{FF2B5EF4-FFF2-40B4-BE49-F238E27FC236}">
                  <a16:creationId xmlns:a16="http://schemas.microsoft.com/office/drawing/2014/main" id="{CCC9AEF9-BF14-0D8D-4858-8376735B0956}"/>
                </a:ext>
              </a:extLst>
            </p:cNvPr>
            <p:cNvSpPr txBox="1"/>
            <p:nvPr/>
          </p:nvSpPr>
          <p:spPr>
            <a:xfrm>
              <a:off x="3038403" y="3714484"/>
              <a:ext cx="13946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IgE</a:t>
              </a:r>
            </a:p>
          </p:txBody>
        </p:sp>
        <p:sp>
          <p:nvSpPr>
            <p:cNvPr id="3597" name="TextBox 3596">
              <a:extLst>
                <a:ext uri="{FF2B5EF4-FFF2-40B4-BE49-F238E27FC236}">
                  <a16:creationId xmlns:a16="http://schemas.microsoft.com/office/drawing/2014/main" id="{72E9E39C-8216-5269-FEF1-0E3DAD7A4CD9}"/>
                </a:ext>
              </a:extLst>
            </p:cNvPr>
            <p:cNvSpPr txBox="1"/>
            <p:nvPr/>
          </p:nvSpPr>
          <p:spPr>
            <a:xfrm>
              <a:off x="2219253" y="3339834"/>
              <a:ext cx="6219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3598" name="TextBox 3597">
              <a:extLst>
                <a:ext uri="{FF2B5EF4-FFF2-40B4-BE49-F238E27FC236}">
                  <a16:creationId xmlns:a16="http://schemas.microsoft.com/office/drawing/2014/main" id="{6CAE66F1-BFF7-1FCC-D96A-20F330838C15}"/>
                </a:ext>
              </a:extLst>
            </p:cNvPr>
            <p:cNvSpPr txBox="1"/>
            <p:nvPr/>
          </p:nvSpPr>
          <p:spPr>
            <a:xfrm>
              <a:off x="3732057" y="3142931"/>
              <a:ext cx="184346"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3599" name="TextBox 3598">
              <a:extLst>
                <a:ext uri="{FF2B5EF4-FFF2-40B4-BE49-F238E27FC236}">
                  <a16:creationId xmlns:a16="http://schemas.microsoft.com/office/drawing/2014/main" id="{395A9607-41C2-C6B6-1389-34A0991D531C}"/>
                </a:ext>
              </a:extLst>
            </p:cNvPr>
            <p:cNvSpPr txBox="1"/>
            <p:nvPr/>
          </p:nvSpPr>
          <p:spPr>
            <a:xfrm rot="19568916">
              <a:off x="4059588" y="3849271"/>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3600" name="TextBox 3599">
              <a:extLst>
                <a:ext uri="{FF2B5EF4-FFF2-40B4-BE49-F238E27FC236}">
                  <a16:creationId xmlns:a16="http://schemas.microsoft.com/office/drawing/2014/main" id="{F38B883A-2CEA-0613-D557-71C218ADBDFD}"/>
                </a:ext>
              </a:extLst>
            </p:cNvPr>
            <p:cNvSpPr txBox="1"/>
            <p:nvPr/>
          </p:nvSpPr>
          <p:spPr>
            <a:xfrm rot="18326695">
              <a:off x="3651156" y="3441564"/>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3601" name="TextBox 3600">
              <a:extLst>
                <a:ext uri="{FF2B5EF4-FFF2-40B4-BE49-F238E27FC236}">
                  <a16:creationId xmlns:a16="http://schemas.microsoft.com/office/drawing/2014/main" id="{2C9FD4EA-9B43-A8FB-850B-95DF17BEFDA7}"/>
                </a:ext>
              </a:extLst>
            </p:cNvPr>
            <p:cNvSpPr txBox="1"/>
            <p:nvPr/>
          </p:nvSpPr>
          <p:spPr>
            <a:xfrm>
              <a:off x="4309004" y="416712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3602" name="TextBox 3601">
              <a:extLst>
                <a:ext uri="{FF2B5EF4-FFF2-40B4-BE49-F238E27FC236}">
                  <a16:creationId xmlns:a16="http://schemas.microsoft.com/office/drawing/2014/main" id="{269FE107-6EDC-3DD7-2345-A649C059A22E}"/>
                </a:ext>
              </a:extLst>
            </p:cNvPr>
            <p:cNvSpPr txBox="1"/>
            <p:nvPr/>
          </p:nvSpPr>
          <p:spPr>
            <a:xfrm>
              <a:off x="4554759" y="3367075"/>
              <a:ext cx="2051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cells</a:t>
              </a:r>
            </a:p>
          </p:txBody>
        </p:sp>
        <p:sp>
          <p:nvSpPr>
            <p:cNvPr id="3603" name="TextBox 3602">
              <a:extLst>
                <a:ext uri="{FF2B5EF4-FFF2-40B4-BE49-F238E27FC236}">
                  <a16:creationId xmlns:a16="http://schemas.microsoft.com/office/drawing/2014/main" id="{1ED35FDD-5FC7-EAB8-ED1B-F4DA56A0C91D}"/>
                </a:ext>
              </a:extLst>
            </p:cNvPr>
            <p:cNvSpPr txBox="1"/>
            <p:nvPr/>
          </p:nvSpPr>
          <p:spPr>
            <a:xfrm rot="2099857">
              <a:off x="5357167" y="355606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3604" name="TextBox 3603">
              <a:extLst>
                <a:ext uri="{FF2B5EF4-FFF2-40B4-BE49-F238E27FC236}">
                  <a16:creationId xmlns:a16="http://schemas.microsoft.com/office/drawing/2014/main" id="{C752C0FA-B6A4-8A2F-BF8E-490B9F6F207D}"/>
                </a:ext>
              </a:extLst>
            </p:cNvPr>
            <p:cNvSpPr txBox="1"/>
            <p:nvPr/>
          </p:nvSpPr>
          <p:spPr>
            <a:xfrm rot="19585287">
              <a:off x="5503473" y="3021927"/>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605" name="TextBox 3604">
              <a:extLst>
                <a:ext uri="{FF2B5EF4-FFF2-40B4-BE49-F238E27FC236}">
                  <a16:creationId xmlns:a16="http://schemas.microsoft.com/office/drawing/2014/main" id="{9660A4BF-FDD1-73CD-3922-1A1A1E4B24C7}"/>
                </a:ext>
              </a:extLst>
            </p:cNvPr>
            <p:cNvSpPr txBox="1"/>
            <p:nvPr/>
          </p:nvSpPr>
          <p:spPr>
            <a:xfrm rot="1721568">
              <a:off x="5140735" y="4314774"/>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606" name="TextBox 3605">
              <a:extLst>
                <a:ext uri="{FF2B5EF4-FFF2-40B4-BE49-F238E27FC236}">
                  <a16:creationId xmlns:a16="http://schemas.microsoft.com/office/drawing/2014/main" id="{81C3C85A-5486-6D88-0150-1DA00817F1DA}"/>
                </a:ext>
              </a:extLst>
            </p:cNvPr>
            <p:cNvSpPr txBox="1"/>
            <p:nvPr/>
          </p:nvSpPr>
          <p:spPr>
            <a:xfrm rot="19476609">
              <a:off x="6529930" y="355833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3607" name="TextBox 3606">
              <a:extLst>
                <a:ext uri="{FF2B5EF4-FFF2-40B4-BE49-F238E27FC236}">
                  <a16:creationId xmlns:a16="http://schemas.microsoft.com/office/drawing/2014/main" id="{32214C34-1930-0D57-9DF6-B152853925BE}"/>
                </a:ext>
              </a:extLst>
            </p:cNvPr>
            <p:cNvSpPr txBox="1"/>
            <p:nvPr/>
          </p:nvSpPr>
          <p:spPr>
            <a:xfrm rot="2077529">
              <a:off x="6287417" y="3002022"/>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3608" name="TextBox 3607">
              <a:extLst>
                <a:ext uri="{FF2B5EF4-FFF2-40B4-BE49-F238E27FC236}">
                  <a16:creationId xmlns:a16="http://schemas.microsoft.com/office/drawing/2014/main" id="{AA511D7C-2AEB-9FAA-D3D6-A57B2C2736EE}"/>
                </a:ext>
              </a:extLst>
            </p:cNvPr>
            <p:cNvSpPr txBox="1"/>
            <p:nvPr/>
          </p:nvSpPr>
          <p:spPr>
            <a:xfrm rot="19935994">
              <a:off x="6606612" y="431538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3609" name="TextBox 3608">
              <a:extLst>
                <a:ext uri="{FF2B5EF4-FFF2-40B4-BE49-F238E27FC236}">
                  <a16:creationId xmlns:a16="http://schemas.microsoft.com/office/drawing/2014/main" id="{67F5B762-4A40-22FA-E035-764CE7A3FBF4}"/>
                </a:ext>
              </a:extLst>
            </p:cNvPr>
            <p:cNvSpPr txBox="1"/>
            <p:nvPr/>
          </p:nvSpPr>
          <p:spPr>
            <a:xfrm>
              <a:off x="6958455" y="3107941"/>
              <a:ext cx="2404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ILC2s</a:t>
              </a:r>
            </a:p>
          </p:txBody>
        </p:sp>
        <p:sp>
          <p:nvSpPr>
            <p:cNvPr id="3610" name="TextBox 3609">
              <a:extLst>
                <a:ext uri="{FF2B5EF4-FFF2-40B4-BE49-F238E27FC236}">
                  <a16:creationId xmlns:a16="http://schemas.microsoft.com/office/drawing/2014/main" id="{FA102D41-8756-53D2-82D3-E2F0988A1C63}"/>
                </a:ext>
              </a:extLst>
            </p:cNvPr>
            <p:cNvSpPr txBox="1"/>
            <p:nvPr/>
          </p:nvSpPr>
          <p:spPr>
            <a:xfrm>
              <a:off x="6704089"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3611" name="TextBox 3610">
              <a:extLst>
                <a:ext uri="{FF2B5EF4-FFF2-40B4-BE49-F238E27FC236}">
                  <a16:creationId xmlns:a16="http://schemas.microsoft.com/office/drawing/2014/main" id="{D9153182-3206-9FE9-A15E-7D10E24AB23F}"/>
                </a:ext>
              </a:extLst>
            </p:cNvPr>
            <p:cNvSpPr txBox="1"/>
            <p:nvPr/>
          </p:nvSpPr>
          <p:spPr>
            <a:xfrm>
              <a:off x="8235794" y="2305408"/>
              <a:ext cx="248466" cy="153888"/>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3612" name="TextBox 3611">
              <a:extLst>
                <a:ext uri="{FF2B5EF4-FFF2-40B4-BE49-F238E27FC236}">
                  <a16:creationId xmlns:a16="http://schemas.microsoft.com/office/drawing/2014/main" id="{1C0E80B7-45BF-CEC0-22F4-4808AEA881DA}"/>
                </a:ext>
              </a:extLst>
            </p:cNvPr>
            <p:cNvSpPr txBox="1"/>
            <p:nvPr/>
          </p:nvSpPr>
          <p:spPr>
            <a:xfrm>
              <a:off x="8743634" y="4178147"/>
              <a:ext cx="22121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3613" name="TextBox 3612">
              <a:extLst>
                <a:ext uri="{FF2B5EF4-FFF2-40B4-BE49-F238E27FC236}">
                  <a16:creationId xmlns:a16="http://schemas.microsoft.com/office/drawing/2014/main" id="{CB6DC2AD-EF00-E4C9-A11D-3D4398AF04A7}"/>
                </a:ext>
              </a:extLst>
            </p:cNvPr>
            <p:cNvSpPr txBox="1"/>
            <p:nvPr/>
          </p:nvSpPr>
          <p:spPr>
            <a:xfrm>
              <a:off x="6960195" y="4309030"/>
              <a:ext cx="7245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Smooth muscle</a:t>
              </a:r>
            </a:p>
          </p:txBody>
        </p:sp>
        <p:sp>
          <p:nvSpPr>
            <p:cNvPr id="3614" name="TextBox 3613">
              <a:extLst>
                <a:ext uri="{FF2B5EF4-FFF2-40B4-BE49-F238E27FC236}">
                  <a16:creationId xmlns:a16="http://schemas.microsoft.com/office/drawing/2014/main" id="{6FFAC430-E92A-E3D4-3048-5F87CE4D218C}"/>
                </a:ext>
              </a:extLst>
            </p:cNvPr>
            <p:cNvSpPr txBox="1"/>
            <p:nvPr/>
          </p:nvSpPr>
          <p:spPr>
            <a:xfrm>
              <a:off x="8795298" y="38079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Mast cells</a:t>
              </a:r>
            </a:p>
          </p:txBody>
        </p:sp>
        <p:sp>
          <p:nvSpPr>
            <p:cNvPr id="3615" name="TextBox 3614">
              <a:extLst>
                <a:ext uri="{FF2B5EF4-FFF2-40B4-BE49-F238E27FC236}">
                  <a16:creationId xmlns:a16="http://schemas.microsoft.com/office/drawing/2014/main" id="{855D1360-3AB1-650B-2FB6-6D9F26D9B2A8}"/>
                </a:ext>
              </a:extLst>
            </p:cNvPr>
            <p:cNvSpPr txBox="1"/>
            <p:nvPr/>
          </p:nvSpPr>
          <p:spPr>
            <a:xfrm>
              <a:off x="9521509" y="4178147"/>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3616" name="TextBox 3615">
              <a:extLst>
                <a:ext uri="{FF2B5EF4-FFF2-40B4-BE49-F238E27FC236}">
                  <a16:creationId xmlns:a16="http://schemas.microsoft.com/office/drawing/2014/main" id="{76A9631D-D465-7588-AB20-9EE631A9A63B}"/>
                </a:ext>
              </a:extLst>
            </p:cNvPr>
            <p:cNvSpPr txBox="1"/>
            <p:nvPr/>
          </p:nvSpPr>
          <p:spPr>
            <a:xfrm>
              <a:off x="9178912" y="3386305"/>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Fibroblast</a:t>
              </a:r>
            </a:p>
          </p:txBody>
        </p:sp>
        <p:sp>
          <p:nvSpPr>
            <p:cNvPr id="3617" name="TextBox 3616">
              <a:extLst>
                <a:ext uri="{FF2B5EF4-FFF2-40B4-BE49-F238E27FC236}">
                  <a16:creationId xmlns:a16="http://schemas.microsoft.com/office/drawing/2014/main" id="{2C221AF4-5A08-FD6C-C055-DE8EADBFD57C}"/>
                </a:ext>
              </a:extLst>
            </p:cNvPr>
            <p:cNvSpPr txBox="1"/>
            <p:nvPr/>
          </p:nvSpPr>
          <p:spPr>
            <a:xfrm>
              <a:off x="9005037" y="2590999"/>
              <a:ext cx="4039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Collagen</a:t>
              </a:r>
            </a:p>
          </p:txBody>
        </p:sp>
        <p:sp>
          <p:nvSpPr>
            <p:cNvPr id="3618" name="TextBox 3617">
              <a:extLst>
                <a:ext uri="{FF2B5EF4-FFF2-40B4-BE49-F238E27FC236}">
                  <a16:creationId xmlns:a16="http://schemas.microsoft.com/office/drawing/2014/main" id="{894F0AD3-810B-0EAB-54DB-A722B457516B}"/>
                </a:ext>
              </a:extLst>
            </p:cNvPr>
            <p:cNvSpPr txBox="1"/>
            <p:nvPr/>
          </p:nvSpPr>
          <p:spPr>
            <a:xfrm>
              <a:off x="9487227" y="2241789"/>
              <a:ext cx="51456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6665">
                      <a:lumMod val="50000"/>
                    </a:srgbClr>
                  </a:solidFill>
                  <a:effectLst/>
                  <a:uLnTx/>
                  <a:uFillTx/>
                  <a:latin typeface="Calibri" panose="020F0502020204030204" pitchFamily="34" charset="0"/>
                  <a:ea typeface="+mn-ea"/>
                  <a:cs typeface="Calibri" panose="020F0502020204030204" pitchFamily="34" charset="0"/>
                </a:rPr>
                <a:t>Goblet cell</a:t>
              </a:r>
            </a:p>
          </p:txBody>
        </p:sp>
        <p:sp>
          <p:nvSpPr>
            <p:cNvPr id="3619" name="TextBox 3618">
              <a:extLst>
                <a:ext uri="{FF2B5EF4-FFF2-40B4-BE49-F238E27FC236}">
                  <a16:creationId xmlns:a16="http://schemas.microsoft.com/office/drawing/2014/main" id="{734D16A9-19DF-4407-0CC8-2525B9C017B2}"/>
                </a:ext>
              </a:extLst>
            </p:cNvPr>
            <p:cNvSpPr txBox="1"/>
            <p:nvPr/>
          </p:nvSpPr>
          <p:spPr>
            <a:xfrm>
              <a:off x="7856968" y="3455555"/>
              <a:ext cx="24846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3620" name="Graphic 2442">
              <a:extLst>
                <a:ext uri="{FF2B5EF4-FFF2-40B4-BE49-F238E27FC236}">
                  <a16:creationId xmlns:a16="http://schemas.microsoft.com/office/drawing/2014/main" id="{08310124-E140-D15D-6253-F3663EA6BE8A}"/>
                </a:ext>
              </a:extLst>
            </p:cNvPr>
            <p:cNvGrpSpPr/>
            <p:nvPr/>
          </p:nvGrpSpPr>
          <p:grpSpPr>
            <a:xfrm rot="401577">
              <a:off x="3791984" y="3364215"/>
              <a:ext cx="257936" cy="478196"/>
              <a:chOff x="7388833" y="5476246"/>
              <a:chExt cx="373677" cy="630032"/>
            </a:xfrm>
            <a:solidFill>
              <a:srgbClr val="A21383"/>
            </a:solidFill>
          </p:grpSpPr>
          <p:sp>
            <p:nvSpPr>
              <p:cNvPr id="3695" name="Freeform 2445">
                <a:extLst>
                  <a:ext uri="{FF2B5EF4-FFF2-40B4-BE49-F238E27FC236}">
                    <a16:creationId xmlns:a16="http://schemas.microsoft.com/office/drawing/2014/main" id="{A0866E26-0607-D027-5007-456BFA3295A0}"/>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96" name="Freeform 2446">
                <a:extLst>
                  <a:ext uri="{FF2B5EF4-FFF2-40B4-BE49-F238E27FC236}">
                    <a16:creationId xmlns:a16="http://schemas.microsoft.com/office/drawing/2014/main" id="{2B109873-5C6D-6B6B-8157-969ED55B3BE0}"/>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1" name="Group 3620">
              <a:extLst>
                <a:ext uri="{FF2B5EF4-FFF2-40B4-BE49-F238E27FC236}">
                  <a16:creationId xmlns:a16="http://schemas.microsoft.com/office/drawing/2014/main" id="{280520A2-4E05-02AF-15D6-9B8863D05CFF}"/>
                </a:ext>
              </a:extLst>
            </p:cNvPr>
            <p:cNvGrpSpPr/>
            <p:nvPr/>
          </p:nvGrpSpPr>
          <p:grpSpPr>
            <a:xfrm>
              <a:off x="3869982" y="3713634"/>
              <a:ext cx="880686" cy="577309"/>
              <a:chOff x="3869982" y="3713634"/>
              <a:chExt cx="880686" cy="577309"/>
            </a:xfrm>
          </p:grpSpPr>
          <p:sp>
            <p:nvSpPr>
              <p:cNvPr id="3693" name="Freeform 2448">
                <a:extLst>
                  <a:ext uri="{FF2B5EF4-FFF2-40B4-BE49-F238E27FC236}">
                    <a16:creationId xmlns:a16="http://schemas.microsoft.com/office/drawing/2014/main" id="{9BE8EDE5-12A7-D96B-7529-2DCB18FFEB8B}"/>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94" name="Freeform 2449">
                <a:extLst>
                  <a:ext uri="{FF2B5EF4-FFF2-40B4-BE49-F238E27FC236}">
                    <a16:creationId xmlns:a16="http://schemas.microsoft.com/office/drawing/2014/main" id="{A6DD6FF3-EB94-4C81-5ED2-64D0F18C163B}"/>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2" name="Graphic 2442">
              <a:extLst>
                <a:ext uri="{FF2B5EF4-FFF2-40B4-BE49-F238E27FC236}">
                  <a16:creationId xmlns:a16="http://schemas.microsoft.com/office/drawing/2014/main" id="{347E1383-A51A-5D37-B018-C2653FD8D384}"/>
                </a:ext>
              </a:extLst>
            </p:cNvPr>
            <p:cNvGrpSpPr/>
            <p:nvPr/>
          </p:nvGrpSpPr>
          <p:grpSpPr>
            <a:xfrm>
              <a:off x="4236416" y="4090738"/>
              <a:ext cx="61136" cy="392457"/>
              <a:chOff x="7893108" y="6127558"/>
              <a:chExt cx="61036" cy="391820"/>
            </a:xfrm>
            <a:solidFill>
              <a:srgbClr val="A21383"/>
            </a:solidFill>
          </p:grpSpPr>
          <p:sp>
            <p:nvSpPr>
              <p:cNvPr id="3691" name="Freeform 2451">
                <a:extLst>
                  <a:ext uri="{FF2B5EF4-FFF2-40B4-BE49-F238E27FC236}">
                    <a16:creationId xmlns:a16="http://schemas.microsoft.com/office/drawing/2014/main" id="{6E28FA65-DAC9-64B4-676B-6922C1B3A1A6}"/>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92" name="Freeform 2452">
                <a:extLst>
                  <a:ext uri="{FF2B5EF4-FFF2-40B4-BE49-F238E27FC236}">
                    <a16:creationId xmlns:a16="http://schemas.microsoft.com/office/drawing/2014/main" id="{2465D773-856B-7AEC-F88B-706B7D547CE1}"/>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3623" name="Freeform 2453">
              <a:extLst>
                <a:ext uri="{FF2B5EF4-FFF2-40B4-BE49-F238E27FC236}">
                  <a16:creationId xmlns:a16="http://schemas.microsoft.com/office/drawing/2014/main" id="{4B61D8D5-6A21-E8C5-59B7-CDDF2C4C2FF1}"/>
                </a:ext>
              </a:extLst>
            </p:cNvPr>
            <p:cNvSpPr/>
            <p:nvPr/>
          </p:nvSpPr>
          <p:spPr>
            <a:xfrm>
              <a:off x="4266911" y="3361484"/>
              <a:ext cx="6132" cy="364965"/>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3624" name="Graphic 2442">
              <a:extLst>
                <a:ext uri="{FF2B5EF4-FFF2-40B4-BE49-F238E27FC236}">
                  <a16:creationId xmlns:a16="http://schemas.microsoft.com/office/drawing/2014/main" id="{9D864719-716C-7E67-7A78-596A0942C561}"/>
                </a:ext>
              </a:extLst>
            </p:cNvPr>
            <p:cNvGrpSpPr/>
            <p:nvPr/>
          </p:nvGrpSpPr>
          <p:grpSpPr>
            <a:xfrm>
              <a:off x="5255384" y="3597560"/>
              <a:ext cx="307828" cy="204229"/>
              <a:chOff x="8910534" y="5635163"/>
              <a:chExt cx="307329" cy="203897"/>
            </a:xfrm>
            <a:solidFill>
              <a:srgbClr val="A21383"/>
            </a:solidFill>
          </p:grpSpPr>
          <p:sp>
            <p:nvSpPr>
              <p:cNvPr id="3689" name="Freeform 2461">
                <a:extLst>
                  <a:ext uri="{FF2B5EF4-FFF2-40B4-BE49-F238E27FC236}">
                    <a16:creationId xmlns:a16="http://schemas.microsoft.com/office/drawing/2014/main" id="{9BBF2FD1-8C66-9B7B-23E7-EDC039682095}"/>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90" name="Freeform 2462">
                <a:extLst>
                  <a:ext uri="{FF2B5EF4-FFF2-40B4-BE49-F238E27FC236}">
                    <a16:creationId xmlns:a16="http://schemas.microsoft.com/office/drawing/2014/main" id="{2552BADA-3D6F-A037-7777-E2D17773ACC6}"/>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5" name="Graphic 2442">
              <a:extLst>
                <a:ext uri="{FF2B5EF4-FFF2-40B4-BE49-F238E27FC236}">
                  <a16:creationId xmlns:a16="http://schemas.microsoft.com/office/drawing/2014/main" id="{098C2157-C281-166A-C71E-9F40B7AE12D5}"/>
                </a:ext>
              </a:extLst>
            </p:cNvPr>
            <p:cNvGrpSpPr/>
            <p:nvPr/>
          </p:nvGrpSpPr>
          <p:grpSpPr>
            <a:xfrm>
              <a:off x="4978034" y="3187782"/>
              <a:ext cx="88669" cy="165408"/>
              <a:chOff x="8633512" y="5226050"/>
              <a:chExt cx="88524" cy="165139"/>
            </a:xfrm>
            <a:solidFill>
              <a:srgbClr val="A21383"/>
            </a:solidFill>
          </p:grpSpPr>
          <p:sp>
            <p:nvSpPr>
              <p:cNvPr id="3687" name="Freeform 2464">
                <a:extLst>
                  <a:ext uri="{FF2B5EF4-FFF2-40B4-BE49-F238E27FC236}">
                    <a16:creationId xmlns:a16="http://schemas.microsoft.com/office/drawing/2014/main" id="{D6231289-287C-EC1F-F379-DE1C90A065C7}"/>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8" name="Freeform 2465">
                <a:extLst>
                  <a:ext uri="{FF2B5EF4-FFF2-40B4-BE49-F238E27FC236}">
                    <a16:creationId xmlns:a16="http://schemas.microsoft.com/office/drawing/2014/main" id="{10499FB6-14EA-0957-D62C-6E67E1173E3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6" name="Graphic 2442">
              <a:extLst>
                <a:ext uri="{FF2B5EF4-FFF2-40B4-BE49-F238E27FC236}">
                  <a16:creationId xmlns:a16="http://schemas.microsoft.com/office/drawing/2014/main" id="{03B1CE25-4C93-A25D-98FA-33F97A508E7F}"/>
                </a:ext>
              </a:extLst>
            </p:cNvPr>
            <p:cNvGrpSpPr/>
            <p:nvPr/>
          </p:nvGrpSpPr>
          <p:grpSpPr>
            <a:xfrm>
              <a:off x="7770971" y="3725676"/>
              <a:ext cx="236039" cy="639095"/>
              <a:chOff x="11676228" y="5763090"/>
              <a:chExt cx="235654" cy="638058"/>
            </a:xfrm>
          </p:grpSpPr>
          <p:sp>
            <p:nvSpPr>
              <p:cNvPr id="3685" name="Freeform 2473">
                <a:extLst>
                  <a:ext uri="{FF2B5EF4-FFF2-40B4-BE49-F238E27FC236}">
                    <a16:creationId xmlns:a16="http://schemas.microsoft.com/office/drawing/2014/main" id="{D6259F79-553E-9186-DD53-A2797596E718}"/>
                  </a:ext>
                </a:extLst>
              </p:cNvPr>
              <p:cNvSpPr/>
              <p:nvPr/>
            </p:nvSpPr>
            <p:spPr>
              <a:xfrm>
                <a:off x="11676228" y="5793310"/>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6" name="Freeform 2474">
                <a:extLst>
                  <a:ext uri="{FF2B5EF4-FFF2-40B4-BE49-F238E27FC236}">
                    <a16:creationId xmlns:a16="http://schemas.microsoft.com/office/drawing/2014/main" id="{6E1193F0-1ECC-8BFD-00AF-82EC98D95BB8}"/>
                  </a:ext>
                </a:extLst>
              </p:cNvPr>
              <p:cNvSpPr/>
              <p:nvPr/>
            </p:nvSpPr>
            <p:spPr>
              <a:xfrm>
                <a:off x="11852499" y="5763090"/>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7" name="Graphic 2442">
              <a:extLst>
                <a:ext uri="{FF2B5EF4-FFF2-40B4-BE49-F238E27FC236}">
                  <a16:creationId xmlns:a16="http://schemas.microsoft.com/office/drawing/2014/main" id="{351B3027-E52D-2391-CB18-93B6E7B68ACF}"/>
                </a:ext>
              </a:extLst>
            </p:cNvPr>
            <p:cNvGrpSpPr/>
            <p:nvPr/>
          </p:nvGrpSpPr>
          <p:grpSpPr>
            <a:xfrm>
              <a:off x="8641504" y="3204436"/>
              <a:ext cx="163324" cy="154070"/>
              <a:chOff x="12462659" y="5280140"/>
              <a:chExt cx="163058" cy="153820"/>
            </a:xfrm>
            <a:solidFill>
              <a:srgbClr val="A21383"/>
            </a:solidFill>
          </p:grpSpPr>
          <p:sp>
            <p:nvSpPr>
              <p:cNvPr id="3683" name="Freeform 2476">
                <a:extLst>
                  <a:ext uri="{FF2B5EF4-FFF2-40B4-BE49-F238E27FC236}">
                    <a16:creationId xmlns:a16="http://schemas.microsoft.com/office/drawing/2014/main" id="{1569CEC6-ADE7-58A2-2576-A67C848A5571}"/>
                  </a:ext>
                </a:extLst>
              </p:cNvPr>
              <p:cNvSpPr/>
              <p:nvPr/>
            </p:nvSpPr>
            <p:spPr>
              <a:xfrm>
                <a:off x="12462659" y="5310299"/>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4" name="Freeform 2477">
                <a:extLst>
                  <a:ext uri="{FF2B5EF4-FFF2-40B4-BE49-F238E27FC236}">
                    <a16:creationId xmlns:a16="http://schemas.microsoft.com/office/drawing/2014/main" id="{48B495DE-08BB-BF25-B32E-813BC55C5733}"/>
                  </a:ext>
                </a:extLst>
              </p:cNvPr>
              <p:cNvSpPr/>
              <p:nvPr/>
            </p:nvSpPr>
            <p:spPr>
              <a:xfrm>
                <a:off x="12566333" y="5280140"/>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8" name="Graphic 2442">
              <a:extLst>
                <a:ext uri="{FF2B5EF4-FFF2-40B4-BE49-F238E27FC236}">
                  <a16:creationId xmlns:a16="http://schemas.microsoft.com/office/drawing/2014/main" id="{AEAD0BD7-7341-27A6-79A7-8DA56DC7B3AE}"/>
                </a:ext>
              </a:extLst>
            </p:cNvPr>
            <p:cNvGrpSpPr/>
            <p:nvPr/>
          </p:nvGrpSpPr>
          <p:grpSpPr>
            <a:xfrm>
              <a:off x="7833394" y="3791387"/>
              <a:ext cx="248338" cy="573359"/>
              <a:chOff x="11738506" y="5828677"/>
              <a:chExt cx="247932" cy="572427"/>
            </a:xfrm>
          </p:grpSpPr>
          <p:sp>
            <p:nvSpPr>
              <p:cNvPr id="3681" name="Freeform 2479">
                <a:extLst>
                  <a:ext uri="{FF2B5EF4-FFF2-40B4-BE49-F238E27FC236}">
                    <a16:creationId xmlns:a16="http://schemas.microsoft.com/office/drawing/2014/main" id="{A1F878AE-8E00-339D-0EE6-815F2602D838}"/>
                  </a:ext>
                </a:extLst>
              </p:cNvPr>
              <p:cNvSpPr/>
              <p:nvPr/>
            </p:nvSpPr>
            <p:spPr>
              <a:xfrm>
                <a:off x="11768922" y="5828677"/>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2" name="Freeform 2480">
                <a:extLst>
                  <a:ext uri="{FF2B5EF4-FFF2-40B4-BE49-F238E27FC236}">
                    <a16:creationId xmlns:a16="http://schemas.microsoft.com/office/drawing/2014/main" id="{10938003-58BD-357A-77C7-3EC797A755AD}"/>
                  </a:ext>
                </a:extLst>
              </p:cNvPr>
              <p:cNvSpPr/>
              <p:nvPr/>
            </p:nvSpPr>
            <p:spPr>
              <a:xfrm>
                <a:off x="11738506" y="634827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9" name="Group 3628">
              <a:extLst>
                <a:ext uri="{FF2B5EF4-FFF2-40B4-BE49-F238E27FC236}">
                  <a16:creationId xmlns:a16="http://schemas.microsoft.com/office/drawing/2014/main" id="{0E7B432D-3385-0375-1FA8-A699E4BDED67}"/>
                </a:ext>
              </a:extLst>
            </p:cNvPr>
            <p:cNvGrpSpPr/>
            <p:nvPr/>
          </p:nvGrpSpPr>
          <p:grpSpPr>
            <a:xfrm>
              <a:off x="5298937" y="2352372"/>
              <a:ext cx="678636" cy="1047254"/>
              <a:chOff x="5298937" y="2308102"/>
              <a:chExt cx="678636" cy="1091509"/>
            </a:xfrm>
          </p:grpSpPr>
          <p:sp>
            <p:nvSpPr>
              <p:cNvPr id="3679" name="Freeform 2458">
                <a:extLst>
                  <a:ext uri="{FF2B5EF4-FFF2-40B4-BE49-F238E27FC236}">
                    <a16:creationId xmlns:a16="http://schemas.microsoft.com/office/drawing/2014/main" id="{19AE012D-D434-7093-40C3-BE2E04698ADA}"/>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0" name="Freeform 2459">
                <a:extLst>
                  <a:ext uri="{FF2B5EF4-FFF2-40B4-BE49-F238E27FC236}">
                    <a16:creationId xmlns:a16="http://schemas.microsoft.com/office/drawing/2014/main" id="{4BE98125-0904-0CB9-6C12-5C560740551F}"/>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30" name="Group 3629">
              <a:extLst>
                <a:ext uri="{FF2B5EF4-FFF2-40B4-BE49-F238E27FC236}">
                  <a16:creationId xmlns:a16="http://schemas.microsoft.com/office/drawing/2014/main" id="{BBA919B5-E3F8-F1D1-72CE-616A9B18DD19}"/>
                </a:ext>
              </a:extLst>
            </p:cNvPr>
            <p:cNvGrpSpPr/>
            <p:nvPr/>
          </p:nvGrpSpPr>
          <p:grpSpPr>
            <a:xfrm>
              <a:off x="6083984" y="2352369"/>
              <a:ext cx="678697" cy="1047257"/>
              <a:chOff x="5999036" y="2308102"/>
              <a:chExt cx="678697" cy="1091512"/>
            </a:xfrm>
          </p:grpSpPr>
          <p:sp>
            <p:nvSpPr>
              <p:cNvPr id="3677" name="Freeform 2482">
                <a:extLst>
                  <a:ext uri="{FF2B5EF4-FFF2-40B4-BE49-F238E27FC236}">
                    <a16:creationId xmlns:a16="http://schemas.microsoft.com/office/drawing/2014/main" id="{B91097C1-BE4A-2C72-90B8-4E8776F5A8DA}"/>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78" name="Freeform 2483">
                <a:extLst>
                  <a:ext uri="{FF2B5EF4-FFF2-40B4-BE49-F238E27FC236}">
                    <a16:creationId xmlns:a16="http://schemas.microsoft.com/office/drawing/2014/main" id="{ACA090B6-34F0-DA2B-1F15-B35C79999226}"/>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31" name="Graphic 2442">
              <a:extLst>
                <a:ext uri="{FF2B5EF4-FFF2-40B4-BE49-F238E27FC236}">
                  <a16:creationId xmlns:a16="http://schemas.microsoft.com/office/drawing/2014/main" id="{B407A99D-828B-1B66-FFFC-13DBD8BF687C}"/>
                </a:ext>
              </a:extLst>
            </p:cNvPr>
            <p:cNvGrpSpPr/>
            <p:nvPr/>
          </p:nvGrpSpPr>
          <p:grpSpPr>
            <a:xfrm>
              <a:off x="6498269" y="3597560"/>
              <a:ext cx="307959" cy="204229"/>
              <a:chOff x="10066567" y="5635163"/>
              <a:chExt cx="307459" cy="203897"/>
            </a:xfrm>
            <a:solidFill>
              <a:srgbClr val="A21383"/>
            </a:solidFill>
          </p:grpSpPr>
          <p:sp>
            <p:nvSpPr>
              <p:cNvPr id="3675" name="Freeform 2485">
                <a:extLst>
                  <a:ext uri="{FF2B5EF4-FFF2-40B4-BE49-F238E27FC236}">
                    <a16:creationId xmlns:a16="http://schemas.microsoft.com/office/drawing/2014/main" id="{15FA58C0-7ADB-3F74-9834-BA837C16123F}"/>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76" name="Freeform 2486">
                <a:extLst>
                  <a:ext uri="{FF2B5EF4-FFF2-40B4-BE49-F238E27FC236}">
                    <a16:creationId xmlns:a16="http://schemas.microsoft.com/office/drawing/2014/main" id="{B42A1C2D-2E45-05C9-1A70-2F101B3BEAB7}"/>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pic>
          <p:nvPicPr>
            <p:cNvPr id="3632" name="Picture 3631" descr="A picture containing pallette&#10;&#10;Description automatically generated">
              <a:extLst>
                <a:ext uri="{FF2B5EF4-FFF2-40B4-BE49-F238E27FC236}">
                  <a16:creationId xmlns:a16="http://schemas.microsoft.com/office/drawing/2014/main" id="{20EACC3F-F94D-913F-4161-F18E8404228E}"/>
                </a:ext>
              </a:extLst>
            </p:cNvPr>
            <p:cNvPicPr>
              <a:picLocks noChangeAspect="1"/>
            </p:cNvPicPr>
            <p:nvPr/>
          </p:nvPicPr>
          <p:blipFill>
            <a:blip r:embed="rId4"/>
            <a:stretch>
              <a:fillRect/>
            </a:stretch>
          </p:blipFill>
          <p:spPr>
            <a:xfrm>
              <a:off x="3141908" y="1436129"/>
              <a:ext cx="591185" cy="273812"/>
            </a:xfrm>
            <a:prstGeom prst="rect">
              <a:avLst/>
            </a:prstGeom>
          </p:spPr>
        </p:pic>
        <p:pic>
          <p:nvPicPr>
            <p:cNvPr id="3633" name="Picture 3632" descr="A picture containing text&#10;&#10;Description automatically generated">
              <a:extLst>
                <a:ext uri="{FF2B5EF4-FFF2-40B4-BE49-F238E27FC236}">
                  <a16:creationId xmlns:a16="http://schemas.microsoft.com/office/drawing/2014/main" id="{35B11297-1BD7-2A8D-EFC6-0E9710671928}"/>
                </a:ext>
              </a:extLst>
            </p:cNvPr>
            <p:cNvPicPr>
              <a:picLocks noChangeAspect="1"/>
            </p:cNvPicPr>
            <p:nvPr/>
          </p:nvPicPr>
          <p:blipFill>
            <a:blip r:embed="rId5"/>
            <a:stretch>
              <a:fillRect/>
            </a:stretch>
          </p:blipFill>
          <p:spPr>
            <a:xfrm>
              <a:off x="4432312" y="1386602"/>
              <a:ext cx="311150" cy="336042"/>
            </a:xfrm>
            <a:prstGeom prst="rect">
              <a:avLst/>
            </a:prstGeom>
          </p:spPr>
        </p:pic>
        <p:grpSp>
          <p:nvGrpSpPr>
            <p:cNvPr id="3634" name="Group 3633">
              <a:extLst>
                <a:ext uri="{FF2B5EF4-FFF2-40B4-BE49-F238E27FC236}">
                  <a16:creationId xmlns:a16="http://schemas.microsoft.com/office/drawing/2014/main" id="{17C9BD11-632E-B500-295F-807D1919781F}"/>
                </a:ext>
              </a:extLst>
            </p:cNvPr>
            <p:cNvGrpSpPr/>
            <p:nvPr/>
          </p:nvGrpSpPr>
          <p:grpSpPr>
            <a:xfrm>
              <a:off x="6149262" y="1198492"/>
              <a:ext cx="578739" cy="458252"/>
              <a:chOff x="5791918" y="1198492"/>
              <a:chExt cx="578739" cy="458252"/>
            </a:xfrm>
          </p:grpSpPr>
          <p:sp>
            <p:nvSpPr>
              <p:cNvPr id="3673" name="TextBox 3672">
                <a:extLst>
                  <a:ext uri="{FF2B5EF4-FFF2-40B4-BE49-F238E27FC236}">
                    <a16:creationId xmlns:a16="http://schemas.microsoft.com/office/drawing/2014/main" id="{C670AB39-2BD0-C7C9-E1DD-F49B6ECBCF58}"/>
                  </a:ext>
                </a:extLst>
              </p:cNvPr>
              <p:cNvSpPr txBox="1"/>
              <p:nvPr/>
            </p:nvSpPr>
            <p:spPr>
              <a:xfrm>
                <a:off x="5863279" y="1198492"/>
                <a:ext cx="39594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Bacteria</a:t>
                </a:r>
              </a:p>
            </p:txBody>
          </p:sp>
          <p:pic>
            <p:nvPicPr>
              <p:cNvPr id="3674" name="Picture 3673" descr="A planet in space&#10;&#10;Description automatically generated with low confidence">
                <a:extLst>
                  <a:ext uri="{FF2B5EF4-FFF2-40B4-BE49-F238E27FC236}">
                    <a16:creationId xmlns:a16="http://schemas.microsoft.com/office/drawing/2014/main" id="{1433C3D2-4420-CB56-A4ED-7FE094574474}"/>
                  </a:ext>
                </a:extLst>
              </p:cNvPr>
              <p:cNvPicPr>
                <a:picLocks noChangeAspect="1"/>
              </p:cNvPicPr>
              <p:nvPr/>
            </p:nvPicPr>
            <p:blipFill>
              <a:blip r:embed="rId6"/>
              <a:stretch>
                <a:fillRect/>
              </a:stretch>
            </p:blipFill>
            <p:spPr>
              <a:xfrm>
                <a:off x="5791918" y="1395378"/>
                <a:ext cx="578739" cy="261366"/>
              </a:xfrm>
              <a:prstGeom prst="rect">
                <a:avLst/>
              </a:prstGeom>
            </p:spPr>
          </p:pic>
        </p:grpSp>
        <p:grpSp>
          <p:nvGrpSpPr>
            <p:cNvPr id="3635" name="Group 3634">
              <a:extLst>
                <a:ext uri="{FF2B5EF4-FFF2-40B4-BE49-F238E27FC236}">
                  <a16:creationId xmlns:a16="http://schemas.microsoft.com/office/drawing/2014/main" id="{AAE93A5F-BCF3-980B-76D4-60680BAA5E87}"/>
                </a:ext>
              </a:extLst>
            </p:cNvPr>
            <p:cNvGrpSpPr/>
            <p:nvPr/>
          </p:nvGrpSpPr>
          <p:grpSpPr>
            <a:xfrm>
              <a:off x="7100321" y="1198492"/>
              <a:ext cx="404495" cy="529178"/>
              <a:chOff x="6426307" y="1198492"/>
              <a:chExt cx="404495" cy="529178"/>
            </a:xfrm>
          </p:grpSpPr>
          <p:sp>
            <p:nvSpPr>
              <p:cNvPr id="3671" name="TextBox 3670">
                <a:extLst>
                  <a:ext uri="{FF2B5EF4-FFF2-40B4-BE49-F238E27FC236}">
                    <a16:creationId xmlns:a16="http://schemas.microsoft.com/office/drawing/2014/main" id="{F15EF755-C4E2-20CC-165A-5626CE659907}"/>
                  </a:ext>
                </a:extLst>
              </p:cNvPr>
              <p:cNvSpPr txBox="1"/>
              <p:nvPr/>
            </p:nvSpPr>
            <p:spPr>
              <a:xfrm>
                <a:off x="6434591" y="1198492"/>
                <a:ext cx="35266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Viruses</a:t>
                </a:r>
              </a:p>
            </p:txBody>
          </p:sp>
          <p:pic>
            <p:nvPicPr>
              <p:cNvPr id="3672" name="Picture 3671">
                <a:extLst>
                  <a:ext uri="{FF2B5EF4-FFF2-40B4-BE49-F238E27FC236}">
                    <a16:creationId xmlns:a16="http://schemas.microsoft.com/office/drawing/2014/main" id="{A49FB4DB-2F12-2490-B4B5-C3787BB8C202}"/>
                  </a:ext>
                </a:extLst>
              </p:cNvPr>
              <p:cNvPicPr>
                <a:picLocks noChangeAspect="1"/>
              </p:cNvPicPr>
              <p:nvPr/>
            </p:nvPicPr>
            <p:blipFill>
              <a:blip r:embed="rId7"/>
              <a:stretch>
                <a:fillRect/>
              </a:stretch>
            </p:blipFill>
            <p:spPr>
              <a:xfrm>
                <a:off x="6426307" y="1372959"/>
                <a:ext cx="404495" cy="354711"/>
              </a:xfrm>
              <a:prstGeom prst="rect">
                <a:avLst/>
              </a:prstGeom>
            </p:spPr>
          </p:pic>
        </p:grpSp>
        <p:grpSp>
          <p:nvGrpSpPr>
            <p:cNvPr id="3636" name="Group 3635">
              <a:extLst>
                <a:ext uri="{FF2B5EF4-FFF2-40B4-BE49-F238E27FC236}">
                  <a16:creationId xmlns:a16="http://schemas.microsoft.com/office/drawing/2014/main" id="{5963426A-3238-F9E3-0241-AB48384ADB67}"/>
                </a:ext>
              </a:extLst>
            </p:cNvPr>
            <p:cNvGrpSpPr/>
            <p:nvPr/>
          </p:nvGrpSpPr>
          <p:grpSpPr>
            <a:xfrm>
              <a:off x="7877136" y="1198492"/>
              <a:ext cx="392049" cy="534268"/>
              <a:chOff x="6985427" y="1198492"/>
              <a:chExt cx="392049" cy="534268"/>
            </a:xfrm>
          </p:grpSpPr>
          <p:sp>
            <p:nvSpPr>
              <p:cNvPr id="3669" name="TextBox 3668">
                <a:extLst>
                  <a:ext uri="{FF2B5EF4-FFF2-40B4-BE49-F238E27FC236}">
                    <a16:creationId xmlns:a16="http://schemas.microsoft.com/office/drawing/2014/main" id="{877E7FF7-404D-71B3-AA4A-0783070A497A}"/>
                  </a:ext>
                </a:extLst>
              </p:cNvPr>
              <p:cNvSpPr txBox="1"/>
              <p:nvPr/>
            </p:nvSpPr>
            <p:spPr>
              <a:xfrm>
                <a:off x="7001915" y="1198492"/>
                <a:ext cx="32541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Smoke</a:t>
                </a:r>
              </a:p>
            </p:txBody>
          </p:sp>
          <p:pic>
            <p:nvPicPr>
              <p:cNvPr id="3670" name="Picture 3669" descr="Icon&#10;&#10;Description automatically generated">
                <a:extLst>
                  <a:ext uri="{FF2B5EF4-FFF2-40B4-BE49-F238E27FC236}">
                    <a16:creationId xmlns:a16="http://schemas.microsoft.com/office/drawing/2014/main" id="{F9C450AC-ACB8-068D-F308-33B005352477}"/>
                  </a:ext>
                </a:extLst>
              </p:cNvPr>
              <p:cNvPicPr>
                <a:picLocks noChangeAspect="1"/>
              </p:cNvPicPr>
              <p:nvPr/>
            </p:nvPicPr>
            <p:blipFill>
              <a:blip r:embed="rId8"/>
              <a:stretch>
                <a:fillRect/>
              </a:stretch>
            </p:blipFill>
            <p:spPr>
              <a:xfrm>
                <a:off x="6985427" y="1346934"/>
                <a:ext cx="392049" cy="385826"/>
              </a:xfrm>
              <a:prstGeom prst="rect">
                <a:avLst/>
              </a:prstGeom>
            </p:spPr>
          </p:pic>
        </p:grpSp>
        <p:pic>
          <p:nvPicPr>
            <p:cNvPr id="3637" name="Picture 3636" descr="Icon&#10;&#10;Description automatically generated">
              <a:extLst>
                <a:ext uri="{FF2B5EF4-FFF2-40B4-BE49-F238E27FC236}">
                  <a16:creationId xmlns:a16="http://schemas.microsoft.com/office/drawing/2014/main" id="{ECC23221-0669-60EE-DDDD-3A81CF1BBB8B}"/>
                </a:ext>
              </a:extLst>
            </p:cNvPr>
            <p:cNvPicPr>
              <a:picLocks noChangeAspect="1"/>
            </p:cNvPicPr>
            <p:nvPr/>
          </p:nvPicPr>
          <p:blipFill>
            <a:blip r:embed="rId9"/>
            <a:stretch>
              <a:fillRect/>
            </a:stretch>
          </p:blipFill>
          <p:spPr>
            <a:xfrm>
              <a:off x="3267808" y="3566291"/>
              <a:ext cx="311150" cy="404495"/>
            </a:xfrm>
            <a:prstGeom prst="rect">
              <a:avLst/>
            </a:prstGeom>
          </p:spPr>
        </p:pic>
        <p:pic>
          <p:nvPicPr>
            <p:cNvPr id="3638" name="Picture 3637" descr="A picture containing room, gambling house&#10;&#10;Description automatically generated">
              <a:extLst>
                <a:ext uri="{FF2B5EF4-FFF2-40B4-BE49-F238E27FC236}">
                  <a16:creationId xmlns:a16="http://schemas.microsoft.com/office/drawing/2014/main" id="{8CCFD209-8317-1A19-E592-D79F3728B0A3}"/>
                </a:ext>
              </a:extLst>
            </p:cNvPr>
            <p:cNvPicPr>
              <a:picLocks noChangeAspect="1"/>
            </p:cNvPicPr>
            <p:nvPr/>
          </p:nvPicPr>
          <p:blipFill>
            <a:blip r:embed="rId10"/>
            <a:stretch>
              <a:fillRect/>
            </a:stretch>
          </p:blipFill>
          <p:spPr>
            <a:xfrm>
              <a:off x="3225020" y="3943463"/>
              <a:ext cx="460502" cy="416941"/>
            </a:xfrm>
            <a:prstGeom prst="rect">
              <a:avLst/>
            </a:prstGeom>
          </p:spPr>
        </p:pic>
        <p:pic>
          <p:nvPicPr>
            <p:cNvPr id="3639" name="Picture 3638" descr="Icon&#10;&#10;Description automatically generated">
              <a:extLst>
                <a:ext uri="{FF2B5EF4-FFF2-40B4-BE49-F238E27FC236}">
                  <a16:creationId xmlns:a16="http://schemas.microsoft.com/office/drawing/2014/main" id="{230925A8-5054-247D-804A-1E4DE12D18D6}"/>
                </a:ext>
              </a:extLst>
            </p:cNvPr>
            <p:cNvPicPr>
              <a:picLocks noChangeAspect="1"/>
            </p:cNvPicPr>
            <p:nvPr/>
          </p:nvPicPr>
          <p:blipFill>
            <a:blip r:embed="rId11"/>
            <a:stretch>
              <a:fillRect/>
            </a:stretch>
          </p:blipFill>
          <p:spPr>
            <a:xfrm>
              <a:off x="4089544" y="2962375"/>
              <a:ext cx="323596" cy="348488"/>
            </a:xfrm>
            <a:prstGeom prst="rect">
              <a:avLst/>
            </a:prstGeom>
          </p:spPr>
        </p:pic>
        <p:pic>
          <p:nvPicPr>
            <p:cNvPr id="3640" name="Picture 3639" descr="Icon&#10;&#10;Description automatically generated">
              <a:extLst>
                <a:ext uri="{FF2B5EF4-FFF2-40B4-BE49-F238E27FC236}">
                  <a16:creationId xmlns:a16="http://schemas.microsoft.com/office/drawing/2014/main" id="{37E6DD69-1396-3BBD-5F7F-1F38EB214C7E}"/>
                </a:ext>
              </a:extLst>
            </p:cNvPr>
            <p:cNvPicPr>
              <a:picLocks noChangeAspect="1"/>
            </p:cNvPicPr>
            <p:nvPr/>
          </p:nvPicPr>
          <p:blipFill>
            <a:blip r:embed="rId12"/>
            <a:stretch>
              <a:fillRect/>
            </a:stretch>
          </p:blipFill>
          <p:spPr>
            <a:xfrm>
              <a:off x="5243551" y="2243902"/>
              <a:ext cx="634746" cy="522732"/>
            </a:xfrm>
            <a:prstGeom prst="rect">
              <a:avLst/>
            </a:prstGeom>
          </p:spPr>
        </p:pic>
        <p:pic>
          <p:nvPicPr>
            <p:cNvPr id="3641" name="Picture 3640" descr="Icon&#10;&#10;Description automatically generated with medium confidence">
              <a:extLst>
                <a:ext uri="{FF2B5EF4-FFF2-40B4-BE49-F238E27FC236}">
                  <a16:creationId xmlns:a16="http://schemas.microsoft.com/office/drawing/2014/main" id="{E03B79BD-C1E6-1116-F160-9CBE2087D119}"/>
                </a:ext>
              </a:extLst>
            </p:cNvPr>
            <p:cNvPicPr>
              <a:picLocks noChangeAspect="1"/>
            </p:cNvPicPr>
            <p:nvPr/>
          </p:nvPicPr>
          <p:blipFill>
            <a:blip r:embed="rId13"/>
            <a:stretch>
              <a:fillRect/>
            </a:stretch>
          </p:blipFill>
          <p:spPr>
            <a:xfrm>
              <a:off x="6847996" y="3284606"/>
              <a:ext cx="547624" cy="535178"/>
            </a:xfrm>
            <a:prstGeom prst="rect">
              <a:avLst/>
            </a:prstGeom>
          </p:spPr>
        </p:pic>
        <p:pic>
          <p:nvPicPr>
            <p:cNvPr id="3642" name="Picture 3641">
              <a:extLst>
                <a:ext uri="{FF2B5EF4-FFF2-40B4-BE49-F238E27FC236}">
                  <a16:creationId xmlns:a16="http://schemas.microsoft.com/office/drawing/2014/main" id="{B0F7FA29-D30F-ECC5-18E8-91CA40BCED50}"/>
                </a:ext>
              </a:extLst>
            </p:cNvPr>
            <p:cNvPicPr>
              <a:picLocks noChangeAspect="1"/>
            </p:cNvPicPr>
            <p:nvPr/>
          </p:nvPicPr>
          <p:blipFill>
            <a:blip r:embed="rId14"/>
            <a:stretch>
              <a:fillRect/>
            </a:stretch>
          </p:blipFill>
          <p:spPr>
            <a:xfrm>
              <a:off x="2527179" y="4437609"/>
              <a:ext cx="7745519" cy="302020"/>
            </a:xfrm>
            <a:prstGeom prst="rect">
              <a:avLst/>
            </a:prstGeom>
          </p:spPr>
        </p:pic>
        <p:pic>
          <p:nvPicPr>
            <p:cNvPr id="3643" name="Picture 3642">
              <a:extLst>
                <a:ext uri="{FF2B5EF4-FFF2-40B4-BE49-F238E27FC236}">
                  <a16:creationId xmlns:a16="http://schemas.microsoft.com/office/drawing/2014/main" id="{47FC9DF3-FD91-46B5-2AA9-BE771F4C3832}"/>
                </a:ext>
              </a:extLst>
            </p:cNvPr>
            <p:cNvPicPr>
              <a:picLocks noChangeAspect="1"/>
            </p:cNvPicPr>
            <p:nvPr/>
          </p:nvPicPr>
          <p:blipFill>
            <a:blip r:embed="rId15"/>
            <a:stretch>
              <a:fillRect/>
            </a:stretch>
          </p:blipFill>
          <p:spPr>
            <a:xfrm>
              <a:off x="8108436" y="4366486"/>
              <a:ext cx="1985137" cy="143129"/>
            </a:xfrm>
            <a:prstGeom prst="rect">
              <a:avLst/>
            </a:prstGeom>
          </p:spPr>
        </p:pic>
        <p:pic>
          <p:nvPicPr>
            <p:cNvPr id="3644" name="Picture 3643">
              <a:extLst>
                <a:ext uri="{FF2B5EF4-FFF2-40B4-BE49-F238E27FC236}">
                  <a16:creationId xmlns:a16="http://schemas.microsoft.com/office/drawing/2014/main" id="{380CC7A5-606C-8CD8-68C0-14AEAEB19EFD}"/>
                </a:ext>
              </a:extLst>
            </p:cNvPr>
            <p:cNvPicPr>
              <a:picLocks noChangeAspect="1"/>
            </p:cNvPicPr>
            <p:nvPr/>
          </p:nvPicPr>
          <p:blipFill>
            <a:blip r:embed="rId16"/>
            <a:stretch>
              <a:fillRect/>
            </a:stretch>
          </p:blipFill>
          <p:spPr>
            <a:xfrm>
              <a:off x="2416098" y="1788127"/>
              <a:ext cx="8061132" cy="455361"/>
            </a:xfrm>
            <a:prstGeom prst="rect">
              <a:avLst/>
            </a:prstGeom>
          </p:spPr>
        </p:pic>
        <p:pic>
          <p:nvPicPr>
            <p:cNvPr id="3645" name="Picture 3644" descr="Icon&#10;&#10;Description automatically generated">
              <a:extLst>
                <a:ext uri="{FF2B5EF4-FFF2-40B4-BE49-F238E27FC236}">
                  <a16:creationId xmlns:a16="http://schemas.microsoft.com/office/drawing/2014/main" id="{03967F33-9F24-7435-11D1-C32742B5D373}"/>
                </a:ext>
              </a:extLst>
            </p:cNvPr>
            <p:cNvPicPr>
              <a:picLocks noChangeAspect="1"/>
            </p:cNvPicPr>
            <p:nvPr/>
          </p:nvPicPr>
          <p:blipFill>
            <a:blip r:embed="rId17"/>
            <a:stretch>
              <a:fillRect/>
            </a:stretch>
          </p:blipFill>
          <p:spPr>
            <a:xfrm>
              <a:off x="3757540" y="1709353"/>
              <a:ext cx="535178" cy="827659"/>
            </a:xfrm>
            <a:prstGeom prst="rect">
              <a:avLst/>
            </a:prstGeom>
          </p:spPr>
        </p:pic>
        <p:pic>
          <p:nvPicPr>
            <p:cNvPr id="3646" name="Picture 3645" descr="A picture containing tableware&#10;&#10;Description automatically generated">
              <a:extLst>
                <a:ext uri="{FF2B5EF4-FFF2-40B4-BE49-F238E27FC236}">
                  <a16:creationId xmlns:a16="http://schemas.microsoft.com/office/drawing/2014/main" id="{23656FEA-6BF3-2EF8-7093-22B23C9EBC08}"/>
                </a:ext>
              </a:extLst>
            </p:cNvPr>
            <p:cNvPicPr>
              <a:picLocks noChangeAspect="1"/>
            </p:cNvPicPr>
            <p:nvPr/>
          </p:nvPicPr>
          <p:blipFill>
            <a:blip r:embed="rId18"/>
            <a:stretch>
              <a:fillRect/>
            </a:stretch>
          </p:blipFill>
          <p:spPr>
            <a:xfrm rot="13102938">
              <a:off x="5334405" y="1499453"/>
              <a:ext cx="374973" cy="525492"/>
            </a:xfrm>
            <a:prstGeom prst="rect">
              <a:avLst/>
            </a:prstGeom>
          </p:spPr>
        </p:pic>
        <p:sp>
          <p:nvSpPr>
            <p:cNvPr id="3647" name="TextBox 3646">
              <a:extLst>
                <a:ext uri="{FF2B5EF4-FFF2-40B4-BE49-F238E27FC236}">
                  <a16:creationId xmlns:a16="http://schemas.microsoft.com/office/drawing/2014/main" id="{9D74BCD5-A163-E191-260E-8328B30DB765}"/>
                </a:ext>
              </a:extLst>
            </p:cNvPr>
            <p:cNvSpPr txBox="1"/>
            <p:nvPr/>
          </p:nvSpPr>
          <p:spPr>
            <a:xfrm>
              <a:off x="6193272" y="2736232"/>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3648" name="TextBox 3647">
              <a:extLst>
                <a:ext uri="{FF2B5EF4-FFF2-40B4-BE49-F238E27FC236}">
                  <a16:creationId xmlns:a16="http://schemas.microsoft.com/office/drawing/2014/main" id="{D1FF57AB-78AB-F742-0EFE-3FEFEB94EF92}"/>
                </a:ext>
              </a:extLst>
            </p:cNvPr>
            <p:cNvSpPr txBox="1"/>
            <p:nvPr/>
          </p:nvSpPr>
          <p:spPr>
            <a:xfrm>
              <a:off x="4989456" y="1603807"/>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Mucus</a:t>
              </a:r>
            </a:p>
          </p:txBody>
        </p:sp>
        <p:pic>
          <p:nvPicPr>
            <p:cNvPr id="3649" name="Picture 3648" descr="Background pattern&#10;&#10;Description automatically generated">
              <a:extLst>
                <a:ext uri="{FF2B5EF4-FFF2-40B4-BE49-F238E27FC236}">
                  <a16:creationId xmlns:a16="http://schemas.microsoft.com/office/drawing/2014/main" id="{9AFE5C6A-64E4-4AD0-B61C-A81CD100D5DE}"/>
                </a:ext>
              </a:extLst>
            </p:cNvPr>
            <p:cNvPicPr>
              <a:picLocks noChangeAspect="1"/>
            </p:cNvPicPr>
            <p:nvPr/>
          </p:nvPicPr>
          <p:blipFill>
            <a:blip r:embed="rId19"/>
            <a:stretch>
              <a:fillRect/>
            </a:stretch>
          </p:blipFill>
          <p:spPr>
            <a:xfrm>
              <a:off x="9370193" y="2737117"/>
              <a:ext cx="292101" cy="302919"/>
            </a:xfrm>
            <a:prstGeom prst="rect">
              <a:avLst/>
            </a:prstGeom>
          </p:spPr>
        </p:pic>
        <p:pic>
          <p:nvPicPr>
            <p:cNvPr id="3650" name="Picture 3649" descr="Circle&#10;&#10;Description automatically generated">
              <a:extLst>
                <a:ext uri="{FF2B5EF4-FFF2-40B4-BE49-F238E27FC236}">
                  <a16:creationId xmlns:a16="http://schemas.microsoft.com/office/drawing/2014/main" id="{994C65E3-27C7-1B14-68B3-00AEB533F9B4}"/>
                </a:ext>
              </a:extLst>
            </p:cNvPr>
            <p:cNvPicPr>
              <a:picLocks noChangeAspect="1"/>
            </p:cNvPicPr>
            <p:nvPr/>
          </p:nvPicPr>
          <p:blipFill>
            <a:blip r:embed="rId20"/>
            <a:stretch>
              <a:fillRect/>
            </a:stretch>
          </p:blipFill>
          <p:spPr>
            <a:xfrm rot="20298096">
              <a:off x="8201935" y="3220972"/>
              <a:ext cx="312981" cy="306461"/>
            </a:xfrm>
            <a:prstGeom prst="rect">
              <a:avLst/>
            </a:prstGeom>
          </p:spPr>
        </p:pic>
        <p:pic>
          <p:nvPicPr>
            <p:cNvPr id="3651" name="Picture 3650" descr="Circle&#10;&#10;Description automatically generated">
              <a:extLst>
                <a:ext uri="{FF2B5EF4-FFF2-40B4-BE49-F238E27FC236}">
                  <a16:creationId xmlns:a16="http://schemas.microsoft.com/office/drawing/2014/main" id="{9008675A-AE1F-B2DB-3F60-42A90DD670E1}"/>
                </a:ext>
              </a:extLst>
            </p:cNvPr>
            <p:cNvPicPr>
              <a:picLocks noChangeAspect="1"/>
            </p:cNvPicPr>
            <p:nvPr/>
          </p:nvPicPr>
          <p:blipFill>
            <a:blip r:embed="rId20"/>
            <a:stretch>
              <a:fillRect/>
            </a:stretch>
          </p:blipFill>
          <p:spPr>
            <a:xfrm rot="605260">
              <a:off x="8151135" y="3576572"/>
              <a:ext cx="312981" cy="306461"/>
            </a:xfrm>
            <a:prstGeom prst="rect">
              <a:avLst/>
            </a:prstGeom>
          </p:spPr>
        </p:pic>
        <p:pic>
          <p:nvPicPr>
            <p:cNvPr id="3652" name="Picture 3651" descr="Circle&#10;&#10;Description automatically generated">
              <a:extLst>
                <a:ext uri="{FF2B5EF4-FFF2-40B4-BE49-F238E27FC236}">
                  <a16:creationId xmlns:a16="http://schemas.microsoft.com/office/drawing/2014/main" id="{DB55454F-C7B3-8570-59A7-288FDA8E1823}"/>
                </a:ext>
              </a:extLst>
            </p:cNvPr>
            <p:cNvPicPr>
              <a:picLocks noChangeAspect="1"/>
            </p:cNvPicPr>
            <p:nvPr/>
          </p:nvPicPr>
          <p:blipFill>
            <a:blip r:embed="rId20"/>
            <a:stretch>
              <a:fillRect/>
            </a:stretch>
          </p:blipFill>
          <p:spPr>
            <a:xfrm rot="21333664">
              <a:off x="8503560" y="3468622"/>
              <a:ext cx="312981" cy="306461"/>
            </a:xfrm>
            <a:prstGeom prst="rect">
              <a:avLst/>
            </a:prstGeom>
          </p:spPr>
        </p:pic>
        <p:pic>
          <p:nvPicPr>
            <p:cNvPr id="3653" name="Picture 3652" descr="A picture containing icon&#10;&#10;Description automatically generated">
              <a:extLst>
                <a:ext uri="{FF2B5EF4-FFF2-40B4-BE49-F238E27FC236}">
                  <a16:creationId xmlns:a16="http://schemas.microsoft.com/office/drawing/2014/main" id="{B4B8B4D1-3C7E-8C33-19A5-26933766A2BC}"/>
                </a:ext>
              </a:extLst>
            </p:cNvPr>
            <p:cNvPicPr>
              <a:picLocks noChangeAspect="1"/>
            </p:cNvPicPr>
            <p:nvPr/>
          </p:nvPicPr>
          <p:blipFill>
            <a:blip r:embed="rId21"/>
            <a:stretch>
              <a:fillRect/>
            </a:stretch>
          </p:blipFill>
          <p:spPr>
            <a:xfrm>
              <a:off x="5631590" y="3726591"/>
              <a:ext cx="291933" cy="279769"/>
            </a:xfrm>
            <a:prstGeom prst="rect">
              <a:avLst/>
            </a:prstGeom>
          </p:spPr>
        </p:pic>
        <p:pic>
          <p:nvPicPr>
            <p:cNvPr id="3654" name="Picture 3653" descr="Icon&#10;&#10;Description automatically generated">
              <a:extLst>
                <a:ext uri="{FF2B5EF4-FFF2-40B4-BE49-F238E27FC236}">
                  <a16:creationId xmlns:a16="http://schemas.microsoft.com/office/drawing/2014/main" id="{88EC77EB-2CFF-95D6-589C-7E84036EE9DA}"/>
                </a:ext>
              </a:extLst>
            </p:cNvPr>
            <p:cNvPicPr>
              <a:picLocks noChangeAspect="1"/>
            </p:cNvPicPr>
            <p:nvPr/>
          </p:nvPicPr>
          <p:blipFill>
            <a:blip r:embed="rId22"/>
            <a:stretch>
              <a:fillRect/>
            </a:stretch>
          </p:blipFill>
          <p:spPr>
            <a:xfrm>
              <a:off x="5893171" y="3457716"/>
              <a:ext cx="282338" cy="301161"/>
            </a:xfrm>
            <a:prstGeom prst="rect">
              <a:avLst/>
            </a:prstGeom>
          </p:spPr>
        </p:pic>
        <p:pic>
          <p:nvPicPr>
            <p:cNvPr id="3655" name="Picture 3654" descr="A picture containing icon&#10;&#10;Description automatically generated">
              <a:extLst>
                <a:ext uri="{FF2B5EF4-FFF2-40B4-BE49-F238E27FC236}">
                  <a16:creationId xmlns:a16="http://schemas.microsoft.com/office/drawing/2014/main" id="{F1341478-3698-C10F-C4B9-2E3A25335593}"/>
                </a:ext>
              </a:extLst>
            </p:cNvPr>
            <p:cNvPicPr>
              <a:picLocks noChangeAspect="1"/>
            </p:cNvPicPr>
            <p:nvPr/>
          </p:nvPicPr>
          <p:blipFill>
            <a:blip r:embed="rId23"/>
            <a:stretch>
              <a:fillRect/>
            </a:stretch>
          </p:blipFill>
          <p:spPr>
            <a:xfrm>
              <a:off x="6126973" y="3718146"/>
              <a:ext cx="284957" cy="297346"/>
            </a:xfrm>
            <a:prstGeom prst="rect">
              <a:avLst/>
            </a:prstGeom>
          </p:spPr>
        </p:pic>
        <p:grpSp>
          <p:nvGrpSpPr>
            <p:cNvPr id="3656" name="Group 3655">
              <a:extLst>
                <a:ext uri="{FF2B5EF4-FFF2-40B4-BE49-F238E27FC236}">
                  <a16:creationId xmlns:a16="http://schemas.microsoft.com/office/drawing/2014/main" id="{389A3950-E64E-E6B9-C46B-23D76A28FDE4}"/>
                </a:ext>
              </a:extLst>
            </p:cNvPr>
            <p:cNvGrpSpPr/>
            <p:nvPr/>
          </p:nvGrpSpPr>
          <p:grpSpPr>
            <a:xfrm>
              <a:off x="8641504" y="1198492"/>
              <a:ext cx="765115" cy="523287"/>
              <a:chOff x="7703179" y="1198492"/>
              <a:chExt cx="765115" cy="523287"/>
            </a:xfrm>
          </p:grpSpPr>
          <p:sp>
            <p:nvSpPr>
              <p:cNvPr id="3667" name="TextBox 3666">
                <a:extLst>
                  <a:ext uri="{FF2B5EF4-FFF2-40B4-BE49-F238E27FC236}">
                    <a16:creationId xmlns:a16="http://schemas.microsoft.com/office/drawing/2014/main" id="{91165B64-D5A1-F4D6-6F30-79B7C4D8E51A}"/>
                  </a:ext>
                </a:extLst>
              </p:cNvPr>
              <p:cNvSpPr txBox="1"/>
              <p:nvPr/>
            </p:nvSpPr>
            <p:spPr>
              <a:xfrm>
                <a:off x="7881803" y="1198492"/>
                <a:ext cx="43762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Pollution</a:t>
                </a:r>
              </a:p>
            </p:txBody>
          </p:sp>
          <p:pic>
            <p:nvPicPr>
              <p:cNvPr id="3668" name="Picture 3667" descr="Shape&#10;&#10;Description automatically generated">
                <a:extLst>
                  <a:ext uri="{FF2B5EF4-FFF2-40B4-BE49-F238E27FC236}">
                    <a16:creationId xmlns:a16="http://schemas.microsoft.com/office/drawing/2014/main" id="{B31C9352-451E-90E7-D15F-32CD6BB0031F}"/>
                  </a:ext>
                </a:extLst>
              </p:cNvPr>
              <p:cNvPicPr>
                <a:picLocks noChangeAspect="1"/>
              </p:cNvPicPr>
              <p:nvPr/>
            </p:nvPicPr>
            <p:blipFill>
              <a:blip r:embed="rId24"/>
              <a:stretch>
                <a:fillRect/>
              </a:stretch>
            </p:blipFill>
            <p:spPr>
              <a:xfrm>
                <a:off x="7703179" y="1392277"/>
                <a:ext cx="765115" cy="329502"/>
              </a:xfrm>
              <a:prstGeom prst="rect">
                <a:avLst/>
              </a:prstGeom>
            </p:spPr>
          </p:pic>
        </p:grpSp>
        <p:pic>
          <p:nvPicPr>
            <p:cNvPr id="3657" name="Picture 3656" descr="Background pattern&#10;&#10;Description automatically generated">
              <a:extLst>
                <a:ext uri="{FF2B5EF4-FFF2-40B4-BE49-F238E27FC236}">
                  <a16:creationId xmlns:a16="http://schemas.microsoft.com/office/drawing/2014/main" id="{BF744D47-BA95-8C9B-4DFC-9189E254CA90}"/>
                </a:ext>
              </a:extLst>
            </p:cNvPr>
            <p:cNvPicPr>
              <a:picLocks noChangeAspect="1"/>
            </p:cNvPicPr>
            <p:nvPr/>
          </p:nvPicPr>
          <p:blipFill>
            <a:blip r:embed="rId25"/>
            <a:stretch>
              <a:fillRect/>
            </a:stretch>
          </p:blipFill>
          <p:spPr>
            <a:xfrm>
              <a:off x="3921544" y="1493069"/>
              <a:ext cx="273432" cy="177731"/>
            </a:xfrm>
            <a:prstGeom prst="rect">
              <a:avLst/>
            </a:prstGeom>
          </p:spPr>
        </p:pic>
        <p:pic>
          <p:nvPicPr>
            <p:cNvPr id="3658" name="Picture 3657" descr="A picture containing clock, vector graphics&#10;&#10;Description automatically generated">
              <a:extLst>
                <a:ext uri="{FF2B5EF4-FFF2-40B4-BE49-F238E27FC236}">
                  <a16:creationId xmlns:a16="http://schemas.microsoft.com/office/drawing/2014/main" id="{D88C99FB-DDDD-3823-20EA-FED1D74A0CBA}"/>
                </a:ext>
              </a:extLst>
            </p:cNvPr>
            <p:cNvPicPr>
              <a:picLocks noChangeAspect="1"/>
            </p:cNvPicPr>
            <p:nvPr/>
          </p:nvPicPr>
          <p:blipFill>
            <a:blip r:embed="rId26"/>
            <a:stretch>
              <a:fillRect/>
            </a:stretch>
          </p:blipFill>
          <p:spPr>
            <a:xfrm>
              <a:off x="2576813" y="2280724"/>
              <a:ext cx="570812" cy="424791"/>
            </a:xfrm>
            <a:prstGeom prst="rect">
              <a:avLst/>
            </a:prstGeom>
          </p:spPr>
        </p:pic>
        <p:pic>
          <p:nvPicPr>
            <p:cNvPr id="3659" name="Picture 3658" descr="A picture containing clock, vector graphics&#10;&#10;Description automatically generated">
              <a:extLst>
                <a:ext uri="{FF2B5EF4-FFF2-40B4-BE49-F238E27FC236}">
                  <a16:creationId xmlns:a16="http://schemas.microsoft.com/office/drawing/2014/main" id="{DBD62CF2-47C9-A9D5-CBBE-AA698D438099}"/>
                </a:ext>
              </a:extLst>
            </p:cNvPr>
            <p:cNvPicPr>
              <a:picLocks noChangeAspect="1"/>
            </p:cNvPicPr>
            <p:nvPr/>
          </p:nvPicPr>
          <p:blipFill>
            <a:blip r:embed="rId26"/>
            <a:stretch>
              <a:fillRect/>
            </a:stretch>
          </p:blipFill>
          <p:spPr>
            <a:xfrm rot="19590329">
              <a:off x="2684357" y="2978718"/>
              <a:ext cx="570812" cy="424791"/>
            </a:xfrm>
            <a:prstGeom prst="rect">
              <a:avLst/>
            </a:prstGeom>
          </p:spPr>
        </p:pic>
        <p:pic>
          <p:nvPicPr>
            <p:cNvPr id="3660" name="Picture 3659" descr="A picture containing clock, vector graphics&#10;&#10;Description automatically generated">
              <a:extLst>
                <a:ext uri="{FF2B5EF4-FFF2-40B4-BE49-F238E27FC236}">
                  <a16:creationId xmlns:a16="http://schemas.microsoft.com/office/drawing/2014/main" id="{1961D29C-5E9D-CB1A-BC37-18F15710BF64}"/>
                </a:ext>
              </a:extLst>
            </p:cNvPr>
            <p:cNvPicPr>
              <a:picLocks noChangeAspect="1"/>
            </p:cNvPicPr>
            <p:nvPr/>
          </p:nvPicPr>
          <p:blipFill>
            <a:blip r:embed="rId26"/>
            <a:stretch>
              <a:fillRect/>
            </a:stretch>
          </p:blipFill>
          <p:spPr>
            <a:xfrm rot="7197618">
              <a:off x="3230496" y="3140319"/>
              <a:ext cx="533058" cy="396695"/>
            </a:xfrm>
            <a:prstGeom prst="rect">
              <a:avLst/>
            </a:prstGeom>
          </p:spPr>
        </p:pic>
        <p:pic>
          <p:nvPicPr>
            <p:cNvPr id="3661" name="Picture 3660" descr="Icon&#10;&#10;Description automatically generated">
              <a:extLst>
                <a:ext uri="{FF2B5EF4-FFF2-40B4-BE49-F238E27FC236}">
                  <a16:creationId xmlns:a16="http://schemas.microsoft.com/office/drawing/2014/main" id="{9C80D01D-26DC-BCB0-BDBC-AD9EDDA3D922}"/>
                </a:ext>
              </a:extLst>
            </p:cNvPr>
            <p:cNvPicPr>
              <a:picLocks noChangeAspect="1"/>
            </p:cNvPicPr>
            <p:nvPr/>
          </p:nvPicPr>
          <p:blipFill>
            <a:blip r:embed="rId27"/>
            <a:stretch>
              <a:fillRect/>
            </a:stretch>
          </p:blipFill>
          <p:spPr>
            <a:xfrm>
              <a:off x="4838284" y="2910975"/>
              <a:ext cx="239327" cy="232858"/>
            </a:xfrm>
            <a:prstGeom prst="rect">
              <a:avLst/>
            </a:prstGeom>
          </p:spPr>
        </p:pic>
        <p:pic>
          <p:nvPicPr>
            <p:cNvPr id="3662" name="Picture 3661" descr="Icon&#10;&#10;Description automatically generated">
              <a:extLst>
                <a:ext uri="{FF2B5EF4-FFF2-40B4-BE49-F238E27FC236}">
                  <a16:creationId xmlns:a16="http://schemas.microsoft.com/office/drawing/2014/main" id="{C8C18DB8-E2A1-0EB5-DFF8-58126752A716}"/>
                </a:ext>
              </a:extLst>
            </p:cNvPr>
            <p:cNvPicPr>
              <a:picLocks noChangeAspect="1"/>
            </p:cNvPicPr>
            <p:nvPr/>
          </p:nvPicPr>
          <p:blipFill>
            <a:blip r:embed="rId27"/>
            <a:stretch>
              <a:fillRect/>
            </a:stretch>
          </p:blipFill>
          <p:spPr>
            <a:xfrm>
              <a:off x="4771609" y="3345950"/>
              <a:ext cx="239327" cy="232858"/>
            </a:xfrm>
            <a:prstGeom prst="rect">
              <a:avLst/>
            </a:prstGeom>
          </p:spPr>
        </p:pic>
        <p:pic>
          <p:nvPicPr>
            <p:cNvPr id="3663" name="Picture 3662" descr="Icon&#10;&#10;Description automatically generated with medium confidence">
              <a:extLst>
                <a:ext uri="{FF2B5EF4-FFF2-40B4-BE49-F238E27FC236}">
                  <a16:creationId xmlns:a16="http://schemas.microsoft.com/office/drawing/2014/main" id="{06169764-0523-1CD3-47CF-3DD8C6F1138A}"/>
                </a:ext>
              </a:extLst>
            </p:cNvPr>
            <p:cNvPicPr>
              <a:picLocks noChangeAspect="1"/>
            </p:cNvPicPr>
            <p:nvPr/>
          </p:nvPicPr>
          <p:blipFill>
            <a:blip r:embed="rId28"/>
            <a:stretch>
              <a:fillRect/>
            </a:stretch>
          </p:blipFill>
          <p:spPr>
            <a:xfrm>
              <a:off x="5036332" y="3326488"/>
              <a:ext cx="234950" cy="228600"/>
            </a:xfrm>
            <a:prstGeom prst="rect">
              <a:avLst/>
            </a:prstGeom>
          </p:spPr>
        </p:pic>
        <p:pic>
          <p:nvPicPr>
            <p:cNvPr id="3664" name="Picture 3663" descr="Icon&#10;&#10;Description automatically generated with medium confidence">
              <a:extLst>
                <a:ext uri="{FF2B5EF4-FFF2-40B4-BE49-F238E27FC236}">
                  <a16:creationId xmlns:a16="http://schemas.microsoft.com/office/drawing/2014/main" id="{17587083-1C62-AB7F-B943-0F827590C556}"/>
                </a:ext>
              </a:extLst>
            </p:cNvPr>
            <p:cNvPicPr>
              <a:picLocks noChangeAspect="1"/>
            </p:cNvPicPr>
            <p:nvPr/>
          </p:nvPicPr>
          <p:blipFill>
            <a:blip r:embed="rId28"/>
            <a:stretch>
              <a:fillRect/>
            </a:stretch>
          </p:blipFill>
          <p:spPr>
            <a:xfrm>
              <a:off x="4928382" y="3551913"/>
              <a:ext cx="234950" cy="228600"/>
            </a:xfrm>
            <a:prstGeom prst="rect">
              <a:avLst/>
            </a:prstGeom>
          </p:spPr>
        </p:pic>
        <p:pic>
          <p:nvPicPr>
            <p:cNvPr id="3665" name="Picture 3664" descr="A picture containing icon&#10;&#10;Description automatically generated">
              <a:extLst>
                <a:ext uri="{FF2B5EF4-FFF2-40B4-BE49-F238E27FC236}">
                  <a16:creationId xmlns:a16="http://schemas.microsoft.com/office/drawing/2014/main" id="{6DC4D3F0-0C83-2C76-B9EC-5EAF682E35FF}"/>
                </a:ext>
              </a:extLst>
            </p:cNvPr>
            <p:cNvPicPr>
              <a:picLocks noChangeAspect="1"/>
            </p:cNvPicPr>
            <p:nvPr/>
          </p:nvPicPr>
          <p:blipFill>
            <a:blip r:embed="rId29"/>
            <a:stretch>
              <a:fillRect/>
            </a:stretch>
          </p:blipFill>
          <p:spPr>
            <a:xfrm>
              <a:off x="8773422" y="2871972"/>
              <a:ext cx="579150" cy="241313"/>
            </a:xfrm>
            <a:prstGeom prst="rect">
              <a:avLst/>
            </a:prstGeom>
          </p:spPr>
        </p:pic>
        <p:pic>
          <p:nvPicPr>
            <p:cNvPr id="3666" name="Picture 3665" descr="A picture containing icon&#10;&#10;Description automatically generated">
              <a:extLst>
                <a:ext uri="{FF2B5EF4-FFF2-40B4-BE49-F238E27FC236}">
                  <a16:creationId xmlns:a16="http://schemas.microsoft.com/office/drawing/2014/main" id="{561B9C17-BFC3-7E55-43AA-9790A7CD79C8}"/>
                </a:ext>
              </a:extLst>
            </p:cNvPr>
            <p:cNvPicPr>
              <a:picLocks noChangeAspect="1"/>
            </p:cNvPicPr>
            <p:nvPr/>
          </p:nvPicPr>
          <p:blipFill>
            <a:blip r:embed="rId29"/>
            <a:stretch>
              <a:fillRect/>
            </a:stretch>
          </p:blipFill>
          <p:spPr>
            <a:xfrm>
              <a:off x="9072186" y="3120942"/>
              <a:ext cx="579150" cy="241313"/>
            </a:xfrm>
            <a:prstGeom prst="rect">
              <a:avLst/>
            </a:prstGeom>
          </p:spPr>
        </p:pic>
      </p:grpSp>
      <p:pic>
        <p:nvPicPr>
          <p:cNvPr id="10" name="Picture 9" descr="A picture containing tableware&#10;&#10;Description automatically generated">
            <a:extLst>
              <a:ext uri="{FF2B5EF4-FFF2-40B4-BE49-F238E27FC236}">
                <a16:creationId xmlns:a16="http://schemas.microsoft.com/office/drawing/2014/main" id="{41924892-304E-7CF6-5C90-ADCF005BB7A1}"/>
              </a:ext>
            </a:extLst>
          </p:cNvPr>
          <p:cNvPicPr>
            <a:picLocks noChangeAspect="1"/>
          </p:cNvPicPr>
          <p:nvPr/>
        </p:nvPicPr>
        <p:blipFill>
          <a:blip r:embed="rId18"/>
          <a:stretch>
            <a:fillRect/>
          </a:stretch>
        </p:blipFill>
        <p:spPr>
          <a:xfrm rot="13102938">
            <a:off x="8115513" y="1964309"/>
            <a:ext cx="374973" cy="525492"/>
          </a:xfrm>
          <a:prstGeom prst="rect">
            <a:avLst/>
          </a:prstGeom>
        </p:spPr>
      </p:pic>
      <p:grpSp>
        <p:nvGrpSpPr>
          <p:cNvPr id="3824" name="Group 3823">
            <a:extLst>
              <a:ext uri="{FF2B5EF4-FFF2-40B4-BE49-F238E27FC236}">
                <a16:creationId xmlns:a16="http://schemas.microsoft.com/office/drawing/2014/main" id="{E935C7A6-7DA4-8B5F-8532-75DF41FC6DD3}"/>
              </a:ext>
            </a:extLst>
          </p:cNvPr>
          <p:cNvGrpSpPr/>
          <p:nvPr/>
        </p:nvGrpSpPr>
        <p:grpSpPr>
          <a:xfrm>
            <a:off x="3436195" y="2798427"/>
            <a:ext cx="3429036" cy="2060321"/>
            <a:chOff x="3436195" y="2798427"/>
            <a:chExt cx="3429036" cy="2060321"/>
          </a:xfrm>
        </p:grpSpPr>
        <p:pic>
          <p:nvPicPr>
            <p:cNvPr id="3816" name="Picture 3815" descr="A picture containing shape&#10;&#10;Description automatically generated">
              <a:extLst>
                <a:ext uri="{FF2B5EF4-FFF2-40B4-BE49-F238E27FC236}">
                  <a16:creationId xmlns:a16="http://schemas.microsoft.com/office/drawing/2014/main" id="{452D389F-B2D1-51E5-28A3-6957C8F1361C}"/>
                </a:ext>
              </a:extLst>
            </p:cNvPr>
            <p:cNvPicPr>
              <a:picLocks noChangeAspect="1"/>
            </p:cNvPicPr>
            <p:nvPr/>
          </p:nvPicPr>
          <p:blipFill rotWithShape="1">
            <a:blip r:embed="rId34"/>
            <a:srcRect l="56042" b="41933"/>
            <a:stretch/>
          </p:blipFill>
          <p:spPr>
            <a:xfrm>
              <a:off x="3436195" y="2798427"/>
              <a:ext cx="573505" cy="699839"/>
            </a:xfrm>
            <a:prstGeom prst="rect">
              <a:avLst/>
            </a:prstGeom>
          </p:spPr>
        </p:pic>
        <p:grpSp>
          <p:nvGrpSpPr>
            <p:cNvPr id="3823" name="Group 3822">
              <a:extLst>
                <a:ext uri="{FF2B5EF4-FFF2-40B4-BE49-F238E27FC236}">
                  <a16:creationId xmlns:a16="http://schemas.microsoft.com/office/drawing/2014/main" id="{461D3631-758D-30FB-67FD-85E50540893E}"/>
                </a:ext>
              </a:extLst>
            </p:cNvPr>
            <p:cNvGrpSpPr/>
            <p:nvPr/>
          </p:nvGrpSpPr>
          <p:grpSpPr>
            <a:xfrm>
              <a:off x="5038623" y="4221867"/>
              <a:ext cx="1826608" cy="636881"/>
              <a:chOff x="5038623" y="4221867"/>
              <a:chExt cx="1826608" cy="636881"/>
            </a:xfrm>
          </p:grpSpPr>
          <p:grpSp>
            <p:nvGrpSpPr>
              <p:cNvPr id="3817" name="Graphic 12">
                <a:extLst>
                  <a:ext uri="{FF2B5EF4-FFF2-40B4-BE49-F238E27FC236}">
                    <a16:creationId xmlns:a16="http://schemas.microsoft.com/office/drawing/2014/main" id="{09984C02-151F-8860-0FEE-DE83B8CDA176}"/>
                  </a:ext>
                </a:extLst>
              </p:cNvPr>
              <p:cNvGrpSpPr/>
              <p:nvPr/>
            </p:nvGrpSpPr>
            <p:grpSpPr>
              <a:xfrm>
                <a:off x="5038623" y="4221867"/>
                <a:ext cx="592560" cy="636881"/>
                <a:chOff x="5038623" y="4458122"/>
                <a:chExt cx="592560" cy="636881"/>
              </a:xfrm>
            </p:grpSpPr>
            <p:sp>
              <p:nvSpPr>
                <p:cNvPr id="3818" name="Freeform 3201">
                  <a:extLst>
                    <a:ext uri="{FF2B5EF4-FFF2-40B4-BE49-F238E27FC236}">
                      <a16:creationId xmlns:a16="http://schemas.microsoft.com/office/drawing/2014/main" id="{04488BE8-D38A-BE14-4622-873494FEBF06}"/>
                    </a:ext>
                  </a:extLst>
                </p:cNvPr>
                <p:cNvSpPr/>
                <p:nvPr/>
              </p:nvSpPr>
              <p:spPr>
                <a:xfrm>
                  <a:off x="5038623" y="4458122"/>
                  <a:ext cx="554355" cy="614104"/>
                </a:xfrm>
                <a:custGeom>
                  <a:avLst/>
                  <a:gdLst>
                    <a:gd name="connsiteX0" fmla="*/ 554356 w 554355"/>
                    <a:gd name="connsiteY0" fmla="*/ 614104 h 614104"/>
                    <a:gd name="connsiteX1" fmla="*/ 0 w 554355"/>
                    <a:gd name="connsiteY1" fmla="*/ 345685 h 614104"/>
                    <a:gd name="connsiteX2" fmla="*/ 0 w 554355"/>
                    <a:gd name="connsiteY2" fmla="*/ 0 h 614104"/>
                  </a:gdLst>
                  <a:ahLst/>
                  <a:cxnLst>
                    <a:cxn ang="0">
                      <a:pos x="connsiteX0" y="connsiteY0"/>
                    </a:cxn>
                    <a:cxn ang="0">
                      <a:pos x="connsiteX1" y="connsiteY1"/>
                    </a:cxn>
                    <a:cxn ang="0">
                      <a:pos x="connsiteX2" y="connsiteY2"/>
                    </a:cxn>
                  </a:cxnLst>
                  <a:rect l="l" t="t" r="r" b="b"/>
                  <a:pathLst>
                    <a:path w="554355" h="614104">
                      <a:moveTo>
                        <a:pt x="554356" y="614104"/>
                      </a:moveTo>
                      <a:lnTo>
                        <a:pt x="0" y="345685"/>
                      </a:lnTo>
                      <a:lnTo>
                        <a:pt x="0" y="0"/>
                      </a:lnTo>
                    </a:path>
                  </a:pathLst>
                </a:custGeom>
                <a:noFill/>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19" name="Freeform 3202">
                  <a:extLst>
                    <a:ext uri="{FF2B5EF4-FFF2-40B4-BE49-F238E27FC236}">
                      <a16:creationId xmlns:a16="http://schemas.microsoft.com/office/drawing/2014/main" id="{749DC0BA-A2A0-90B9-E775-66FEF6157FA3}"/>
                    </a:ext>
                  </a:extLst>
                </p:cNvPr>
                <p:cNvSpPr/>
                <p:nvPr/>
              </p:nvSpPr>
              <p:spPr>
                <a:xfrm>
                  <a:off x="5572307" y="5041876"/>
                  <a:ext cx="58877" cy="53127"/>
                </a:xfrm>
                <a:custGeom>
                  <a:avLst/>
                  <a:gdLst>
                    <a:gd name="connsiteX0" fmla="*/ 25766 w 58877"/>
                    <a:gd name="connsiteY0" fmla="*/ 0 h 53127"/>
                    <a:gd name="connsiteX1" fmla="*/ 58877 w 58877"/>
                    <a:gd name="connsiteY1" fmla="*/ 48868 h 53127"/>
                    <a:gd name="connsiteX2" fmla="*/ 0 w 58877"/>
                    <a:gd name="connsiteY2" fmla="*/ 53128 h 53127"/>
                  </a:gdLst>
                  <a:ahLst/>
                  <a:cxnLst>
                    <a:cxn ang="0">
                      <a:pos x="connsiteX0" y="connsiteY0"/>
                    </a:cxn>
                    <a:cxn ang="0">
                      <a:pos x="connsiteX1" y="connsiteY1"/>
                    </a:cxn>
                    <a:cxn ang="0">
                      <a:pos x="connsiteX2" y="connsiteY2"/>
                    </a:cxn>
                  </a:cxnLst>
                  <a:rect l="l" t="t" r="r" b="b"/>
                  <a:pathLst>
                    <a:path w="58877" h="53127">
                      <a:moveTo>
                        <a:pt x="25766" y="0"/>
                      </a:moveTo>
                      <a:lnTo>
                        <a:pt x="58877" y="48868"/>
                      </a:lnTo>
                      <a:lnTo>
                        <a:pt x="0" y="53128"/>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820" name="Graphic 12">
                <a:extLst>
                  <a:ext uri="{FF2B5EF4-FFF2-40B4-BE49-F238E27FC236}">
                    <a16:creationId xmlns:a16="http://schemas.microsoft.com/office/drawing/2014/main" id="{05B2CB6B-D1D6-84F8-2578-E1D5CFC3FC0B}"/>
                  </a:ext>
                </a:extLst>
              </p:cNvPr>
              <p:cNvGrpSpPr/>
              <p:nvPr/>
            </p:nvGrpSpPr>
            <p:grpSpPr>
              <a:xfrm>
                <a:off x="6272611" y="4221867"/>
                <a:ext cx="592620" cy="636881"/>
                <a:chOff x="6272611" y="4458122"/>
                <a:chExt cx="592620" cy="636881"/>
              </a:xfrm>
            </p:grpSpPr>
            <p:sp>
              <p:nvSpPr>
                <p:cNvPr id="3821" name="Freeform 3193">
                  <a:extLst>
                    <a:ext uri="{FF2B5EF4-FFF2-40B4-BE49-F238E27FC236}">
                      <a16:creationId xmlns:a16="http://schemas.microsoft.com/office/drawing/2014/main" id="{EBECA92C-81D2-3E06-8868-40B550C0B869}"/>
                    </a:ext>
                  </a:extLst>
                </p:cNvPr>
                <p:cNvSpPr/>
                <p:nvPr/>
              </p:nvSpPr>
              <p:spPr>
                <a:xfrm>
                  <a:off x="6310875" y="4458122"/>
                  <a:ext cx="554356" cy="614104"/>
                </a:xfrm>
                <a:custGeom>
                  <a:avLst/>
                  <a:gdLst>
                    <a:gd name="connsiteX0" fmla="*/ 0 w 554356"/>
                    <a:gd name="connsiteY0" fmla="*/ 614104 h 614104"/>
                    <a:gd name="connsiteX1" fmla="*/ 554356 w 554356"/>
                    <a:gd name="connsiteY1" fmla="*/ 345685 h 614104"/>
                    <a:gd name="connsiteX2" fmla="*/ 554356 w 554356"/>
                    <a:gd name="connsiteY2" fmla="*/ 0 h 614104"/>
                  </a:gdLst>
                  <a:ahLst/>
                  <a:cxnLst>
                    <a:cxn ang="0">
                      <a:pos x="connsiteX0" y="connsiteY0"/>
                    </a:cxn>
                    <a:cxn ang="0">
                      <a:pos x="connsiteX1" y="connsiteY1"/>
                    </a:cxn>
                    <a:cxn ang="0">
                      <a:pos x="connsiteX2" y="connsiteY2"/>
                    </a:cxn>
                  </a:cxnLst>
                  <a:rect l="l" t="t" r="r" b="b"/>
                  <a:pathLst>
                    <a:path w="554356" h="614104">
                      <a:moveTo>
                        <a:pt x="0" y="614104"/>
                      </a:moveTo>
                      <a:lnTo>
                        <a:pt x="554356" y="345685"/>
                      </a:lnTo>
                      <a:lnTo>
                        <a:pt x="554356" y="0"/>
                      </a:lnTo>
                    </a:path>
                  </a:pathLst>
                </a:custGeom>
                <a:noFill/>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22" name="Freeform 3194">
                  <a:extLst>
                    <a:ext uri="{FF2B5EF4-FFF2-40B4-BE49-F238E27FC236}">
                      <a16:creationId xmlns:a16="http://schemas.microsoft.com/office/drawing/2014/main" id="{FF90E8FB-EB80-F1E8-C139-C7B28A1788E7}"/>
                    </a:ext>
                  </a:extLst>
                </p:cNvPr>
                <p:cNvSpPr/>
                <p:nvPr/>
              </p:nvSpPr>
              <p:spPr>
                <a:xfrm>
                  <a:off x="6272611" y="5041876"/>
                  <a:ext cx="58936" cy="53127"/>
                </a:xfrm>
                <a:custGeom>
                  <a:avLst/>
                  <a:gdLst>
                    <a:gd name="connsiteX0" fmla="*/ 58936 w 58936"/>
                    <a:gd name="connsiteY0" fmla="*/ 53128 h 53127"/>
                    <a:gd name="connsiteX1" fmla="*/ 0 w 58936"/>
                    <a:gd name="connsiteY1" fmla="*/ 48868 h 53127"/>
                    <a:gd name="connsiteX2" fmla="*/ 33170 w 58936"/>
                    <a:gd name="connsiteY2" fmla="*/ 0 h 53127"/>
                  </a:gdLst>
                  <a:ahLst/>
                  <a:cxnLst>
                    <a:cxn ang="0">
                      <a:pos x="connsiteX0" y="connsiteY0"/>
                    </a:cxn>
                    <a:cxn ang="0">
                      <a:pos x="connsiteX1" y="connsiteY1"/>
                    </a:cxn>
                    <a:cxn ang="0">
                      <a:pos x="connsiteX2" y="connsiteY2"/>
                    </a:cxn>
                  </a:cxnLst>
                  <a:rect l="l" t="t" r="r" b="b"/>
                  <a:pathLst>
                    <a:path w="58936" h="53127">
                      <a:moveTo>
                        <a:pt x="58936" y="53128"/>
                      </a:moveTo>
                      <a:lnTo>
                        <a:pt x="0" y="48868"/>
                      </a:lnTo>
                      <a:lnTo>
                        <a:pt x="33170" y="0"/>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spTree>
    <p:extLst>
      <p:ext uri="{BB962C8B-B14F-4D97-AF65-F5344CB8AC3E}">
        <p14:creationId xmlns:p14="http://schemas.microsoft.com/office/powerpoint/2010/main" val="428136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afterEffect">
                                  <p:stCondLst>
                                    <p:cond delay="0"/>
                                  </p:stCondLst>
                                  <p:childTnLst>
                                    <p:animMotion origin="layout" path="M -4.16667E-7 3.7037E-6 L -0.01042 0.0375 " pathEditMode="relative" rAng="0" ptsTypes="AA">
                                      <p:cBhvr>
                                        <p:cTn id="6" dur="500" fill="hold"/>
                                        <p:tgtEl>
                                          <p:spTgt spid="3699"/>
                                        </p:tgtEl>
                                        <p:attrNameLst>
                                          <p:attrName>ppt_x</p:attrName>
                                          <p:attrName>ppt_y</p:attrName>
                                        </p:attrNameLst>
                                      </p:cBhvr>
                                      <p:rCtr x="-651" y="1759"/>
                                    </p:animMotion>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3699"/>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58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14"/>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697"/>
                                        </p:tgtEl>
                                        <p:attrNameLst>
                                          <p:attrName>style.visibility</p:attrName>
                                        </p:attrNameLst>
                                      </p:cBhvr>
                                      <p:to>
                                        <p:strVal val="visible"/>
                                      </p:to>
                                    </p:set>
                                    <p:animEffect transition="in" filter="fade">
                                      <p:cBhvr>
                                        <p:cTn id="17" dur="500"/>
                                        <p:tgtEl>
                                          <p:spTgt spid="3697"/>
                                        </p:tgtEl>
                                      </p:cBhvr>
                                    </p:animEffect>
                                  </p:childTnLst>
                                </p:cTn>
                              </p:par>
                              <p:par>
                                <p:cTn id="18" presetID="10" presetClass="entr" presetSubtype="0" fill="hold" nodeType="withEffect">
                                  <p:stCondLst>
                                    <p:cond delay="0"/>
                                  </p:stCondLst>
                                  <p:childTnLst>
                                    <p:set>
                                      <p:cBhvr>
                                        <p:cTn id="19" dur="1" fill="hold">
                                          <p:stCondLst>
                                            <p:cond delay="0"/>
                                          </p:stCondLst>
                                        </p:cTn>
                                        <p:tgtEl>
                                          <p:spTgt spid="3698"/>
                                        </p:tgtEl>
                                        <p:attrNameLst>
                                          <p:attrName>style.visibility</p:attrName>
                                        </p:attrNameLst>
                                      </p:cBhvr>
                                      <p:to>
                                        <p:strVal val="visible"/>
                                      </p:to>
                                    </p:set>
                                    <p:animEffect transition="in" filter="fade">
                                      <p:cBhvr>
                                        <p:cTn id="20" dur="500"/>
                                        <p:tgtEl>
                                          <p:spTgt spid="3698"/>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66"/>
                                        </p:tgtEl>
                                        <p:attrNameLst>
                                          <p:attrName>style.visibility</p:attrName>
                                        </p:attrNameLst>
                                      </p:cBhvr>
                                      <p:to>
                                        <p:strVal val="visible"/>
                                      </p:to>
                                    </p:set>
                                    <p:animEffect transition="in" filter="fade">
                                      <p:cBhvr>
                                        <p:cTn id="26" dur="500"/>
                                        <p:tgtEl>
                                          <p:spTgt spid="326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65"/>
                                        </p:tgtEl>
                                        <p:attrNameLst>
                                          <p:attrName>style.visibility</p:attrName>
                                        </p:attrNameLst>
                                      </p:cBhvr>
                                      <p:to>
                                        <p:strVal val="visible"/>
                                      </p:to>
                                    </p:set>
                                    <p:animEffect transition="in" filter="fade">
                                      <p:cBhvr>
                                        <p:cTn id="29" dur="500"/>
                                        <p:tgtEl>
                                          <p:spTgt spid="3265"/>
                                        </p:tgtEl>
                                      </p:cBhvr>
                                    </p:animEffect>
                                  </p:childTnLst>
                                </p:cTn>
                              </p:par>
                              <p:par>
                                <p:cTn id="30" presetID="10" presetClass="entr" presetSubtype="0" fill="hold" nodeType="withEffect">
                                  <p:stCondLst>
                                    <p:cond delay="0"/>
                                  </p:stCondLst>
                                  <p:childTnLst>
                                    <p:set>
                                      <p:cBhvr>
                                        <p:cTn id="31" dur="1" fill="hold">
                                          <p:stCondLst>
                                            <p:cond delay="0"/>
                                          </p:stCondLst>
                                        </p:cTn>
                                        <p:tgtEl>
                                          <p:spTgt spid="3824"/>
                                        </p:tgtEl>
                                        <p:attrNameLst>
                                          <p:attrName>style.visibility</p:attrName>
                                        </p:attrNameLst>
                                      </p:cBhvr>
                                      <p:to>
                                        <p:strVal val="visible"/>
                                      </p:to>
                                    </p:set>
                                    <p:animEffect transition="in" filter="fade">
                                      <p:cBhvr>
                                        <p:cTn id="32" dur="500"/>
                                        <p:tgtEl>
                                          <p:spTgt spid="3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4" grpId="0" animBg="1"/>
      <p:bldP spid="3265" grpId="0" animBg="1"/>
      <p:bldP spid="326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C7586A-FE16-4D99-8F8C-BCCC46FC934B}"/>
              </a:ext>
            </a:extLst>
          </p:cNvPr>
          <p:cNvSpPr>
            <a:spLocks noGrp="1" noRot="1" noMove="1" noResize="1" noEditPoints="1" noAdjustHandles="1" noChangeArrowheads="1" noChangeShapeType="1"/>
          </p:cNvSpPr>
          <p:nvPr/>
        </p:nvSpPr>
        <p:spPr>
          <a:xfrm>
            <a:off x="209296" y="1294900"/>
            <a:ext cx="11811254" cy="49004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8CCA3D2-C708-4590-9B47-56F937B7AAF4}"/>
              </a:ext>
            </a:extLst>
          </p:cNvPr>
          <p:cNvSpPr>
            <a:spLocks noGrp="1"/>
          </p:cNvSpPr>
          <p:nvPr>
            <p:ph type="title"/>
          </p:nvPr>
        </p:nvSpPr>
        <p:spPr/>
        <p:txBody>
          <a:bodyPr/>
          <a:lstStyle/>
          <a:p>
            <a:r>
              <a:rPr lang="en-GB"/>
              <a:t>Eosinophilic inflammation is central to the key pathological </a:t>
            </a:r>
            <a:br>
              <a:rPr lang="en-GB"/>
            </a:br>
            <a:r>
              <a:rPr lang="en-GB"/>
              <a:t>features and clinical consequences of asthma</a:t>
            </a:r>
            <a:endParaRPr lang="en-US"/>
          </a:p>
        </p:txBody>
      </p:sp>
      <p:sp>
        <p:nvSpPr>
          <p:cNvPr id="61" name="Content Placeholder 60">
            <a:extLst>
              <a:ext uri="{FF2B5EF4-FFF2-40B4-BE49-F238E27FC236}">
                <a16:creationId xmlns:a16="http://schemas.microsoft.com/office/drawing/2014/main" id="{F432ACFC-E062-3F56-7A18-1BCD0C994C25}"/>
              </a:ext>
            </a:extLst>
          </p:cNvPr>
          <p:cNvSpPr>
            <a:spLocks noGrp="1"/>
          </p:cNvSpPr>
          <p:nvPr>
            <p:ph sz="quarter" idx="13"/>
          </p:nvPr>
        </p:nvSpPr>
        <p:spPr/>
        <p:txBody>
          <a:bodyPr/>
          <a:lstStyle/>
          <a:p>
            <a:r>
              <a:rPr lang="en-GB" dirty="0"/>
              <a:t>1. Peters MC, Wenzel SE. Lancet 2020;395;371–383; 2. Israel E, </a:t>
            </a:r>
            <a:r>
              <a:rPr lang="en-GB" dirty="0" err="1"/>
              <a:t>Reddel</a:t>
            </a:r>
            <a:r>
              <a:rPr lang="en-GB" dirty="0"/>
              <a:t> HK. N </a:t>
            </a:r>
            <a:r>
              <a:rPr lang="en-GB" dirty="0" err="1"/>
              <a:t>Engl</a:t>
            </a:r>
            <a:r>
              <a:rPr lang="en-GB" dirty="0"/>
              <a:t> J Med 2017;377:965–976; 3. Gandhi NA, et al. Nat Rev Drug </a:t>
            </a:r>
            <a:r>
              <a:rPr lang="en-GB" dirty="0" err="1"/>
              <a:t>Discov</a:t>
            </a:r>
            <a:r>
              <a:rPr lang="en-GB" dirty="0"/>
              <a:t> 2016;15:35–50; 4. </a:t>
            </a:r>
            <a:r>
              <a:rPr lang="en-GB" dirty="0" err="1"/>
              <a:t>McBrien</a:t>
            </a:r>
            <a:r>
              <a:rPr lang="en-GB" dirty="0"/>
              <a:t> CN, Menzies-</a:t>
            </a:r>
            <a:r>
              <a:rPr lang="en-GB" dirty="0" err="1"/>
              <a:t>Gow</a:t>
            </a:r>
            <a:r>
              <a:rPr lang="en-GB" dirty="0"/>
              <a:t> A. Front Med (Lausanne) 2017;4:93; 5. Diver S, et al. Lancet </a:t>
            </a:r>
            <a:r>
              <a:rPr lang="en-GB" dirty="0" err="1"/>
              <a:t>Repir</a:t>
            </a:r>
            <a:r>
              <a:rPr lang="en-GB" dirty="0"/>
              <a:t> Med 2021;9:1299–1312</a:t>
            </a:r>
          </a:p>
        </p:txBody>
      </p:sp>
      <p:grpSp>
        <p:nvGrpSpPr>
          <p:cNvPr id="8" name="Group 7">
            <a:extLst>
              <a:ext uri="{FF2B5EF4-FFF2-40B4-BE49-F238E27FC236}">
                <a16:creationId xmlns:a16="http://schemas.microsoft.com/office/drawing/2014/main" id="{B494BA84-3AE3-41A2-963F-25FAB45415B2}"/>
              </a:ext>
            </a:extLst>
          </p:cNvPr>
          <p:cNvGrpSpPr/>
          <p:nvPr/>
        </p:nvGrpSpPr>
        <p:grpSpPr>
          <a:xfrm>
            <a:off x="263865" y="1383506"/>
            <a:ext cx="11377273" cy="955306"/>
            <a:chOff x="731948" y="5077004"/>
            <a:chExt cx="11377273" cy="955306"/>
          </a:xfrm>
        </p:grpSpPr>
        <p:sp>
          <p:nvSpPr>
            <p:cNvPr id="9" name="Rectangle 8">
              <a:extLst>
                <a:ext uri="{FF2B5EF4-FFF2-40B4-BE49-F238E27FC236}">
                  <a16:creationId xmlns:a16="http://schemas.microsoft.com/office/drawing/2014/main" id="{BA39C417-3E19-4000-A2C8-0C6A5026EB5C}"/>
                </a:ext>
              </a:extLst>
            </p:cNvPr>
            <p:cNvSpPr/>
            <p:nvPr/>
          </p:nvSpPr>
          <p:spPr>
            <a:xfrm>
              <a:off x="1534322" y="5097325"/>
              <a:ext cx="95187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F35FAC"/>
                  </a:solidFill>
                  <a:effectLst/>
                  <a:uLnTx/>
                  <a:uFillTx/>
                  <a:latin typeface="Calibri"/>
                  <a:ea typeface="+mn-ea"/>
                  <a:cs typeface="+mn-cs"/>
                </a:rPr>
                <a:t>“Studies support a crucial role for eosinophils as drivers of type 2 immune-inflammatory                       responses in asthma”</a:t>
              </a:r>
              <a:r>
                <a:rPr kumimoji="0" lang="en-US" sz="2000" b="1" i="1" u="none" strike="noStrike" kern="1200" cap="none" spc="0" normalizeH="0" baseline="30000" noProof="0">
                  <a:ln>
                    <a:noFill/>
                  </a:ln>
                  <a:solidFill>
                    <a:srgbClr val="F35FAC"/>
                  </a:solidFill>
                  <a:effectLst/>
                  <a:uLnTx/>
                  <a:uFillTx/>
                  <a:latin typeface="Calibri"/>
                  <a:ea typeface="+mn-ea"/>
                  <a:cs typeface="+mn-cs"/>
                </a:rPr>
                <a:t>1</a:t>
              </a:r>
              <a:endParaRPr kumimoji="0" lang="en-US" sz="2000" b="1" i="1" u="none" strike="noStrike" kern="1200" cap="none" spc="0" normalizeH="0" baseline="0" noProof="0">
                <a:ln>
                  <a:noFill/>
                </a:ln>
                <a:solidFill>
                  <a:srgbClr val="F35FAC"/>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4D1EC65-776C-4DAF-B792-EFC3A86B05A0}"/>
                </a:ext>
              </a:extLst>
            </p:cNvPr>
            <p:cNvSpPr/>
            <p:nvPr/>
          </p:nvSpPr>
          <p:spPr>
            <a:xfrm>
              <a:off x="1559741" y="5720223"/>
              <a:ext cx="222240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656665"/>
                  </a:solidFill>
                  <a:effectLst/>
                  <a:uLnTx/>
                  <a:uFillTx/>
                  <a:latin typeface="AdvTT5a2f2b6e.B"/>
                  <a:ea typeface="+mn-ea"/>
                  <a:cs typeface="+mn-cs"/>
                </a:rPr>
                <a:t>Micheal C Peters, Sally E Wenzel </a:t>
              </a:r>
              <a:endParaRPr kumimoji="0" lang="en-US" sz="1200" b="0" i="0" u="none" strike="noStrike" kern="1200" cap="none" spc="0" normalizeH="0" baseline="0" noProof="0">
                <a:ln>
                  <a:noFill/>
                </a:ln>
                <a:solidFill>
                  <a:srgbClr val="656665"/>
                </a:solidFill>
                <a:effectLst/>
                <a:uLnTx/>
                <a:uFillTx/>
                <a:latin typeface="AdvTT5a2f2b6e.B"/>
                <a:ea typeface="+mn-ea"/>
                <a:cs typeface="+mn-cs"/>
              </a:endParaRPr>
            </a:p>
          </p:txBody>
        </p:sp>
        <p:pic>
          <p:nvPicPr>
            <p:cNvPr id="11" name="Picture 10">
              <a:extLst>
                <a:ext uri="{FF2B5EF4-FFF2-40B4-BE49-F238E27FC236}">
                  <a16:creationId xmlns:a16="http://schemas.microsoft.com/office/drawing/2014/main" id="{3EFE04BB-1699-448D-A7A2-94EEC0976C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1948" y="5077004"/>
              <a:ext cx="752084" cy="929742"/>
            </a:xfrm>
            <a:prstGeom prst="rect">
              <a:avLst/>
            </a:prstGeom>
          </p:spPr>
        </p:pic>
        <p:cxnSp>
          <p:nvCxnSpPr>
            <p:cNvPr id="12" name="Straight Connector 11">
              <a:extLst>
                <a:ext uri="{FF2B5EF4-FFF2-40B4-BE49-F238E27FC236}">
                  <a16:creationId xmlns:a16="http://schemas.microsoft.com/office/drawing/2014/main" id="{C1C366CE-75B0-481F-91FE-97C82CA4CC29}"/>
                </a:ext>
              </a:extLst>
            </p:cNvPr>
            <p:cNvCxnSpPr>
              <a:cxnSpLocks/>
            </p:cNvCxnSpPr>
            <p:nvPr/>
          </p:nvCxnSpPr>
          <p:spPr>
            <a:xfrm flipV="1">
              <a:off x="807657" y="5996057"/>
              <a:ext cx="11301564" cy="362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98D74B-C8D0-4E40-BB37-7AC690148A2E}"/>
                </a:ext>
              </a:extLst>
            </p:cNvPr>
            <p:cNvCxnSpPr>
              <a:cxnSpLocks/>
            </p:cNvCxnSpPr>
            <p:nvPr/>
          </p:nvCxnSpPr>
          <p:spPr>
            <a:xfrm>
              <a:off x="800739" y="5086804"/>
              <a:ext cx="1130848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1" name="Pentagon 50">
            <a:extLst>
              <a:ext uri="{FF2B5EF4-FFF2-40B4-BE49-F238E27FC236}">
                <a16:creationId xmlns:a16="http://schemas.microsoft.com/office/drawing/2014/main" id="{70DD2130-6367-4064-A8AD-EBD3FCC06E70}"/>
              </a:ext>
            </a:extLst>
          </p:cNvPr>
          <p:cNvSpPr/>
          <p:nvPr/>
        </p:nvSpPr>
        <p:spPr>
          <a:xfrm>
            <a:off x="1344838" y="2520814"/>
            <a:ext cx="6851870" cy="414371"/>
          </a:xfrm>
          <a:prstGeom prst="homePlate">
            <a:avLst>
              <a:gd name="adj" fmla="val 32537"/>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7" name="Picture 26">
            <a:extLst>
              <a:ext uri="{FF2B5EF4-FFF2-40B4-BE49-F238E27FC236}">
                <a16:creationId xmlns:a16="http://schemas.microsoft.com/office/drawing/2014/main" id="{B122B982-0209-40DF-AC17-288BA0F187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6062"/>
          <a:stretch/>
        </p:blipFill>
        <p:spPr>
          <a:xfrm>
            <a:off x="4716468" y="3166066"/>
            <a:ext cx="3245202" cy="2722771"/>
          </a:xfrm>
          <a:prstGeom prst="rect">
            <a:avLst/>
          </a:prstGeom>
        </p:spPr>
      </p:pic>
      <p:sp>
        <p:nvSpPr>
          <p:cNvPr id="28" name="Rectangle 27">
            <a:extLst>
              <a:ext uri="{FF2B5EF4-FFF2-40B4-BE49-F238E27FC236}">
                <a16:creationId xmlns:a16="http://schemas.microsoft.com/office/drawing/2014/main" id="{1664EFFB-EBF2-4F5C-8BE0-34AECBA4FD0C}"/>
              </a:ext>
            </a:extLst>
          </p:cNvPr>
          <p:cNvSpPr/>
          <p:nvPr/>
        </p:nvSpPr>
        <p:spPr>
          <a:xfrm>
            <a:off x="1616342" y="4968240"/>
            <a:ext cx="2361415" cy="428428"/>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656665"/>
                </a:solidFill>
                <a:effectLst/>
                <a:uLnTx/>
                <a:uFillTx/>
                <a:latin typeface="Calibri"/>
                <a:ea typeface="+mn-ea"/>
                <a:cs typeface="+mn-cs"/>
              </a:rPr>
              <a:t>Smooth muscle contractility</a:t>
            </a:r>
            <a:br>
              <a:rPr kumimoji="0" lang="en-GB" sz="1400" b="0" i="0" u="none" strike="noStrike" kern="1200" cap="none" spc="0" normalizeH="0" baseline="0" noProof="0" dirty="0">
                <a:ln>
                  <a:noFill/>
                </a:ln>
                <a:solidFill>
                  <a:srgbClr val="656665"/>
                </a:solidFill>
                <a:effectLst/>
                <a:uLnTx/>
                <a:uFillTx/>
                <a:latin typeface="Calibri"/>
                <a:ea typeface="+mn-ea"/>
                <a:cs typeface="+mn-cs"/>
              </a:rPr>
            </a:br>
            <a:r>
              <a:rPr kumimoji="0" lang="en-GB" sz="1400" b="0" i="0" u="none" strike="noStrike" kern="1200" cap="none" spc="0" normalizeH="0" baseline="0" noProof="0" dirty="0">
                <a:ln>
                  <a:noFill/>
                </a:ln>
                <a:solidFill>
                  <a:srgbClr val="656665"/>
                </a:solidFill>
                <a:effectLst/>
                <a:uLnTx/>
                <a:uFillTx/>
                <a:latin typeface="Calibri"/>
                <a:ea typeface="+mn-ea"/>
                <a:cs typeface="+mn-cs"/>
              </a:rPr>
              <a:t>and hypertrophy</a:t>
            </a:r>
            <a:r>
              <a:rPr lang="en-GB" sz="1400" baseline="30000" dirty="0">
                <a:solidFill>
                  <a:srgbClr val="656665"/>
                </a:solidFill>
                <a:latin typeface="Calibri"/>
              </a:rPr>
              <a:t>2</a:t>
            </a:r>
            <a:endParaRPr kumimoji="0" lang="en-GB" sz="1400" b="0" i="0" u="none" strike="noStrike" kern="1200" cap="none" spc="0" normalizeH="0" baseline="0" noProof="0" dirty="0">
              <a:ln>
                <a:noFill/>
              </a:ln>
              <a:solidFill>
                <a:srgbClr val="656665"/>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57D6A8CC-DC11-4B5C-8AF2-6182F39A8589}"/>
              </a:ext>
            </a:extLst>
          </p:cNvPr>
          <p:cNvSpPr/>
          <p:nvPr/>
        </p:nvSpPr>
        <p:spPr>
          <a:xfrm>
            <a:off x="1481369" y="3054908"/>
            <a:ext cx="2502522" cy="514671"/>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656665"/>
                </a:solidFill>
                <a:effectLst/>
                <a:uLnTx/>
                <a:uFillTx/>
                <a:latin typeface="Calibri"/>
                <a:ea typeface="+mn-ea"/>
                <a:cs typeface="+mn-cs"/>
              </a:rPr>
              <a:t>Eosinophil-rich airway inflammation (Type 2)</a:t>
            </a:r>
            <a:r>
              <a:rPr kumimoji="0" lang="en-GB" sz="1400" b="1" i="0" u="none" strike="noStrike" kern="1200" cap="none" spc="0" normalizeH="0" baseline="30000" noProof="0" dirty="0">
                <a:ln>
                  <a:noFill/>
                </a:ln>
                <a:solidFill>
                  <a:srgbClr val="656665"/>
                </a:solidFill>
                <a:effectLst/>
                <a:uLnTx/>
                <a:uFillTx/>
                <a:latin typeface="Calibri"/>
                <a:ea typeface="+mn-ea"/>
                <a:cs typeface="+mn-cs"/>
              </a:rPr>
              <a:t>1,2</a:t>
            </a:r>
            <a:endParaRPr kumimoji="0" lang="en-GB" sz="1400" b="1" i="0" u="none" strike="noStrike" kern="1200" cap="none" spc="0" normalizeH="0" baseline="0" noProof="0" dirty="0">
              <a:ln>
                <a:noFill/>
              </a:ln>
              <a:solidFill>
                <a:srgbClr val="656665"/>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6D648CBA-0C87-4F7B-A30D-8E4DE08F35EF}"/>
              </a:ext>
            </a:extLst>
          </p:cNvPr>
          <p:cNvSpPr/>
          <p:nvPr/>
        </p:nvSpPr>
        <p:spPr>
          <a:xfrm>
            <a:off x="1616324" y="4585896"/>
            <a:ext cx="2361434" cy="268044"/>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656665"/>
                </a:solidFill>
                <a:effectLst/>
                <a:uLnTx/>
                <a:uFillTx/>
                <a:latin typeface="Calibri"/>
                <a:ea typeface="+mn-ea"/>
                <a:cs typeface="+mn-cs"/>
              </a:rPr>
              <a:t>Mucus production</a:t>
            </a:r>
            <a:r>
              <a:rPr kumimoji="0" lang="en-GB" sz="1400" b="0" i="0" u="none" strike="noStrike" kern="1200" cap="none" spc="0" normalizeH="0" baseline="30000" noProof="0" dirty="0">
                <a:ln>
                  <a:noFill/>
                </a:ln>
                <a:solidFill>
                  <a:srgbClr val="656665"/>
                </a:solidFill>
                <a:effectLst/>
                <a:uLnTx/>
                <a:uFillTx/>
                <a:latin typeface="Calibri"/>
                <a:ea typeface="+mn-ea"/>
                <a:cs typeface="+mn-cs"/>
              </a:rPr>
              <a:t>2</a:t>
            </a:r>
            <a:endParaRPr kumimoji="0" lang="en-GB" sz="1400" b="0" i="0" u="none" strike="noStrike" kern="1200" cap="none" spc="0" normalizeH="0" baseline="0" noProof="0" dirty="0">
              <a:ln>
                <a:noFill/>
              </a:ln>
              <a:solidFill>
                <a:srgbClr val="656665"/>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61C4A3A7-60BD-41E8-9A64-D3E3ED061EE5}"/>
              </a:ext>
            </a:extLst>
          </p:cNvPr>
          <p:cNvSpPr/>
          <p:nvPr/>
        </p:nvSpPr>
        <p:spPr>
          <a:xfrm>
            <a:off x="1481369" y="5585461"/>
            <a:ext cx="2725589" cy="338356"/>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656665"/>
                </a:solidFill>
                <a:effectLst/>
                <a:uLnTx/>
                <a:uFillTx/>
                <a:latin typeface="Calibri"/>
                <a:ea typeface="+mn-ea"/>
                <a:cs typeface="+mn-cs"/>
              </a:rPr>
              <a:t>Airway remodelling</a:t>
            </a:r>
            <a:r>
              <a:rPr kumimoji="0" lang="en-GB" sz="1400" b="1" i="0" u="none" strike="noStrike" kern="1200" cap="none" spc="0" normalizeH="0" baseline="30000" noProof="0" dirty="0">
                <a:ln>
                  <a:noFill/>
                </a:ln>
                <a:solidFill>
                  <a:srgbClr val="656665"/>
                </a:solidFill>
                <a:effectLst/>
                <a:uLnTx/>
                <a:uFillTx/>
                <a:latin typeface="Calibri"/>
                <a:ea typeface="+mn-ea"/>
                <a:cs typeface="+mn-cs"/>
              </a:rPr>
              <a:t>2</a:t>
            </a:r>
            <a:endParaRPr kumimoji="0" lang="en-GB" sz="1400" b="1" i="0" u="none" strike="noStrike" kern="1200" cap="none" spc="0" normalizeH="0" baseline="0" noProof="0" dirty="0">
              <a:ln>
                <a:noFill/>
              </a:ln>
              <a:solidFill>
                <a:srgbClr val="656665"/>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2CA8C091-805B-4D88-83DD-BC10AFE877E7}"/>
              </a:ext>
            </a:extLst>
          </p:cNvPr>
          <p:cNvSpPr/>
          <p:nvPr/>
        </p:nvSpPr>
        <p:spPr>
          <a:xfrm>
            <a:off x="1481370" y="3718840"/>
            <a:ext cx="2502522" cy="327380"/>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656665"/>
                </a:solidFill>
                <a:effectLst/>
                <a:uLnTx/>
                <a:uFillTx/>
                <a:latin typeface="Calibri"/>
                <a:ea typeface="+mn-ea"/>
                <a:cs typeface="+mn-cs"/>
              </a:rPr>
              <a:t>Epithelial damage</a:t>
            </a:r>
            <a:r>
              <a:rPr kumimoji="0" lang="en-GB" sz="1400" b="1" i="0" u="none" strike="noStrike" kern="1200" cap="none" spc="0" normalizeH="0" baseline="30000" noProof="0" dirty="0">
                <a:ln>
                  <a:noFill/>
                </a:ln>
                <a:solidFill>
                  <a:srgbClr val="656665"/>
                </a:solidFill>
                <a:effectLst/>
                <a:uLnTx/>
                <a:uFillTx/>
                <a:latin typeface="Calibri"/>
                <a:ea typeface="+mn-ea"/>
                <a:cs typeface="+mn-cs"/>
              </a:rPr>
              <a:t>1,3</a:t>
            </a:r>
          </a:p>
        </p:txBody>
      </p:sp>
      <p:grpSp>
        <p:nvGrpSpPr>
          <p:cNvPr id="22" name="Group 21">
            <a:extLst>
              <a:ext uri="{FF2B5EF4-FFF2-40B4-BE49-F238E27FC236}">
                <a16:creationId xmlns:a16="http://schemas.microsoft.com/office/drawing/2014/main" id="{2F8034E0-BD40-88F6-0927-35CDA27A616A}"/>
              </a:ext>
            </a:extLst>
          </p:cNvPr>
          <p:cNvGrpSpPr/>
          <p:nvPr/>
        </p:nvGrpSpPr>
        <p:grpSpPr>
          <a:xfrm>
            <a:off x="8396683" y="3015937"/>
            <a:ext cx="3715247" cy="341306"/>
            <a:chOff x="8396683" y="3015937"/>
            <a:chExt cx="3715247" cy="341306"/>
          </a:xfrm>
        </p:grpSpPr>
        <p:grpSp>
          <p:nvGrpSpPr>
            <p:cNvPr id="5" name="Content Placeholder 3">
              <a:extLst>
                <a:ext uri="{FF2B5EF4-FFF2-40B4-BE49-F238E27FC236}">
                  <a16:creationId xmlns:a16="http://schemas.microsoft.com/office/drawing/2014/main" id="{DA740A97-5B9E-745C-804C-E583B68E1544}"/>
                </a:ext>
              </a:extLst>
            </p:cNvPr>
            <p:cNvGrpSpPr/>
            <p:nvPr/>
          </p:nvGrpSpPr>
          <p:grpSpPr>
            <a:xfrm>
              <a:off x="8396683" y="3047464"/>
              <a:ext cx="278110" cy="278110"/>
              <a:chOff x="8356379" y="4647359"/>
              <a:chExt cx="278110" cy="278110"/>
            </a:xfrm>
            <a:noFill/>
          </p:grpSpPr>
          <p:sp>
            <p:nvSpPr>
              <p:cNvPr id="62" name="Freeform: Shape 61">
                <a:extLst>
                  <a:ext uri="{FF2B5EF4-FFF2-40B4-BE49-F238E27FC236}">
                    <a16:creationId xmlns:a16="http://schemas.microsoft.com/office/drawing/2014/main" id="{201609D3-CCA0-B702-7251-A432C64DE948}"/>
                  </a:ext>
                </a:extLst>
              </p:cNvPr>
              <p:cNvSpPr/>
              <p:nvPr/>
            </p:nvSpPr>
            <p:spPr>
              <a:xfrm flipV="1">
                <a:off x="8415035" y="4720758"/>
                <a:ext cx="160800" cy="131313"/>
              </a:xfrm>
              <a:custGeom>
                <a:avLst/>
                <a:gdLst>
                  <a:gd name="connsiteX0" fmla="*/ 129251 w 160800"/>
                  <a:gd name="connsiteY0" fmla="*/ 131771 h 131313"/>
                  <a:gd name="connsiteX1" fmla="*/ 61890 w 160800"/>
                  <a:gd name="connsiteY1" fmla="*/ 64410 h 131313"/>
                  <a:gd name="connsiteX2" fmla="*/ 32403 w 160800"/>
                  <a:gd name="connsiteY2" fmla="*/ 93896 h 131313"/>
                  <a:gd name="connsiteX3" fmla="*/ 427 w 160800"/>
                  <a:gd name="connsiteY3" fmla="*/ 61921 h 131313"/>
                  <a:gd name="connsiteX4" fmla="*/ 29914 w 160800"/>
                  <a:gd name="connsiteY4" fmla="*/ 32433 h 131313"/>
                  <a:gd name="connsiteX5" fmla="*/ 61890 w 160800"/>
                  <a:gd name="connsiteY5" fmla="*/ 457 h 131313"/>
                  <a:gd name="connsiteX6" fmla="*/ 93866 w 160800"/>
                  <a:gd name="connsiteY6" fmla="*/ 32433 h 131313"/>
                  <a:gd name="connsiteX7" fmla="*/ 161228 w 160800"/>
                  <a:gd name="connsiteY7" fmla="*/ 99794 h 13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00" h="131313">
                    <a:moveTo>
                      <a:pt x="129251" y="131771"/>
                    </a:moveTo>
                    <a:lnTo>
                      <a:pt x="61890" y="64410"/>
                    </a:lnTo>
                    <a:lnTo>
                      <a:pt x="32403" y="93896"/>
                    </a:lnTo>
                    <a:lnTo>
                      <a:pt x="427" y="61921"/>
                    </a:lnTo>
                    <a:lnTo>
                      <a:pt x="29914" y="32433"/>
                    </a:lnTo>
                    <a:lnTo>
                      <a:pt x="61890" y="457"/>
                    </a:lnTo>
                    <a:lnTo>
                      <a:pt x="93866" y="32433"/>
                    </a:lnTo>
                    <a:lnTo>
                      <a:pt x="161228" y="99794"/>
                    </a:lnTo>
                    <a:close/>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63" name="Content Placeholder 3">
                <a:extLst>
                  <a:ext uri="{FF2B5EF4-FFF2-40B4-BE49-F238E27FC236}">
                    <a16:creationId xmlns:a16="http://schemas.microsoft.com/office/drawing/2014/main" id="{4DCB0EF5-DA9B-BDA5-B092-EC750451E8B8}"/>
                  </a:ext>
                </a:extLst>
              </p:cNvPr>
              <p:cNvGrpSpPr/>
              <p:nvPr/>
            </p:nvGrpSpPr>
            <p:grpSpPr>
              <a:xfrm>
                <a:off x="8356379" y="4647359"/>
                <a:ext cx="278110" cy="278110"/>
                <a:chOff x="8356379" y="4647359"/>
                <a:chExt cx="278110" cy="278110"/>
              </a:xfrm>
              <a:noFill/>
            </p:grpSpPr>
            <p:sp>
              <p:nvSpPr>
                <p:cNvPr id="1024" name="Freeform: Shape 1023">
                  <a:extLst>
                    <a:ext uri="{FF2B5EF4-FFF2-40B4-BE49-F238E27FC236}">
                      <a16:creationId xmlns:a16="http://schemas.microsoft.com/office/drawing/2014/main" id="{1C8BC55D-C0B5-7AB9-1BA7-936497CB7C0F}"/>
                    </a:ext>
                  </a:extLst>
                </p:cNvPr>
                <p:cNvSpPr/>
                <p:nvPr/>
              </p:nvSpPr>
              <p:spPr>
                <a:xfrm flipV="1">
                  <a:off x="8356379" y="4647359"/>
                  <a:ext cx="278110" cy="278110"/>
                </a:xfrm>
                <a:custGeom>
                  <a:avLst/>
                  <a:gdLst>
                    <a:gd name="connsiteX0" fmla="*/ 220585 w 278110"/>
                    <a:gd name="connsiteY0" fmla="*/ 26175 h 278110"/>
                    <a:gd name="connsiteX1" fmla="*/ 41213 w 278110"/>
                    <a:gd name="connsiteY1" fmla="*/ 40870 h 278110"/>
                    <a:gd name="connsiteX2" fmla="*/ 41213 w 278110"/>
                    <a:gd name="connsiteY2" fmla="*/ 237524 h 278110"/>
                    <a:gd name="connsiteX3" fmla="*/ 237867 w 278110"/>
                    <a:gd name="connsiteY3" fmla="*/ 237524 h 278110"/>
                    <a:gd name="connsiteX4" fmla="*/ 252562 w 278110"/>
                    <a:gd name="connsiteY4" fmla="*/ 58151 h 278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10" h="278110">
                      <a:moveTo>
                        <a:pt x="220585" y="26175"/>
                      </a:moveTo>
                      <a:cubicBezTo>
                        <a:pt x="166248" y="-12889"/>
                        <a:pt x="90074" y="-7990"/>
                        <a:pt x="41213" y="40870"/>
                      </a:cubicBezTo>
                      <a:cubicBezTo>
                        <a:pt x="-13091" y="95174"/>
                        <a:pt x="-13091" y="183219"/>
                        <a:pt x="41213" y="237524"/>
                      </a:cubicBezTo>
                      <a:cubicBezTo>
                        <a:pt x="95518" y="291828"/>
                        <a:pt x="183563" y="291828"/>
                        <a:pt x="237867" y="237524"/>
                      </a:cubicBezTo>
                      <a:cubicBezTo>
                        <a:pt x="286727" y="188663"/>
                        <a:pt x="291626" y="112488"/>
                        <a:pt x="252562" y="58151"/>
                      </a:cubicBez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sp>
              <p:nvSpPr>
                <p:cNvPr id="1025" name="Freeform: Shape 1024">
                  <a:extLst>
                    <a:ext uri="{FF2B5EF4-FFF2-40B4-BE49-F238E27FC236}">
                      <a16:creationId xmlns:a16="http://schemas.microsoft.com/office/drawing/2014/main" id="{E103C2CE-4162-AE49-3EEF-FE1F332BEBBB}"/>
                    </a:ext>
                  </a:extLst>
                </p:cNvPr>
                <p:cNvSpPr/>
                <p:nvPr/>
              </p:nvSpPr>
              <p:spPr>
                <a:xfrm flipV="1">
                  <a:off x="8593761" y="4884741"/>
                  <a:ext cx="423" cy="423"/>
                </a:xfrm>
                <a:custGeom>
                  <a:avLst/>
                  <a:gdLst>
                    <a:gd name="connsiteX0" fmla="*/ 573 w 423"/>
                    <a:gd name="connsiteY0" fmla="*/ 573 h 423"/>
                    <a:gd name="connsiteX1" fmla="*/ 573 w 423"/>
                    <a:gd name="connsiteY1" fmla="*/ 573 h 423"/>
                  </a:gdLst>
                  <a:ahLst/>
                  <a:cxnLst>
                    <a:cxn ang="0">
                      <a:pos x="connsiteX0" y="connsiteY0"/>
                    </a:cxn>
                    <a:cxn ang="0">
                      <a:pos x="connsiteX1" y="connsiteY1"/>
                    </a:cxn>
                  </a:cxnLst>
                  <a:rect l="l" t="t" r="r" b="b"/>
                  <a:pathLst>
                    <a:path w="423" h="423">
                      <a:moveTo>
                        <a:pt x="573" y="573"/>
                      </a:moveTo>
                      <a:lnTo>
                        <a:pt x="573" y="573"/>
                      </a:ln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grpSp>
        <p:sp>
          <p:nvSpPr>
            <p:cNvPr id="34" name="Rectangle 33">
              <a:extLst>
                <a:ext uri="{FF2B5EF4-FFF2-40B4-BE49-F238E27FC236}">
                  <a16:creationId xmlns:a16="http://schemas.microsoft.com/office/drawing/2014/main" id="{5AEA716C-5DC2-4D88-9A9E-3D886D48BF9B}"/>
                </a:ext>
              </a:extLst>
            </p:cNvPr>
            <p:cNvSpPr/>
            <p:nvPr/>
          </p:nvSpPr>
          <p:spPr>
            <a:xfrm>
              <a:off x="8694246" y="3015937"/>
              <a:ext cx="3417684" cy="34130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656665"/>
                  </a:solidFill>
                  <a:effectLst/>
                  <a:uLnTx/>
                  <a:uFillTx/>
                  <a:latin typeface="Calibri"/>
                  <a:ea typeface="+mn-ea"/>
                  <a:cs typeface="+mn-cs"/>
                </a:rPr>
                <a:t>Exacerbations</a:t>
              </a:r>
              <a:r>
                <a:rPr kumimoji="0" lang="en-GB" sz="1600" b="0" i="0" u="none" strike="noStrike" kern="1200" cap="none" spc="0" normalizeH="0" baseline="30000" noProof="0" dirty="0">
                  <a:ln>
                    <a:noFill/>
                  </a:ln>
                  <a:solidFill>
                    <a:srgbClr val="656665"/>
                  </a:solidFill>
                  <a:effectLst/>
                  <a:uLnTx/>
                  <a:uFillTx/>
                  <a:latin typeface="Calibri"/>
                  <a:ea typeface="+mn-ea"/>
                  <a:cs typeface="+mn-cs"/>
                </a:rPr>
                <a:t>2</a:t>
              </a:r>
              <a:endParaRPr kumimoji="0" lang="en-GB" sz="1600" b="0" i="0" u="none" strike="noStrike" kern="1200" cap="none" spc="0" normalizeH="0" baseline="0" noProof="0" dirty="0">
                <a:ln>
                  <a:noFill/>
                </a:ln>
                <a:solidFill>
                  <a:srgbClr val="656665"/>
                </a:solidFill>
                <a:effectLst/>
                <a:uLnTx/>
                <a:uFillTx/>
                <a:latin typeface="Calibri"/>
                <a:ea typeface="+mn-ea"/>
                <a:cs typeface="+mn-cs"/>
              </a:endParaRPr>
            </a:p>
          </p:txBody>
        </p:sp>
      </p:grpSp>
      <p:sp>
        <p:nvSpPr>
          <p:cNvPr id="37" name="Rectangle 36">
            <a:extLst>
              <a:ext uri="{FF2B5EF4-FFF2-40B4-BE49-F238E27FC236}">
                <a16:creationId xmlns:a16="http://schemas.microsoft.com/office/drawing/2014/main" id="{A1AF2812-C3BA-49F7-B88F-E1B3680D782D}"/>
              </a:ext>
            </a:extLst>
          </p:cNvPr>
          <p:cNvSpPr/>
          <p:nvPr/>
        </p:nvSpPr>
        <p:spPr>
          <a:xfrm>
            <a:off x="1481369" y="2552664"/>
            <a:ext cx="4643800" cy="3506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srgbClr val="590995"/>
                </a:solidFill>
                <a:effectLst/>
                <a:uLnTx/>
                <a:uFillTx/>
                <a:latin typeface="Calibri"/>
                <a:ea typeface="+mn-ea"/>
                <a:cs typeface="+mn-cs"/>
              </a:rPr>
              <a:t>Asthma airway pathology</a:t>
            </a:r>
          </a:p>
        </p:txBody>
      </p:sp>
      <p:sp>
        <p:nvSpPr>
          <p:cNvPr id="38" name="Rectangle 37">
            <a:extLst>
              <a:ext uri="{FF2B5EF4-FFF2-40B4-BE49-F238E27FC236}">
                <a16:creationId xmlns:a16="http://schemas.microsoft.com/office/drawing/2014/main" id="{2BA1ADBC-8D16-46AF-8A76-C752C8ACCCDD}"/>
              </a:ext>
            </a:extLst>
          </p:cNvPr>
          <p:cNvSpPr/>
          <p:nvPr/>
        </p:nvSpPr>
        <p:spPr>
          <a:xfrm>
            <a:off x="8229151" y="2519078"/>
            <a:ext cx="3695996" cy="42926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Clinical consequences</a:t>
            </a:r>
          </a:p>
        </p:txBody>
      </p:sp>
      <p:cxnSp>
        <p:nvCxnSpPr>
          <p:cNvPr id="53" name="Straight Connector 52">
            <a:extLst>
              <a:ext uri="{FF2B5EF4-FFF2-40B4-BE49-F238E27FC236}">
                <a16:creationId xmlns:a16="http://schemas.microsoft.com/office/drawing/2014/main" id="{0824CC07-5437-4CA7-AF95-E8644B474571}"/>
              </a:ext>
            </a:extLst>
          </p:cNvPr>
          <p:cNvCxnSpPr>
            <a:cxnSpLocks/>
          </p:cNvCxnSpPr>
          <p:nvPr/>
        </p:nvCxnSpPr>
        <p:spPr>
          <a:xfrm>
            <a:off x="1344838" y="2609171"/>
            <a:ext cx="0" cy="319155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F2AD52BE-3A38-4780-8A1F-9CF224AB276E}"/>
              </a:ext>
            </a:extLst>
          </p:cNvPr>
          <p:cNvSpPr/>
          <p:nvPr/>
        </p:nvSpPr>
        <p:spPr>
          <a:xfrm>
            <a:off x="1299838" y="3267243"/>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CABBE587-627B-4B2B-A303-0002051A31D5}"/>
              </a:ext>
            </a:extLst>
          </p:cNvPr>
          <p:cNvSpPr/>
          <p:nvPr/>
        </p:nvSpPr>
        <p:spPr>
          <a:xfrm>
            <a:off x="1299838" y="3837530"/>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5D44F370-07ED-4999-8A70-983E9557A508}"/>
              </a:ext>
            </a:extLst>
          </p:cNvPr>
          <p:cNvSpPr/>
          <p:nvPr/>
        </p:nvSpPr>
        <p:spPr>
          <a:xfrm>
            <a:off x="1299838" y="4674918"/>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Oval 56">
            <a:extLst>
              <a:ext uri="{FF2B5EF4-FFF2-40B4-BE49-F238E27FC236}">
                <a16:creationId xmlns:a16="http://schemas.microsoft.com/office/drawing/2014/main" id="{D7BEACE5-F513-4769-9C7B-51CCE57A62F2}"/>
              </a:ext>
            </a:extLst>
          </p:cNvPr>
          <p:cNvSpPr/>
          <p:nvPr/>
        </p:nvSpPr>
        <p:spPr>
          <a:xfrm>
            <a:off x="1299838" y="5137454"/>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23B103EC-22E3-4FA7-81CD-4AC86D974066}"/>
              </a:ext>
            </a:extLst>
          </p:cNvPr>
          <p:cNvSpPr/>
          <p:nvPr/>
        </p:nvSpPr>
        <p:spPr>
          <a:xfrm>
            <a:off x="1299838" y="5753910"/>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Oval 58">
            <a:extLst>
              <a:ext uri="{FF2B5EF4-FFF2-40B4-BE49-F238E27FC236}">
                <a16:creationId xmlns:a16="http://schemas.microsoft.com/office/drawing/2014/main" id="{52E7D815-DF6A-4426-9698-6FA50C494418}"/>
              </a:ext>
            </a:extLst>
          </p:cNvPr>
          <p:cNvSpPr/>
          <p:nvPr/>
        </p:nvSpPr>
        <p:spPr>
          <a:xfrm>
            <a:off x="1254838" y="2525609"/>
            <a:ext cx="180000" cy="18105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4" name="Picture 43">
            <a:extLst>
              <a:ext uri="{FF2B5EF4-FFF2-40B4-BE49-F238E27FC236}">
                <a16:creationId xmlns:a16="http://schemas.microsoft.com/office/drawing/2014/main" id="{27E7F7FD-EB79-4043-B925-975B9189203A}"/>
              </a:ext>
            </a:extLst>
          </p:cNvPr>
          <p:cNvPicPr>
            <a:picLocks noChangeAspect="1"/>
          </p:cNvPicPr>
          <p:nvPr/>
        </p:nvPicPr>
        <p:blipFill>
          <a:blip r:embed="rId5"/>
          <a:stretch>
            <a:fillRect/>
          </a:stretch>
        </p:blipFill>
        <p:spPr>
          <a:xfrm>
            <a:off x="673273" y="5434537"/>
            <a:ext cx="531640" cy="446078"/>
          </a:xfrm>
          <a:prstGeom prst="rect">
            <a:avLst/>
          </a:prstGeom>
        </p:spPr>
      </p:pic>
      <p:sp>
        <p:nvSpPr>
          <p:cNvPr id="45" name="TextBox 44">
            <a:extLst>
              <a:ext uri="{FF2B5EF4-FFF2-40B4-BE49-F238E27FC236}">
                <a16:creationId xmlns:a16="http://schemas.microsoft.com/office/drawing/2014/main" id="{1F72B055-C401-4A28-AF8A-F90242762B4B}"/>
              </a:ext>
            </a:extLst>
          </p:cNvPr>
          <p:cNvSpPr txBox="1"/>
          <p:nvPr/>
        </p:nvSpPr>
        <p:spPr>
          <a:xfrm rot="16200000">
            <a:off x="-535606" y="3936903"/>
            <a:ext cx="2917964"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90995"/>
                </a:solidFill>
                <a:effectLst/>
                <a:uLnTx/>
                <a:uFillTx/>
                <a:latin typeface="Calibri"/>
                <a:ea typeface="+mn-ea"/>
                <a:cs typeface="+mn-cs"/>
              </a:rPr>
              <a:t>Eosinophil activation</a:t>
            </a:r>
          </a:p>
        </p:txBody>
      </p:sp>
      <p:cxnSp>
        <p:nvCxnSpPr>
          <p:cNvPr id="46" name="Elbow Connector 4">
            <a:extLst>
              <a:ext uri="{FF2B5EF4-FFF2-40B4-BE49-F238E27FC236}">
                <a16:creationId xmlns:a16="http://schemas.microsoft.com/office/drawing/2014/main" id="{42B3B713-F616-466B-909F-3A5E779EBCFA}"/>
              </a:ext>
            </a:extLst>
          </p:cNvPr>
          <p:cNvCxnSpPr>
            <a:cxnSpLocks/>
            <a:stCxn id="29" idx="3"/>
          </p:cNvCxnSpPr>
          <p:nvPr/>
        </p:nvCxnSpPr>
        <p:spPr>
          <a:xfrm>
            <a:off x="3983891" y="3312244"/>
            <a:ext cx="2075193" cy="718473"/>
          </a:xfrm>
          <a:prstGeom prst="bentConnector3">
            <a:avLst>
              <a:gd name="adj1" fmla="val 99938"/>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4">
            <a:extLst>
              <a:ext uri="{FF2B5EF4-FFF2-40B4-BE49-F238E27FC236}">
                <a16:creationId xmlns:a16="http://schemas.microsoft.com/office/drawing/2014/main" id="{D05249FE-D373-410F-93E2-155832DE4428}"/>
              </a:ext>
            </a:extLst>
          </p:cNvPr>
          <p:cNvCxnSpPr>
            <a:cxnSpLocks/>
            <a:stCxn id="32" idx="3"/>
          </p:cNvCxnSpPr>
          <p:nvPr/>
        </p:nvCxnSpPr>
        <p:spPr>
          <a:xfrm>
            <a:off x="3983892" y="3882530"/>
            <a:ext cx="1190088" cy="72250"/>
          </a:xfrm>
          <a:prstGeom prst="bentConnector3">
            <a:avLst>
              <a:gd name="adj1" fmla="val 56243"/>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5">
            <a:extLst>
              <a:ext uri="{FF2B5EF4-FFF2-40B4-BE49-F238E27FC236}">
                <a16:creationId xmlns:a16="http://schemas.microsoft.com/office/drawing/2014/main" id="{F4113873-BE59-4CB6-9870-978E983E46C1}"/>
              </a:ext>
            </a:extLst>
          </p:cNvPr>
          <p:cNvCxnSpPr>
            <a:cxnSpLocks/>
            <a:stCxn id="30" idx="3"/>
          </p:cNvCxnSpPr>
          <p:nvPr/>
        </p:nvCxnSpPr>
        <p:spPr>
          <a:xfrm>
            <a:off x="3977758" y="4719918"/>
            <a:ext cx="2380641" cy="255076"/>
          </a:xfrm>
          <a:prstGeom prst="bentConnector3">
            <a:avLst>
              <a:gd name="adj1" fmla="val 11910"/>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89">
            <a:extLst>
              <a:ext uri="{FF2B5EF4-FFF2-40B4-BE49-F238E27FC236}">
                <a16:creationId xmlns:a16="http://schemas.microsoft.com/office/drawing/2014/main" id="{3181D2CC-76ED-449E-8A00-348782409B7B}"/>
              </a:ext>
            </a:extLst>
          </p:cNvPr>
          <p:cNvCxnSpPr>
            <a:cxnSpLocks/>
            <a:stCxn id="28" idx="3"/>
          </p:cNvCxnSpPr>
          <p:nvPr/>
        </p:nvCxnSpPr>
        <p:spPr>
          <a:xfrm>
            <a:off x="3977757" y="5182454"/>
            <a:ext cx="1280492" cy="315830"/>
          </a:xfrm>
          <a:prstGeom prst="bentConnector3">
            <a:avLst>
              <a:gd name="adj1" fmla="val 55207"/>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03C1C1E-62A1-4EF5-A94D-89BE0C892C07}"/>
              </a:ext>
            </a:extLst>
          </p:cNvPr>
          <p:cNvSpPr/>
          <p:nvPr/>
        </p:nvSpPr>
        <p:spPr>
          <a:xfrm>
            <a:off x="1622457" y="4177054"/>
            <a:ext cx="2361434" cy="288266"/>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656665"/>
                </a:solidFill>
                <a:effectLst/>
                <a:uLnTx/>
                <a:uFillTx/>
                <a:latin typeface="Calibri"/>
                <a:ea typeface="+mn-ea"/>
                <a:cs typeface="+mn-cs"/>
              </a:rPr>
              <a:t>Goblet cell hyperplasia</a:t>
            </a:r>
            <a:r>
              <a:rPr kumimoji="0" lang="en-GB" sz="1400" b="0" i="0" u="none" strike="noStrike" kern="1200" cap="none" spc="0" normalizeH="0" baseline="30000" noProof="0" dirty="0">
                <a:ln>
                  <a:noFill/>
                </a:ln>
                <a:solidFill>
                  <a:srgbClr val="656665"/>
                </a:solidFill>
                <a:effectLst/>
                <a:uLnTx/>
                <a:uFillTx/>
                <a:latin typeface="Calibri"/>
                <a:ea typeface="+mn-ea"/>
                <a:cs typeface="+mn-cs"/>
              </a:rPr>
              <a:t>4</a:t>
            </a:r>
            <a:endParaRPr kumimoji="0" lang="en-GB" sz="1400" b="0" i="0" u="none" strike="noStrike" kern="1200" cap="none" spc="0" normalizeH="0" baseline="0" noProof="0" dirty="0">
              <a:ln>
                <a:noFill/>
              </a:ln>
              <a:solidFill>
                <a:srgbClr val="656665"/>
              </a:solidFill>
              <a:effectLst/>
              <a:uLnTx/>
              <a:uFillTx/>
              <a:latin typeface="Calibri"/>
              <a:ea typeface="+mn-ea"/>
              <a:cs typeface="+mn-cs"/>
            </a:endParaRPr>
          </a:p>
        </p:txBody>
      </p:sp>
      <p:cxnSp>
        <p:nvCxnSpPr>
          <p:cNvPr id="51" name="Elbow Connector 44">
            <a:extLst>
              <a:ext uri="{FF2B5EF4-FFF2-40B4-BE49-F238E27FC236}">
                <a16:creationId xmlns:a16="http://schemas.microsoft.com/office/drawing/2014/main" id="{4CD0F45B-FB6E-4C21-86A4-43EF84552CF8}"/>
              </a:ext>
            </a:extLst>
          </p:cNvPr>
          <p:cNvCxnSpPr>
            <a:cxnSpLocks/>
            <a:stCxn id="50" idx="3"/>
          </p:cNvCxnSpPr>
          <p:nvPr/>
        </p:nvCxnSpPr>
        <p:spPr>
          <a:xfrm>
            <a:off x="3983891" y="4321187"/>
            <a:ext cx="1841698" cy="361592"/>
          </a:xfrm>
          <a:prstGeom prst="bentConnector3">
            <a:avLst>
              <a:gd name="adj1" fmla="val 3800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5622F673-D613-48FC-ADEC-5534887514FB}"/>
              </a:ext>
            </a:extLst>
          </p:cNvPr>
          <p:cNvSpPr/>
          <p:nvPr/>
        </p:nvSpPr>
        <p:spPr>
          <a:xfrm>
            <a:off x="1299838" y="4276187"/>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67" name="Group 1066">
            <a:extLst>
              <a:ext uri="{FF2B5EF4-FFF2-40B4-BE49-F238E27FC236}">
                <a16:creationId xmlns:a16="http://schemas.microsoft.com/office/drawing/2014/main" id="{FE6CC591-90CE-0DA4-0C8F-3525A21D4900}"/>
              </a:ext>
            </a:extLst>
          </p:cNvPr>
          <p:cNvGrpSpPr/>
          <p:nvPr/>
        </p:nvGrpSpPr>
        <p:grpSpPr>
          <a:xfrm>
            <a:off x="1571639" y="3664464"/>
            <a:ext cx="2154541" cy="1839170"/>
            <a:chOff x="1571639" y="3664464"/>
            <a:chExt cx="2412252" cy="1839170"/>
          </a:xfrm>
        </p:grpSpPr>
        <p:cxnSp>
          <p:nvCxnSpPr>
            <p:cNvPr id="15" name="Straight Connector 14">
              <a:extLst>
                <a:ext uri="{FF2B5EF4-FFF2-40B4-BE49-F238E27FC236}">
                  <a16:creationId xmlns:a16="http://schemas.microsoft.com/office/drawing/2014/main" id="{398EFC24-30D1-4BB2-81BE-01F7581913F2}"/>
                </a:ext>
              </a:extLst>
            </p:cNvPr>
            <p:cNvCxnSpPr>
              <a:cxnSpLocks/>
            </p:cNvCxnSpPr>
            <p:nvPr/>
          </p:nvCxnSpPr>
          <p:spPr>
            <a:xfrm>
              <a:off x="1571639" y="4109395"/>
              <a:ext cx="241225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2EF0D1D-42CD-4BC9-8225-154B25A158CA}"/>
                </a:ext>
              </a:extLst>
            </p:cNvPr>
            <p:cNvCxnSpPr>
              <a:cxnSpLocks/>
            </p:cNvCxnSpPr>
            <p:nvPr/>
          </p:nvCxnSpPr>
          <p:spPr>
            <a:xfrm>
              <a:off x="1571639" y="5503634"/>
              <a:ext cx="241225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CF8296-1D85-4821-8CD9-67E5BA1A3BE6}"/>
                </a:ext>
              </a:extLst>
            </p:cNvPr>
            <p:cNvCxnSpPr>
              <a:cxnSpLocks/>
            </p:cNvCxnSpPr>
            <p:nvPr/>
          </p:nvCxnSpPr>
          <p:spPr>
            <a:xfrm>
              <a:off x="1706880" y="4519855"/>
              <a:ext cx="227701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1BB305-2723-439D-86AB-3B93C49B5967}"/>
                </a:ext>
              </a:extLst>
            </p:cNvPr>
            <p:cNvCxnSpPr>
              <a:cxnSpLocks/>
            </p:cNvCxnSpPr>
            <p:nvPr/>
          </p:nvCxnSpPr>
          <p:spPr>
            <a:xfrm>
              <a:off x="1706880" y="4907074"/>
              <a:ext cx="227701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D31637C-91CD-4241-B0D8-8C963E0864E3}"/>
                </a:ext>
              </a:extLst>
            </p:cNvPr>
            <p:cNvCxnSpPr>
              <a:cxnSpLocks/>
            </p:cNvCxnSpPr>
            <p:nvPr/>
          </p:nvCxnSpPr>
          <p:spPr>
            <a:xfrm>
              <a:off x="1571639" y="3664464"/>
              <a:ext cx="241225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411C7567-0EA2-4F7F-BF0D-9CD1D372376C}"/>
              </a:ext>
            </a:extLst>
          </p:cNvPr>
          <p:cNvCxnSpPr>
            <a:cxnSpLocks/>
          </p:cNvCxnSpPr>
          <p:nvPr/>
        </p:nvCxnSpPr>
        <p:spPr>
          <a:xfrm>
            <a:off x="8242141" y="2719748"/>
            <a:ext cx="0" cy="3475570"/>
          </a:xfrm>
          <a:prstGeom prst="line">
            <a:avLst/>
          </a:prstGeom>
          <a:ln w="19050">
            <a:solidFill>
              <a:schemeClr val="bg2"/>
            </a:solidFill>
          </a:ln>
          <a:effectLst/>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A86EF1C-D43D-22A5-AA50-E9B194BC6DB8}"/>
              </a:ext>
            </a:extLst>
          </p:cNvPr>
          <p:cNvGrpSpPr/>
          <p:nvPr/>
        </p:nvGrpSpPr>
        <p:grpSpPr>
          <a:xfrm>
            <a:off x="8396683" y="3575579"/>
            <a:ext cx="3715247" cy="404869"/>
            <a:chOff x="8396683" y="3389207"/>
            <a:chExt cx="3715247" cy="404869"/>
          </a:xfrm>
        </p:grpSpPr>
        <p:sp>
          <p:nvSpPr>
            <p:cNvPr id="33" name="Rectangle 32">
              <a:extLst>
                <a:ext uri="{FF2B5EF4-FFF2-40B4-BE49-F238E27FC236}">
                  <a16:creationId xmlns:a16="http://schemas.microsoft.com/office/drawing/2014/main" id="{3AD68A9A-210F-455A-8ED4-13CF46088986}"/>
                </a:ext>
              </a:extLst>
            </p:cNvPr>
            <p:cNvSpPr/>
            <p:nvPr/>
          </p:nvSpPr>
          <p:spPr>
            <a:xfrm>
              <a:off x="8694246" y="3389207"/>
              <a:ext cx="3417684" cy="40486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656665"/>
                  </a:solidFill>
                  <a:effectLst/>
                  <a:uLnTx/>
                  <a:uFillTx/>
                  <a:latin typeface="Calibri"/>
                  <a:ea typeface="+mn-ea"/>
                  <a:cs typeface="+mn-cs"/>
                </a:rPr>
                <a:t>Airway obstruction</a:t>
              </a:r>
              <a:r>
                <a:rPr kumimoji="0" lang="en-GB" sz="1600" b="0" i="0" u="none" strike="noStrike" kern="1200" cap="none" spc="0" normalizeH="0" baseline="30000" noProof="0" dirty="0">
                  <a:ln>
                    <a:noFill/>
                  </a:ln>
                  <a:solidFill>
                    <a:srgbClr val="656665"/>
                  </a:solidFill>
                  <a:effectLst/>
                  <a:uLnTx/>
                  <a:uFillTx/>
                  <a:latin typeface="Calibri"/>
                  <a:ea typeface="+mn-ea"/>
                  <a:cs typeface="+mn-cs"/>
                </a:rPr>
                <a:t>2 </a:t>
              </a:r>
              <a:r>
                <a:rPr lang="en-GB" sz="1600" baseline="30000" noProof="0" dirty="0">
                  <a:solidFill>
                    <a:srgbClr val="656665"/>
                  </a:solidFill>
                  <a:latin typeface="Calibri"/>
                </a:rPr>
                <a:t>                                              </a:t>
              </a:r>
              <a:r>
                <a:rPr kumimoji="0" lang="en-GB" sz="1600" b="0" i="0" u="none" strike="noStrike" kern="1200" cap="none" spc="0" normalizeH="0" baseline="0" noProof="0" dirty="0">
                  <a:ln>
                    <a:noFill/>
                  </a:ln>
                  <a:solidFill>
                    <a:srgbClr val="656665"/>
                  </a:solidFill>
                  <a:effectLst/>
                  <a:uLnTx/>
                  <a:uFillTx/>
                  <a:latin typeface="Calibri"/>
                  <a:ea typeface="+mn-ea"/>
                  <a:cs typeface="+mn-cs"/>
                </a:rPr>
                <a:t>(eg ↓ lung function)</a:t>
              </a:r>
            </a:p>
          </p:txBody>
        </p:sp>
        <p:grpSp>
          <p:nvGrpSpPr>
            <p:cNvPr id="1027" name="Content Placeholder 3">
              <a:extLst>
                <a:ext uri="{FF2B5EF4-FFF2-40B4-BE49-F238E27FC236}">
                  <a16:creationId xmlns:a16="http://schemas.microsoft.com/office/drawing/2014/main" id="{D89E166E-1A3A-0798-1938-BEE9ECAAC2C7}"/>
                </a:ext>
              </a:extLst>
            </p:cNvPr>
            <p:cNvGrpSpPr/>
            <p:nvPr/>
          </p:nvGrpSpPr>
          <p:grpSpPr>
            <a:xfrm>
              <a:off x="8396683" y="3420806"/>
              <a:ext cx="278110" cy="278110"/>
              <a:chOff x="8356379" y="4647359"/>
              <a:chExt cx="278110" cy="278110"/>
            </a:xfrm>
            <a:noFill/>
          </p:grpSpPr>
          <p:sp>
            <p:nvSpPr>
              <p:cNvPr id="1028" name="Freeform: Shape 1027">
                <a:extLst>
                  <a:ext uri="{FF2B5EF4-FFF2-40B4-BE49-F238E27FC236}">
                    <a16:creationId xmlns:a16="http://schemas.microsoft.com/office/drawing/2014/main" id="{67BE6B7C-14D2-2F83-0554-B00E77248842}"/>
                  </a:ext>
                </a:extLst>
              </p:cNvPr>
              <p:cNvSpPr/>
              <p:nvPr/>
            </p:nvSpPr>
            <p:spPr>
              <a:xfrm flipV="1">
                <a:off x="8415035" y="4720758"/>
                <a:ext cx="160800" cy="131313"/>
              </a:xfrm>
              <a:custGeom>
                <a:avLst/>
                <a:gdLst>
                  <a:gd name="connsiteX0" fmla="*/ 129251 w 160800"/>
                  <a:gd name="connsiteY0" fmla="*/ 131771 h 131313"/>
                  <a:gd name="connsiteX1" fmla="*/ 61890 w 160800"/>
                  <a:gd name="connsiteY1" fmla="*/ 64410 h 131313"/>
                  <a:gd name="connsiteX2" fmla="*/ 32403 w 160800"/>
                  <a:gd name="connsiteY2" fmla="*/ 93896 h 131313"/>
                  <a:gd name="connsiteX3" fmla="*/ 427 w 160800"/>
                  <a:gd name="connsiteY3" fmla="*/ 61921 h 131313"/>
                  <a:gd name="connsiteX4" fmla="*/ 29914 w 160800"/>
                  <a:gd name="connsiteY4" fmla="*/ 32433 h 131313"/>
                  <a:gd name="connsiteX5" fmla="*/ 61890 w 160800"/>
                  <a:gd name="connsiteY5" fmla="*/ 457 h 131313"/>
                  <a:gd name="connsiteX6" fmla="*/ 93866 w 160800"/>
                  <a:gd name="connsiteY6" fmla="*/ 32433 h 131313"/>
                  <a:gd name="connsiteX7" fmla="*/ 161228 w 160800"/>
                  <a:gd name="connsiteY7" fmla="*/ 99794 h 13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00" h="131313">
                    <a:moveTo>
                      <a:pt x="129251" y="131771"/>
                    </a:moveTo>
                    <a:lnTo>
                      <a:pt x="61890" y="64410"/>
                    </a:lnTo>
                    <a:lnTo>
                      <a:pt x="32403" y="93896"/>
                    </a:lnTo>
                    <a:lnTo>
                      <a:pt x="427" y="61921"/>
                    </a:lnTo>
                    <a:lnTo>
                      <a:pt x="29914" y="32433"/>
                    </a:lnTo>
                    <a:lnTo>
                      <a:pt x="61890" y="457"/>
                    </a:lnTo>
                    <a:lnTo>
                      <a:pt x="93866" y="32433"/>
                    </a:lnTo>
                    <a:lnTo>
                      <a:pt x="161228" y="99794"/>
                    </a:lnTo>
                    <a:close/>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029" name="Content Placeholder 3">
                <a:extLst>
                  <a:ext uri="{FF2B5EF4-FFF2-40B4-BE49-F238E27FC236}">
                    <a16:creationId xmlns:a16="http://schemas.microsoft.com/office/drawing/2014/main" id="{DEEC9A10-C72F-6F14-C3F9-3F0D09070063}"/>
                  </a:ext>
                </a:extLst>
              </p:cNvPr>
              <p:cNvGrpSpPr/>
              <p:nvPr/>
            </p:nvGrpSpPr>
            <p:grpSpPr>
              <a:xfrm>
                <a:off x="8356379" y="4647359"/>
                <a:ext cx="278110" cy="278110"/>
                <a:chOff x="8356379" y="4647359"/>
                <a:chExt cx="278110" cy="278110"/>
              </a:xfrm>
              <a:noFill/>
            </p:grpSpPr>
            <p:sp>
              <p:nvSpPr>
                <p:cNvPr id="1030" name="Freeform: Shape 1029">
                  <a:extLst>
                    <a:ext uri="{FF2B5EF4-FFF2-40B4-BE49-F238E27FC236}">
                      <a16:creationId xmlns:a16="http://schemas.microsoft.com/office/drawing/2014/main" id="{C8399556-E55D-D3DF-1848-2B0D21C729B2}"/>
                    </a:ext>
                  </a:extLst>
                </p:cNvPr>
                <p:cNvSpPr/>
                <p:nvPr/>
              </p:nvSpPr>
              <p:spPr>
                <a:xfrm flipV="1">
                  <a:off x="8356379" y="4647359"/>
                  <a:ext cx="278110" cy="278110"/>
                </a:xfrm>
                <a:custGeom>
                  <a:avLst/>
                  <a:gdLst>
                    <a:gd name="connsiteX0" fmla="*/ 220585 w 278110"/>
                    <a:gd name="connsiteY0" fmla="*/ 26175 h 278110"/>
                    <a:gd name="connsiteX1" fmla="*/ 41213 w 278110"/>
                    <a:gd name="connsiteY1" fmla="*/ 40870 h 278110"/>
                    <a:gd name="connsiteX2" fmla="*/ 41213 w 278110"/>
                    <a:gd name="connsiteY2" fmla="*/ 237524 h 278110"/>
                    <a:gd name="connsiteX3" fmla="*/ 237867 w 278110"/>
                    <a:gd name="connsiteY3" fmla="*/ 237524 h 278110"/>
                    <a:gd name="connsiteX4" fmla="*/ 252562 w 278110"/>
                    <a:gd name="connsiteY4" fmla="*/ 58151 h 278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10" h="278110">
                      <a:moveTo>
                        <a:pt x="220585" y="26175"/>
                      </a:moveTo>
                      <a:cubicBezTo>
                        <a:pt x="166248" y="-12889"/>
                        <a:pt x="90074" y="-7990"/>
                        <a:pt x="41213" y="40870"/>
                      </a:cubicBezTo>
                      <a:cubicBezTo>
                        <a:pt x="-13091" y="95174"/>
                        <a:pt x="-13091" y="183219"/>
                        <a:pt x="41213" y="237524"/>
                      </a:cubicBezTo>
                      <a:cubicBezTo>
                        <a:pt x="95518" y="291828"/>
                        <a:pt x="183563" y="291828"/>
                        <a:pt x="237867" y="237524"/>
                      </a:cubicBezTo>
                      <a:cubicBezTo>
                        <a:pt x="286727" y="188663"/>
                        <a:pt x="291626" y="112488"/>
                        <a:pt x="252562" y="58151"/>
                      </a:cubicBez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sp>
              <p:nvSpPr>
                <p:cNvPr id="1031" name="Freeform: Shape 1030">
                  <a:extLst>
                    <a:ext uri="{FF2B5EF4-FFF2-40B4-BE49-F238E27FC236}">
                      <a16:creationId xmlns:a16="http://schemas.microsoft.com/office/drawing/2014/main" id="{992E5E17-C8F0-C3DA-F3BE-AECCFEBD3C11}"/>
                    </a:ext>
                  </a:extLst>
                </p:cNvPr>
                <p:cNvSpPr/>
                <p:nvPr/>
              </p:nvSpPr>
              <p:spPr>
                <a:xfrm flipV="1">
                  <a:off x="8593761" y="4884741"/>
                  <a:ext cx="423" cy="423"/>
                </a:xfrm>
                <a:custGeom>
                  <a:avLst/>
                  <a:gdLst>
                    <a:gd name="connsiteX0" fmla="*/ 573 w 423"/>
                    <a:gd name="connsiteY0" fmla="*/ 573 h 423"/>
                    <a:gd name="connsiteX1" fmla="*/ 573 w 423"/>
                    <a:gd name="connsiteY1" fmla="*/ 573 h 423"/>
                  </a:gdLst>
                  <a:ahLst/>
                  <a:cxnLst>
                    <a:cxn ang="0">
                      <a:pos x="connsiteX0" y="connsiteY0"/>
                    </a:cxn>
                    <a:cxn ang="0">
                      <a:pos x="connsiteX1" y="connsiteY1"/>
                    </a:cxn>
                  </a:cxnLst>
                  <a:rect l="l" t="t" r="r" b="b"/>
                  <a:pathLst>
                    <a:path w="423" h="423">
                      <a:moveTo>
                        <a:pt x="573" y="573"/>
                      </a:moveTo>
                      <a:lnTo>
                        <a:pt x="573" y="573"/>
                      </a:ln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grpSp>
      </p:grpSp>
      <p:grpSp>
        <p:nvGrpSpPr>
          <p:cNvPr id="40" name="Group 39">
            <a:extLst>
              <a:ext uri="{FF2B5EF4-FFF2-40B4-BE49-F238E27FC236}">
                <a16:creationId xmlns:a16="http://schemas.microsoft.com/office/drawing/2014/main" id="{CCE1CD9A-2B07-3D3E-CDB0-591E530C02A7}"/>
              </a:ext>
            </a:extLst>
          </p:cNvPr>
          <p:cNvGrpSpPr/>
          <p:nvPr/>
        </p:nvGrpSpPr>
        <p:grpSpPr>
          <a:xfrm>
            <a:off x="8396683" y="4198784"/>
            <a:ext cx="3715247" cy="341306"/>
            <a:chOff x="8396683" y="4135749"/>
            <a:chExt cx="3715247" cy="341306"/>
          </a:xfrm>
        </p:grpSpPr>
        <p:sp>
          <p:nvSpPr>
            <p:cNvPr id="36" name="Rectangle 35">
              <a:extLst>
                <a:ext uri="{FF2B5EF4-FFF2-40B4-BE49-F238E27FC236}">
                  <a16:creationId xmlns:a16="http://schemas.microsoft.com/office/drawing/2014/main" id="{C5A7DD2D-FC73-4D54-9774-2793FCC08954}"/>
                </a:ext>
              </a:extLst>
            </p:cNvPr>
            <p:cNvSpPr/>
            <p:nvPr/>
          </p:nvSpPr>
          <p:spPr>
            <a:xfrm>
              <a:off x="8694246" y="4135749"/>
              <a:ext cx="3417684" cy="34130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656665"/>
                  </a:solidFill>
                  <a:effectLst/>
                  <a:uLnTx/>
                  <a:uFillTx/>
                  <a:latin typeface="Calibri"/>
                  <a:ea typeface="+mn-ea"/>
                  <a:cs typeface="+mn-cs"/>
                </a:rPr>
                <a:t>Airway hyperresponsiveness</a:t>
              </a:r>
              <a:r>
                <a:rPr kumimoji="0" lang="en-GB" sz="1600" b="0" i="0" u="none" strike="noStrike" kern="1200" cap="none" spc="0" normalizeH="0" baseline="30000" noProof="0" dirty="0">
                  <a:ln>
                    <a:noFill/>
                  </a:ln>
                  <a:solidFill>
                    <a:srgbClr val="656665"/>
                  </a:solidFill>
                  <a:effectLst/>
                  <a:uLnTx/>
                  <a:uFillTx/>
                  <a:latin typeface="Calibri"/>
                  <a:ea typeface="+mn-ea"/>
                  <a:cs typeface="+mn-cs"/>
                </a:rPr>
                <a:t>2</a:t>
              </a:r>
              <a:endParaRPr kumimoji="0" lang="en-GB" sz="1600" b="0" i="0" u="none" strike="noStrike" kern="1200" cap="none" spc="0" normalizeH="0" baseline="0" noProof="0" dirty="0">
                <a:ln>
                  <a:noFill/>
                </a:ln>
                <a:solidFill>
                  <a:srgbClr val="656665"/>
                </a:solidFill>
                <a:effectLst/>
                <a:uLnTx/>
                <a:uFillTx/>
                <a:latin typeface="Calibri"/>
                <a:ea typeface="+mn-ea"/>
                <a:cs typeface="+mn-cs"/>
              </a:endParaRPr>
            </a:p>
          </p:txBody>
        </p:sp>
        <p:grpSp>
          <p:nvGrpSpPr>
            <p:cNvPr id="1038" name="Content Placeholder 3">
              <a:extLst>
                <a:ext uri="{FF2B5EF4-FFF2-40B4-BE49-F238E27FC236}">
                  <a16:creationId xmlns:a16="http://schemas.microsoft.com/office/drawing/2014/main" id="{98AAC5A7-683B-CA23-990E-9E1344CA555C}"/>
                </a:ext>
              </a:extLst>
            </p:cNvPr>
            <p:cNvGrpSpPr/>
            <p:nvPr/>
          </p:nvGrpSpPr>
          <p:grpSpPr>
            <a:xfrm>
              <a:off x="8396683" y="4167347"/>
              <a:ext cx="278110" cy="278110"/>
              <a:chOff x="8356379" y="4647359"/>
              <a:chExt cx="278110" cy="278110"/>
            </a:xfrm>
            <a:noFill/>
          </p:grpSpPr>
          <p:sp>
            <p:nvSpPr>
              <p:cNvPr id="1039" name="Freeform: Shape 1038">
                <a:extLst>
                  <a:ext uri="{FF2B5EF4-FFF2-40B4-BE49-F238E27FC236}">
                    <a16:creationId xmlns:a16="http://schemas.microsoft.com/office/drawing/2014/main" id="{BD85FA65-C1EB-A99B-DF49-BEF9203A7F43}"/>
                  </a:ext>
                </a:extLst>
              </p:cNvPr>
              <p:cNvSpPr/>
              <p:nvPr/>
            </p:nvSpPr>
            <p:spPr>
              <a:xfrm flipV="1">
                <a:off x="8415035" y="4720758"/>
                <a:ext cx="160800" cy="131313"/>
              </a:xfrm>
              <a:custGeom>
                <a:avLst/>
                <a:gdLst>
                  <a:gd name="connsiteX0" fmla="*/ 129251 w 160800"/>
                  <a:gd name="connsiteY0" fmla="*/ 131771 h 131313"/>
                  <a:gd name="connsiteX1" fmla="*/ 61890 w 160800"/>
                  <a:gd name="connsiteY1" fmla="*/ 64410 h 131313"/>
                  <a:gd name="connsiteX2" fmla="*/ 32403 w 160800"/>
                  <a:gd name="connsiteY2" fmla="*/ 93896 h 131313"/>
                  <a:gd name="connsiteX3" fmla="*/ 427 w 160800"/>
                  <a:gd name="connsiteY3" fmla="*/ 61921 h 131313"/>
                  <a:gd name="connsiteX4" fmla="*/ 29914 w 160800"/>
                  <a:gd name="connsiteY4" fmla="*/ 32433 h 131313"/>
                  <a:gd name="connsiteX5" fmla="*/ 61890 w 160800"/>
                  <a:gd name="connsiteY5" fmla="*/ 457 h 131313"/>
                  <a:gd name="connsiteX6" fmla="*/ 93866 w 160800"/>
                  <a:gd name="connsiteY6" fmla="*/ 32433 h 131313"/>
                  <a:gd name="connsiteX7" fmla="*/ 161228 w 160800"/>
                  <a:gd name="connsiteY7" fmla="*/ 99794 h 13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00" h="131313">
                    <a:moveTo>
                      <a:pt x="129251" y="131771"/>
                    </a:moveTo>
                    <a:lnTo>
                      <a:pt x="61890" y="64410"/>
                    </a:lnTo>
                    <a:lnTo>
                      <a:pt x="32403" y="93896"/>
                    </a:lnTo>
                    <a:lnTo>
                      <a:pt x="427" y="61921"/>
                    </a:lnTo>
                    <a:lnTo>
                      <a:pt x="29914" y="32433"/>
                    </a:lnTo>
                    <a:lnTo>
                      <a:pt x="61890" y="457"/>
                    </a:lnTo>
                    <a:lnTo>
                      <a:pt x="93866" y="32433"/>
                    </a:lnTo>
                    <a:lnTo>
                      <a:pt x="161228" y="99794"/>
                    </a:lnTo>
                    <a:close/>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040" name="Content Placeholder 3">
                <a:extLst>
                  <a:ext uri="{FF2B5EF4-FFF2-40B4-BE49-F238E27FC236}">
                    <a16:creationId xmlns:a16="http://schemas.microsoft.com/office/drawing/2014/main" id="{1E76A9A7-DAC2-B3E0-A0AF-22A551C1E336}"/>
                  </a:ext>
                </a:extLst>
              </p:cNvPr>
              <p:cNvGrpSpPr/>
              <p:nvPr/>
            </p:nvGrpSpPr>
            <p:grpSpPr>
              <a:xfrm>
                <a:off x="8356379" y="4647359"/>
                <a:ext cx="278110" cy="278110"/>
                <a:chOff x="8356379" y="4647359"/>
                <a:chExt cx="278110" cy="278110"/>
              </a:xfrm>
              <a:noFill/>
            </p:grpSpPr>
            <p:sp>
              <p:nvSpPr>
                <p:cNvPr id="1041" name="Freeform: Shape 1040">
                  <a:extLst>
                    <a:ext uri="{FF2B5EF4-FFF2-40B4-BE49-F238E27FC236}">
                      <a16:creationId xmlns:a16="http://schemas.microsoft.com/office/drawing/2014/main" id="{B433C8DD-F340-62C3-09A5-962B294C5138}"/>
                    </a:ext>
                  </a:extLst>
                </p:cNvPr>
                <p:cNvSpPr/>
                <p:nvPr/>
              </p:nvSpPr>
              <p:spPr>
                <a:xfrm flipV="1">
                  <a:off x="8356379" y="4647359"/>
                  <a:ext cx="278110" cy="278110"/>
                </a:xfrm>
                <a:custGeom>
                  <a:avLst/>
                  <a:gdLst>
                    <a:gd name="connsiteX0" fmla="*/ 220585 w 278110"/>
                    <a:gd name="connsiteY0" fmla="*/ 26175 h 278110"/>
                    <a:gd name="connsiteX1" fmla="*/ 41213 w 278110"/>
                    <a:gd name="connsiteY1" fmla="*/ 40870 h 278110"/>
                    <a:gd name="connsiteX2" fmla="*/ 41213 w 278110"/>
                    <a:gd name="connsiteY2" fmla="*/ 237524 h 278110"/>
                    <a:gd name="connsiteX3" fmla="*/ 237867 w 278110"/>
                    <a:gd name="connsiteY3" fmla="*/ 237524 h 278110"/>
                    <a:gd name="connsiteX4" fmla="*/ 252562 w 278110"/>
                    <a:gd name="connsiteY4" fmla="*/ 58151 h 278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10" h="278110">
                      <a:moveTo>
                        <a:pt x="220585" y="26175"/>
                      </a:moveTo>
                      <a:cubicBezTo>
                        <a:pt x="166248" y="-12889"/>
                        <a:pt x="90074" y="-7990"/>
                        <a:pt x="41213" y="40870"/>
                      </a:cubicBezTo>
                      <a:cubicBezTo>
                        <a:pt x="-13091" y="95174"/>
                        <a:pt x="-13091" y="183219"/>
                        <a:pt x="41213" y="237524"/>
                      </a:cubicBezTo>
                      <a:cubicBezTo>
                        <a:pt x="95518" y="291828"/>
                        <a:pt x="183563" y="291828"/>
                        <a:pt x="237867" y="237524"/>
                      </a:cubicBezTo>
                      <a:cubicBezTo>
                        <a:pt x="286727" y="188663"/>
                        <a:pt x="291626" y="112488"/>
                        <a:pt x="252562" y="58151"/>
                      </a:cubicBez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sp>
              <p:nvSpPr>
                <p:cNvPr id="1042" name="Freeform: Shape 1041">
                  <a:extLst>
                    <a:ext uri="{FF2B5EF4-FFF2-40B4-BE49-F238E27FC236}">
                      <a16:creationId xmlns:a16="http://schemas.microsoft.com/office/drawing/2014/main" id="{00F3E49E-4D34-3693-21A6-24210B288758}"/>
                    </a:ext>
                  </a:extLst>
                </p:cNvPr>
                <p:cNvSpPr/>
                <p:nvPr/>
              </p:nvSpPr>
              <p:spPr>
                <a:xfrm flipV="1">
                  <a:off x="8593761" y="4884741"/>
                  <a:ext cx="423" cy="423"/>
                </a:xfrm>
                <a:custGeom>
                  <a:avLst/>
                  <a:gdLst>
                    <a:gd name="connsiteX0" fmla="*/ 573 w 423"/>
                    <a:gd name="connsiteY0" fmla="*/ 573 h 423"/>
                    <a:gd name="connsiteX1" fmla="*/ 573 w 423"/>
                    <a:gd name="connsiteY1" fmla="*/ 573 h 423"/>
                  </a:gdLst>
                  <a:ahLst/>
                  <a:cxnLst>
                    <a:cxn ang="0">
                      <a:pos x="connsiteX0" y="connsiteY0"/>
                    </a:cxn>
                    <a:cxn ang="0">
                      <a:pos x="connsiteX1" y="connsiteY1"/>
                    </a:cxn>
                  </a:cxnLst>
                  <a:rect l="l" t="t" r="r" b="b"/>
                  <a:pathLst>
                    <a:path w="423" h="423">
                      <a:moveTo>
                        <a:pt x="573" y="573"/>
                      </a:moveTo>
                      <a:lnTo>
                        <a:pt x="573" y="573"/>
                      </a:ln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grpSp>
      </p:grpSp>
    </p:spTree>
    <p:extLst>
      <p:ext uri="{BB962C8B-B14F-4D97-AF65-F5344CB8AC3E}">
        <p14:creationId xmlns:p14="http://schemas.microsoft.com/office/powerpoint/2010/main" val="817935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2" name="Rectangle 12371">
            <a:extLst>
              <a:ext uri="{FF2B5EF4-FFF2-40B4-BE49-F238E27FC236}">
                <a16:creationId xmlns:a16="http://schemas.microsoft.com/office/drawing/2014/main" id="{760D71CC-E930-2B76-8044-9D32AF167D57}"/>
              </a:ext>
            </a:extLst>
          </p:cNvPr>
          <p:cNvSpPr/>
          <p:nvPr/>
        </p:nvSpPr>
        <p:spPr>
          <a:xfrm>
            <a:off x="6101449" y="1147091"/>
            <a:ext cx="2670443" cy="171459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2290" name="Title 1">
            <a:extLst>
              <a:ext uri="{FF2B5EF4-FFF2-40B4-BE49-F238E27FC236}">
                <a16:creationId xmlns:a16="http://schemas.microsoft.com/office/drawing/2014/main" id="{52B9D805-FCE4-46B1-9F2A-E335342025A6}"/>
              </a:ext>
            </a:extLst>
          </p:cNvPr>
          <p:cNvSpPr>
            <a:spLocks noGrp="1"/>
          </p:cNvSpPr>
          <p:nvPr>
            <p:ph type="title"/>
          </p:nvPr>
        </p:nvSpPr>
        <p:spPr/>
        <p:txBody>
          <a:bodyPr>
            <a:normAutofit/>
          </a:bodyPr>
          <a:lstStyle/>
          <a:p>
            <a:r>
              <a:rPr lang="en-US" altLang="en-US"/>
              <a:t>Allergic rhinitis: epidemiology and immune response</a:t>
            </a:r>
            <a:endParaRPr lang="en-CA" altLang="en-US"/>
          </a:p>
        </p:txBody>
      </p:sp>
      <p:sp>
        <p:nvSpPr>
          <p:cNvPr id="12291" name="Content Placeholder 2">
            <a:extLst>
              <a:ext uri="{FF2B5EF4-FFF2-40B4-BE49-F238E27FC236}">
                <a16:creationId xmlns:a16="http://schemas.microsoft.com/office/drawing/2014/main" id="{D45563B3-45D4-4E12-9D52-C65BF71C6469}"/>
              </a:ext>
            </a:extLst>
          </p:cNvPr>
          <p:cNvSpPr>
            <a:spLocks noGrp="1"/>
          </p:cNvSpPr>
          <p:nvPr>
            <p:ph idx="1"/>
          </p:nvPr>
        </p:nvSpPr>
        <p:spPr>
          <a:xfrm>
            <a:off x="548282" y="1404000"/>
            <a:ext cx="5171636" cy="4608000"/>
          </a:xfrm>
        </p:spPr>
        <p:txBody>
          <a:bodyPr>
            <a:normAutofit/>
          </a:bodyPr>
          <a:lstStyle/>
          <a:p>
            <a:pPr>
              <a:spcBef>
                <a:spcPts val="1800"/>
              </a:spcBef>
            </a:pPr>
            <a:r>
              <a:rPr lang="en-US" altLang="en-US" dirty="0"/>
              <a:t>Affects approximately 18% of the global population</a:t>
            </a:r>
            <a:r>
              <a:rPr lang="en-US" altLang="en-US" baseline="30000" dirty="0"/>
              <a:t>1a</a:t>
            </a:r>
          </a:p>
          <a:p>
            <a:pPr>
              <a:spcBef>
                <a:spcPts val="1800"/>
              </a:spcBef>
            </a:pPr>
            <a:r>
              <a:rPr lang="en-US" altLang="en-US" dirty="0"/>
              <a:t>Often associated with asthma, atopic dermatitis and food allergy</a:t>
            </a:r>
            <a:r>
              <a:rPr lang="en-US" altLang="en-US" baseline="30000" dirty="0"/>
              <a:t>2,3</a:t>
            </a:r>
            <a:endParaRPr lang="en-US" altLang="en-US" dirty="0"/>
          </a:p>
          <a:p>
            <a:pPr>
              <a:spcBef>
                <a:spcPts val="1800"/>
              </a:spcBef>
            </a:pPr>
            <a:r>
              <a:rPr lang="en-US" altLang="en-US" dirty="0"/>
              <a:t>80% of patients with allergic asthma</a:t>
            </a:r>
            <a:br>
              <a:rPr lang="en-US" altLang="en-US" dirty="0"/>
            </a:br>
            <a:r>
              <a:rPr lang="en-US" altLang="en-US" dirty="0"/>
              <a:t>also have allergic rhinitis</a:t>
            </a:r>
            <a:r>
              <a:rPr lang="en-US" altLang="en-US" baseline="30000" dirty="0"/>
              <a:t>4</a:t>
            </a:r>
            <a:endParaRPr lang="en-US" altLang="en-US" dirty="0"/>
          </a:p>
          <a:p>
            <a:pPr>
              <a:spcBef>
                <a:spcPts val="1800"/>
              </a:spcBef>
            </a:pPr>
            <a:r>
              <a:rPr lang="en-US" altLang="en-US" dirty="0"/>
              <a:t>Impacts quality of life, sleep, work</a:t>
            </a:r>
            <a:r>
              <a:rPr lang="en-US" altLang="en-US" baseline="30000" dirty="0"/>
              <a:t>2</a:t>
            </a:r>
            <a:endParaRPr lang="en-US" altLang="en-US" dirty="0"/>
          </a:p>
          <a:p>
            <a:pPr>
              <a:spcBef>
                <a:spcPts val="1800"/>
              </a:spcBef>
            </a:pPr>
            <a:r>
              <a:rPr lang="en-CA" altLang="en-US" dirty="0"/>
              <a:t>Consists of an early phase (mainly mast</a:t>
            </a:r>
            <a:br>
              <a:rPr lang="en-CA" altLang="en-US" dirty="0"/>
            </a:br>
            <a:r>
              <a:rPr lang="en-CA" altLang="en-US" dirty="0"/>
              <a:t>cell mediated)</a:t>
            </a:r>
            <a:r>
              <a:rPr lang="en-CA" altLang="en-US" baseline="30000" dirty="0"/>
              <a:t>2</a:t>
            </a:r>
            <a:r>
              <a:rPr lang="en-CA" altLang="en-US" dirty="0"/>
              <a:t> and a late phase (mainly eosinophil mediated)</a:t>
            </a:r>
            <a:r>
              <a:rPr lang="en-CA" altLang="en-US" baseline="30000" dirty="0"/>
              <a:t>5</a:t>
            </a:r>
            <a:endParaRPr lang="en-CA" altLang="en-US" dirty="0"/>
          </a:p>
        </p:txBody>
      </p:sp>
      <p:sp>
        <p:nvSpPr>
          <p:cNvPr id="12373" name="Content Placeholder 12372">
            <a:extLst>
              <a:ext uri="{FF2B5EF4-FFF2-40B4-BE49-F238E27FC236}">
                <a16:creationId xmlns:a16="http://schemas.microsoft.com/office/drawing/2014/main" id="{02F19599-DC42-344C-51C3-67D07CDE9CDE}"/>
              </a:ext>
            </a:extLst>
          </p:cNvPr>
          <p:cNvSpPr>
            <a:spLocks noGrp="1"/>
          </p:cNvSpPr>
          <p:nvPr>
            <p:ph sz="quarter" idx="13"/>
          </p:nvPr>
        </p:nvSpPr>
        <p:spPr/>
        <p:txBody>
          <a:bodyPr/>
          <a:lstStyle/>
          <a:p>
            <a:r>
              <a:rPr lang="en-GB" baseline="30000" dirty="0"/>
              <a:t>a </a:t>
            </a:r>
            <a:r>
              <a:rPr lang="en-GB" dirty="0"/>
              <a:t>literature review on rhinitis prevalence was performed using PubMed and Scopus; 184 studies were included in the qualitative analysis</a:t>
            </a:r>
          </a:p>
          <a:p>
            <a:r>
              <a:rPr lang="en-GB" dirty="0" err="1"/>
              <a:t>IgE</a:t>
            </a:r>
            <a:r>
              <a:rPr lang="en-GB" dirty="0"/>
              <a:t>, immunoglobulin E; IL, interleukin; PRG2, proteoglycan 2; Th, T helper</a:t>
            </a:r>
          </a:p>
          <a:p>
            <a:r>
              <a:rPr lang="en-GB" dirty="0"/>
              <a:t>Figure informed by </a:t>
            </a:r>
            <a:r>
              <a:rPr lang="en-GB" dirty="0" err="1"/>
              <a:t>Akkoc</a:t>
            </a:r>
            <a:r>
              <a:rPr lang="en-GB" dirty="0"/>
              <a:t> T, et al. Allergy Asthma Immunol Res. 2011;3(1):11–20; </a:t>
            </a:r>
            <a:r>
              <a:rPr lang="en-GB" dirty="0" err="1"/>
              <a:t>Davoine</a:t>
            </a:r>
            <a:r>
              <a:rPr lang="en-GB" dirty="0"/>
              <a:t> F, Lacy P. Front Immunol 2014;5:570; Galli SJ, et al. Nature 2008;454:445–454; </a:t>
            </a:r>
            <a:r>
              <a:rPr lang="en-GB" dirty="0" err="1"/>
              <a:t>McBrien</a:t>
            </a:r>
            <a:r>
              <a:rPr lang="en-GB" dirty="0"/>
              <a:t> CN, Menzies-</a:t>
            </a:r>
            <a:r>
              <a:rPr lang="en-GB" dirty="0" err="1"/>
              <a:t>Gow</a:t>
            </a:r>
            <a:r>
              <a:rPr lang="en-GB" dirty="0"/>
              <a:t> A. Front Med (Lausanne) 2017;4:93; </a:t>
            </a:r>
            <a:r>
              <a:rPr lang="en-GB" dirty="0" err="1"/>
              <a:t>Pawankar</a:t>
            </a:r>
            <a:r>
              <a:rPr lang="en-GB" dirty="0"/>
              <a:t> R, et al. Asia Pac Allergy 2011;1:157–167; Ramirez GA, et al. Biomed Res Int 2018;2018:9095275</a:t>
            </a:r>
            <a:br>
              <a:rPr lang="en-GB" dirty="0"/>
            </a:br>
            <a:r>
              <a:rPr lang="en-GB" dirty="0"/>
              <a:t>1. </a:t>
            </a:r>
            <a:r>
              <a:rPr lang="en-GB" dirty="0" err="1"/>
              <a:t>Savouré</a:t>
            </a:r>
            <a:r>
              <a:rPr lang="en-GB" dirty="0"/>
              <a:t> M, et al. Clin </a:t>
            </a:r>
            <a:r>
              <a:rPr lang="en-GB" dirty="0" err="1"/>
              <a:t>Transl</a:t>
            </a:r>
            <a:r>
              <a:rPr lang="en-GB" dirty="0"/>
              <a:t> Allergy 2022;12:e12130; 2. </a:t>
            </a:r>
            <a:r>
              <a:rPr lang="en-GB" dirty="0" err="1"/>
              <a:t>Pawankar</a:t>
            </a:r>
            <a:r>
              <a:rPr lang="en-GB" dirty="0"/>
              <a:t> R, et al. Asia Pac Allergy 2011;1:157–167; 3. Nur Husna SM, et al. Front Med (Lausanne) 2022;9:874114; </a:t>
            </a:r>
            <a:br>
              <a:rPr lang="en-GB" dirty="0"/>
            </a:br>
            <a:r>
              <a:rPr lang="en-GB" dirty="0"/>
              <a:t>4. Egan M, </a:t>
            </a:r>
            <a:r>
              <a:rPr lang="en-GB" dirty="0" err="1"/>
              <a:t>Bunyavanich</a:t>
            </a:r>
            <a:r>
              <a:rPr lang="en-GB" dirty="0"/>
              <a:t> S. Asthma Res </a:t>
            </a:r>
            <a:r>
              <a:rPr lang="en-GB" dirty="0" err="1"/>
              <a:t>Pract</a:t>
            </a:r>
            <a:r>
              <a:rPr lang="en-GB" dirty="0"/>
              <a:t> 2015;1:8; 5. Zoabi Y, et al. Biomedicines 2022;10:2486.</a:t>
            </a:r>
          </a:p>
        </p:txBody>
      </p:sp>
      <p:grpSp>
        <p:nvGrpSpPr>
          <p:cNvPr id="2" name="Group 3">
            <a:extLst>
              <a:ext uri="{FF2B5EF4-FFF2-40B4-BE49-F238E27FC236}">
                <a16:creationId xmlns:a16="http://schemas.microsoft.com/office/drawing/2014/main" id="{829F7B16-0897-EEAD-9DF8-F2CD5131112D}"/>
              </a:ext>
            </a:extLst>
          </p:cNvPr>
          <p:cNvGrpSpPr>
            <a:grpSpLocks/>
          </p:cNvGrpSpPr>
          <p:nvPr/>
        </p:nvGrpSpPr>
        <p:grpSpPr bwMode="auto">
          <a:xfrm>
            <a:off x="7601065" y="1562197"/>
            <a:ext cx="1050925" cy="865188"/>
            <a:chOff x="1263" y="1042"/>
            <a:chExt cx="662" cy="545"/>
          </a:xfrm>
        </p:grpSpPr>
        <p:sp>
          <p:nvSpPr>
            <p:cNvPr id="3" name="Line 4">
              <a:extLst>
                <a:ext uri="{FF2B5EF4-FFF2-40B4-BE49-F238E27FC236}">
                  <a16:creationId xmlns:a16="http://schemas.microsoft.com/office/drawing/2014/main" id="{43D71541-FC65-F526-C4C7-B7D86473D643}"/>
                </a:ext>
              </a:extLst>
            </p:cNvPr>
            <p:cNvSpPr>
              <a:spLocks noChangeShapeType="1"/>
            </p:cNvSpPr>
            <p:nvPr/>
          </p:nvSpPr>
          <p:spPr bwMode="auto">
            <a:xfrm rot="10708771" flipV="1">
              <a:off x="1664" y="1525"/>
              <a:ext cx="19" cy="26"/>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5" name="Line 5">
              <a:extLst>
                <a:ext uri="{FF2B5EF4-FFF2-40B4-BE49-F238E27FC236}">
                  <a16:creationId xmlns:a16="http://schemas.microsoft.com/office/drawing/2014/main" id="{4D6311E7-D8AA-2149-8956-93648F347E72}"/>
                </a:ext>
              </a:extLst>
            </p:cNvPr>
            <p:cNvSpPr>
              <a:spLocks noChangeShapeType="1"/>
            </p:cNvSpPr>
            <p:nvPr/>
          </p:nvSpPr>
          <p:spPr bwMode="auto">
            <a:xfrm rot="10708771">
              <a:off x="1647" y="1545"/>
              <a:ext cx="30" cy="26"/>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 name="Line 6">
              <a:extLst>
                <a:ext uri="{FF2B5EF4-FFF2-40B4-BE49-F238E27FC236}">
                  <a16:creationId xmlns:a16="http://schemas.microsoft.com/office/drawing/2014/main" id="{4E426211-351E-2C81-353C-5F640E481515}"/>
                </a:ext>
              </a:extLst>
            </p:cNvPr>
            <p:cNvSpPr>
              <a:spLocks noChangeShapeType="1"/>
            </p:cNvSpPr>
            <p:nvPr/>
          </p:nvSpPr>
          <p:spPr bwMode="auto">
            <a:xfrm rot="10708771" flipH="1">
              <a:off x="1666" y="1573"/>
              <a:ext cx="10" cy="14"/>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7" name="Line 7">
              <a:extLst>
                <a:ext uri="{FF2B5EF4-FFF2-40B4-BE49-F238E27FC236}">
                  <a16:creationId xmlns:a16="http://schemas.microsoft.com/office/drawing/2014/main" id="{58660976-557B-27D5-44CD-D1164116829D}"/>
                </a:ext>
              </a:extLst>
            </p:cNvPr>
            <p:cNvSpPr>
              <a:spLocks noChangeShapeType="1"/>
            </p:cNvSpPr>
            <p:nvPr/>
          </p:nvSpPr>
          <p:spPr bwMode="auto">
            <a:xfrm rot="10708771" flipH="1">
              <a:off x="1633" y="1549"/>
              <a:ext cx="10" cy="14"/>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8" name="Line 8">
              <a:extLst>
                <a:ext uri="{FF2B5EF4-FFF2-40B4-BE49-F238E27FC236}">
                  <a16:creationId xmlns:a16="http://schemas.microsoft.com/office/drawing/2014/main" id="{DB3EF3E4-1648-6C01-6D95-95356F868DFB}"/>
                </a:ext>
              </a:extLst>
            </p:cNvPr>
            <p:cNvSpPr>
              <a:spLocks noChangeShapeType="1"/>
            </p:cNvSpPr>
            <p:nvPr/>
          </p:nvSpPr>
          <p:spPr bwMode="auto">
            <a:xfrm rot="-2915019">
              <a:off x="1369" y="1125"/>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9" name="Line 9">
              <a:extLst>
                <a:ext uri="{FF2B5EF4-FFF2-40B4-BE49-F238E27FC236}">
                  <a16:creationId xmlns:a16="http://schemas.microsoft.com/office/drawing/2014/main" id="{BC1C020E-27DB-1978-092D-B69CBC47872B}"/>
                </a:ext>
              </a:extLst>
            </p:cNvPr>
            <p:cNvSpPr>
              <a:spLocks noChangeShapeType="1"/>
            </p:cNvSpPr>
            <p:nvPr/>
          </p:nvSpPr>
          <p:spPr bwMode="auto">
            <a:xfrm rot="-2915019">
              <a:off x="1327" y="1128"/>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0" name="Line 10">
              <a:extLst>
                <a:ext uri="{FF2B5EF4-FFF2-40B4-BE49-F238E27FC236}">
                  <a16:creationId xmlns:a16="http://schemas.microsoft.com/office/drawing/2014/main" id="{41CF02C5-456B-7AA4-D11A-1321F59D8311}"/>
                </a:ext>
              </a:extLst>
            </p:cNvPr>
            <p:cNvSpPr>
              <a:spLocks noChangeShapeType="1"/>
            </p:cNvSpPr>
            <p:nvPr/>
          </p:nvSpPr>
          <p:spPr bwMode="auto">
            <a:xfrm rot="-2915019">
              <a:off x="1324" y="1122"/>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1" name="Line 11">
              <a:extLst>
                <a:ext uri="{FF2B5EF4-FFF2-40B4-BE49-F238E27FC236}">
                  <a16:creationId xmlns:a16="http://schemas.microsoft.com/office/drawing/2014/main" id="{D2CBB9C8-1DFF-E793-7FE4-CFD8E45C8E07}"/>
                </a:ext>
              </a:extLst>
            </p:cNvPr>
            <p:cNvSpPr>
              <a:spLocks noChangeShapeType="1"/>
            </p:cNvSpPr>
            <p:nvPr/>
          </p:nvSpPr>
          <p:spPr bwMode="auto">
            <a:xfrm rot="-2915019">
              <a:off x="1350" y="109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 name="Line 12">
              <a:extLst>
                <a:ext uri="{FF2B5EF4-FFF2-40B4-BE49-F238E27FC236}">
                  <a16:creationId xmlns:a16="http://schemas.microsoft.com/office/drawing/2014/main" id="{7342D966-A29E-3999-D5F9-DC5D19B57BB4}"/>
                </a:ext>
              </a:extLst>
            </p:cNvPr>
            <p:cNvSpPr>
              <a:spLocks noChangeShapeType="1"/>
            </p:cNvSpPr>
            <p:nvPr/>
          </p:nvSpPr>
          <p:spPr bwMode="auto">
            <a:xfrm rot="-10669745">
              <a:off x="1422" y="1435"/>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3" name="Line 13">
              <a:extLst>
                <a:ext uri="{FF2B5EF4-FFF2-40B4-BE49-F238E27FC236}">
                  <a16:creationId xmlns:a16="http://schemas.microsoft.com/office/drawing/2014/main" id="{2B07D3E4-F8F7-A56E-D3B4-7B94D26C8895}"/>
                </a:ext>
              </a:extLst>
            </p:cNvPr>
            <p:cNvSpPr>
              <a:spLocks noChangeShapeType="1"/>
            </p:cNvSpPr>
            <p:nvPr/>
          </p:nvSpPr>
          <p:spPr bwMode="auto">
            <a:xfrm rot="-10669745">
              <a:off x="1401" y="1480"/>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4" name="Line 14">
              <a:extLst>
                <a:ext uri="{FF2B5EF4-FFF2-40B4-BE49-F238E27FC236}">
                  <a16:creationId xmlns:a16="http://schemas.microsoft.com/office/drawing/2014/main" id="{7A52B4E7-E27F-7CAE-3279-D11A3048FA81}"/>
                </a:ext>
              </a:extLst>
            </p:cNvPr>
            <p:cNvSpPr>
              <a:spLocks noChangeShapeType="1"/>
            </p:cNvSpPr>
            <p:nvPr/>
          </p:nvSpPr>
          <p:spPr bwMode="auto">
            <a:xfrm rot="-10669745">
              <a:off x="1440" y="1484"/>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5" name="Line 15">
              <a:extLst>
                <a:ext uri="{FF2B5EF4-FFF2-40B4-BE49-F238E27FC236}">
                  <a16:creationId xmlns:a16="http://schemas.microsoft.com/office/drawing/2014/main" id="{308BD9AA-370D-C7BF-93DC-6167DA166DEF}"/>
                </a:ext>
              </a:extLst>
            </p:cNvPr>
            <p:cNvSpPr>
              <a:spLocks noChangeShapeType="1"/>
            </p:cNvSpPr>
            <p:nvPr/>
          </p:nvSpPr>
          <p:spPr bwMode="auto">
            <a:xfrm rot="-10669745">
              <a:off x="1399" y="14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6" name="Line 16">
              <a:extLst>
                <a:ext uri="{FF2B5EF4-FFF2-40B4-BE49-F238E27FC236}">
                  <a16:creationId xmlns:a16="http://schemas.microsoft.com/office/drawing/2014/main" id="{179B7AF5-6F0A-44A7-966F-68FF58434CEF}"/>
                </a:ext>
              </a:extLst>
            </p:cNvPr>
            <p:cNvSpPr>
              <a:spLocks noChangeShapeType="1"/>
            </p:cNvSpPr>
            <p:nvPr/>
          </p:nvSpPr>
          <p:spPr bwMode="auto">
            <a:xfrm rot="2223697">
              <a:off x="1834" y="109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7" name="Line 17">
              <a:extLst>
                <a:ext uri="{FF2B5EF4-FFF2-40B4-BE49-F238E27FC236}">
                  <a16:creationId xmlns:a16="http://schemas.microsoft.com/office/drawing/2014/main" id="{552C14BA-CA70-449D-960F-517903302451}"/>
                </a:ext>
              </a:extLst>
            </p:cNvPr>
            <p:cNvSpPr>
              <a:spLocks noChangeShapeType="1"/>
            </p:cNvSpPr>
            <p:nvPr/>
          </p:nvSpPr>
          <p:spPr bwMode="auto">
            <a:xfrm rot="2223697">
              <a:off x="1828" y="1096"/>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8" name="Line 18">
              <a:extLst>
                <a:ext uri="{FF2B5EF4-FFF2-40B4-BE49-F238E27FC236}">
                  <a16:creationId xmlns:a16="http://schemas.microsoft.com/office/drawing/2014/main" id="{137BFB6E-9CF8-BFA3-4545-E7EB85C7B9C0}"/>
                </a:ext>
              </a:extLst>
            </p:cNvPr>
            <p:cNvSpPr>
              <a:spLocks noChangeShapeType="1"/>
            </p:cNvSpPr>
            <p:nvPr/>
          </p:nvSpPr>
          <p:spPr bwMode="auto">
            <a:xfrm rot="2223697">
              <a:off x="1840" y="106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9" name="Line 19">
              <a:extLst>
                <a:ext uri="{FF2B5EF4-FFF2-40B4-BE49-F238E27FC236}">
                  <a16:creationId xmlns:a16="http://schemas.microsoft.com/office/drawing/2014/main" id="{8CADD63F-4618-503A-E76F-ADA6F1FDF493}"/>
                </a:ext>
              </a:extLst>
            </p:cNvPr>
            <p:cNvSpPr>
              <a:spLocks noChangeShapeType="1"/>
            </p:cNvSpPr>
            <p:nvPr/>
          </p:nvSpPr>
          <p:spPr bwMode="auto">
            <a:xfrm rot="2223697">
              <a:off x="1874" y="1085"/>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0" name="Line 20">
              <a:extLst>
                <a:ext uri="{FF2B5EF4-FFF2-40B4-BE49-F238E27FC236}">
                  <a16:creationId xmlns:a16="http://schemas.microsoft.com/office/drawing/2014/main" id="{23D0C99D-68F8-6667-09BC-D4E3D0465608}"/>
                </a:ext>
              </a:extLst>
            </p:cNvPr>
            <p:cNvSpPr>
              <a:spLocks noChangeShapeType="1"/>
            </p:cNvSpPr>
            <p:nvPr/>
          </p:nvSpPr>
          <p:spPr bwMode="auto">
            <a:xfrm rot="9368479">
              <a:off x="1878" y="1444"/>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1" name="Line 21">
              <a:extLst>
                <a:ext uri="{FF2B5EF4-FFF2-40B4-BE49-F238E27FC236}">
                  <a16:creationId xmlns:a16="http://schemas.microsoft.com/office/drawing/2014/main" id="{D7A963E4-F9FC-EC70-12FA-55686E77E23C}"/>
                </a:ext>
              </a:extLst>
            </p:cNvPr>
            <p:cNvSpPr>
              <a:spLocks noChangeShapeType="1"/>
            </p:cNvSpPr>
            <p:nvPr/>
          </p:nvSpPr>
          <p:spPr bwMode="auto">
            <a:xfrm rot="9368479">
              <a:off x="1868" y="1487"/>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2" name="Line 22">
              <a:extLst>
                <a:ext uri="{FF2B5EF4-FFF2-40B4-BE49-F238E27FC236}">
                  <a16:creationId xmlns:a16="http://schemas.microsoft.com/office/drawing/2014/main" id="{CF978A18-7262-F256-5433-0178AC5938BF}"/>
                </a:ext>
              </a:extLst>
            </p:cNvPr>
            <p:cNvSpPr>
              <a:spLocks noChangeShapeType="1"/>
            </p:cNvSpPr>
            <p:nvPr/>
          </p:nvSpPr>
          <p:spPr bwMode="auto">
            <a:xfrm rot="9368479">
              <a:off x="1912" y="1479"/>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3" name="Line 23">
              <a:extLst>
                <a:ext uri="{FF2B5EF4-FFF2-40B4-BE49-F238E27FC236}">
                  <a16:creationId xmlns:a16="http://schemas.microsoft.com/office/drawing/2014/main" id="{FA4BAD0F-0164-F37D-22CE-6F667B48AEE3}"/>
                </a:ext>
              </a:extLst>
            </p:cNvPr>
            <p:cNvSpPr>
              <a:spLocks noChangeShapeType="1"/>
            </p:cNvSpPr>
            <p:nvPr/>
          </p:nvSpPr>
          <p:spPr bwMode="auto">
            <a:xfrm rot="9368479">
              <a:off x="1875" y="1497"/>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758B8592-918F-E1FB-51AA-3D973A241E45}"/>
                </a:ext>
              </a:extLst>
            </p:cNvPr>
            <p:cNvSpPr>
              <a:spLocks/>
            </p:cNvSpPr>
            <p:nvPr/>
          </p:nvSpPr>
          <p:spPr bwMode="auto">
            <a:xfrm rot="10708771">
              <a:off x="1263" y="1042"/>
              <a:ext cx="662" cy="498"/>
            </a:xfrm>
            <a:custGeom>
              <a:avLst/>
              <a:gdLst>
                <a:gd name="T0" fmla="*/ 24008 w 454"/>
                <a:gd name="T1" fmla="*/ 4758 h 366"/>
                <a:gd name="T2" fmla="*/ 14326 w 454"/>
                <a:gd name="T3" fmla="*/ 6128 h 366"/>
                <a:gd name="T4" fmla="*/ 3885 w 454"/>
                <a:gd name="T5" fmla="*/ 8020 h 366"/>
                <a:gd name="T6" fmla="*/ 1410 w 454"/>
                <a:gd name="T7" fmla="*/ 9048 h 366"/>
                <a:gd name="T8" fmla="*/ 1 w 454"/>
                <a:gd name="T9" fmla="*/ 9840 h 366"/>
                <a:gd name="T10" fmla="*/ 2998 w 454"/>
                <a:gd name="T11" fmla="*/ 12404 h 366"/>
                <a:gd name="T12" fmla="*/ 9946 w 454"/>
                <a:gd name="T13" fmla="*/ 13389 h 366"/>
                <a:gd name="T14" fmla="*/ 14061 w 454"/>
                <a:gd name="T15" fmla="*/ 13865 h 366"/>
                <a:gd name="T16" fmla="*/ 16722 w 454"/>
                <a:gd name="T17" fmla="*/ 14178 h 366"/>
                <a:gd name="T18" fmla="*/ 18291 w 454"/>
                <a:gd name="T19" fmla="*/ 14624 h 366"/>
                <a:gd name="T20" fmla="*/ 19367 w 454"/>
                <a:gd name="T21" fmla="*/ 15766 h 366"/>
                <a:gd name="T22" fmla="*/ 12355 w 454"/>
                <a:gd name="T23" fmla="*/ 18210 h 366"/>
                <a:gd name="T24" fmla="*/ 9296 w 454"/>
                <a:gd name="T25" fmla="*/ 19445 h 366"/>
                <a:gd name="T26" fmla="*/ 7410 w 454"/>
                <a:gd name="T27" fmla="*/ 21309 h 366"/>
                <a:gd name="T28" fmla="*/ 9296 w 454"/>
                <a:gd name="T29" fmla="*/ 26550 h 366"/>
                <a:gd name="T30" fmla="*/ 12355 w 454"/>
                <a:gd name="T31" fmla="*/ 27560 h 366"/>
                <a:gd name="T32" fmla="*/ 15079 w 454"/>
                <a:gd name="T33" fmla="*/ 28491 h 366"/>
                <a:gd name="T34" fmla="*/ 23549 w 454"/>
                <a:gd name="T35" fmla="*/ 31012 h 366"/>
                <a:gd name="T36" fmla="*/ 38890 w 454"/>
                <a:gd name="T37" fmla="*/ 34791 h 366"/>
                <a:gd name="T38" fmla="*/ 47996 w 454"/>
                <a:gd name="T39" fmla="*/ 36125 h 366"/>
                <a:gd name="T40" fmla="*/ 62966 w 454"/>
                <a:gd name="T41" fmla="*/ 36774 h 366"/>
                <a:gd name="T42" fmla="*/ 69019 w 454"/>
                <a:gd name="T43" fmla="*/ 36000 h 366"/>
                <a:gd name="T44" fmla="*/ 78829 w 454"/>
                <a:gd name="T45" fmla="*/ 30624 h 366"/>
                <a:gd name="T46" fmla="*/ 100808 w 454"/>
                <a:gd name="T47" fmla="*/ 30948 h 366"/>
                <a:gd name="T48" fmla="*/ 108874 w 454"/>
                <a:gd name="T49" fmla="*/ 27488 h 366"/>
                <a:gd name="T50" fmla="*/ 105491 w 454"/>
                <a:gd name="T51" fmla="*/ 22150 h 366"/>
                <a:gd name="T52" fmla="*/ 117018 w 454"/>
                <a:gd name="T53" fmla="*/ 17742 h 366"/>
                <a:gd name="T54" fmla="*/ 121785 w 454"/>
                <a:gd name="T55" fmla="*/ 17098 h 366"/>
                <a:gd name="T56" fmla="*/ 125205 w 454"/>
                <a:gd name="T57" fmla="*/ 16309 h 366"/>
                <a:gd name="T58" fmla="*/ 127409 w 454"/>
                <a:gd name="T59" fmla="*/ 15152 h 366"/>
                <a:gd name="T60" fmla="*/ 121419 w 454"/>
                <a:gd name="T61" fmla="*/ 9116 h 366"/>
                <a:gd name="T62" fmla="*/ 110229 w 454"/>
                <a:gd name="T63" fmla="*/ 8689 h 366"/>
                <a:gd name="T64" fmla="*/ 100808 w 454"/>
                <a:gd name="T65" fmla="*/ 8500 h 366"/>
                <a:gd name="T66" fmla="*/ 61728 w 454"/>
                <a:gd name="T67" fmla="*/ 7489 h 366"/>
                <a:gd name="T68" fmla="*/ 55278 w 454"/>
                <a:gd name="T69" fmla="*/ 6247 h 366"/>
                <a:gd name="T70" fmla="*/ 39959 w 454"/>
                <a:gd name="T71" fmla="*/ 1 h 366"/>
                <a:gd name="T72" fmla="*/ 34675 w 454"/>
                <a:gd name="T73" fmla="*/ 411 h 366"/>
                <a:gd name="T74" fmla="*/ 31410 w 454"/>
                <a:gd name="T75" fmla="*/ 806 h 366"/>
                <a:gd name="T76" fmla="*/ 27696 w 454"/>
                <a:gd name="T77" fmla="*/ 2031 h 366"/>
                <a:gd name="T78" fmla="*/ 24008 w 454"/>
                <a:gd name="T79" fmla="*/ 4758 h 3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4" h="366">
                  <a:moveTo>
                    <a:pt x="84" y="47"/>
                  </a:moveTo>
                  <a:cubicBezTo>
                    <a:pt x="70" y="50"/>
                    <a:pt x="64" y="59"/>
                    <a:pt x="50" y="60"/>
                  </a:cubicBezTo>
                  <a:cubicBezTo>
                    <a:pt x="35" y="65"/>
                    <a:pt x="27" y="71"/>
                    <a:pt x="14" y="79"/>
                  </a:cubicBezTo>
                  <a:cubicBezTo>
                    <a:pt x="11" y="83"/>
                    <a:pt x="7" y="84"/>
                    <a:pt x="5" y="89"/>
                  </a:cubicBezTo>
                  <a:cubicBezTo>
                    <a:pt x="4" y="92"/>
                    <a:pt x="1" y="94"/>
                    <a:pt x="1" y="97"/>
                  </a:cubicBezTo>
                  <a:cubicBezTo>
                    <a:pt x="0" y="104"/>
                    <a:pt x="3" y="118"/>
                    <a:pt x="10" y="122"/>
                  </a:cubicBezTo>
                  <a:cubicBezTo>
                    <a:pt x="12" y="129"/>
                    <a:pt x="28" y="131"/>
                    <a:pt x="35" y="132"/>
                  </a:cubicBezTo>
                  <a:cubicBezTo>
                    <a:pt x="41" y="134"/>
                    <a:pt x="42" y="136"/>
                    <a:pt x="49" y="137"/>
                  </a:cubicBezTo>
                  <a:cubicBezTo>
                    <a:pt x="52" y="138"/>
                    <a:pt x="55" y="138"/>
                    <a:pt x="58" y="140"/>
                  </a:cubicBezTo>
                  <a:cubicBezTo>
                    <a:pt x="60" y="141"/>
                    <a:pt x="64" y="144"/>
                    <a:pt x="64" y="144"/>
                  </a:cubicBezTo>
                  <a:cubicBezTo>
                    <a:pt x="66" y="148"/>
                    <a:pt x="68" y="156"/>
                    <a:pt x="68" y="156"/>
                  </a:cubicBezTo>
                  <a:cubicBezTo>
                    <a:pt x="66" y="170"/>
                    <a:pt x="53" y="171"/>
                    <a:pt x="43" y="179"/>
                  </a:cubicBezTo>
                  <a:cubicBezTo>
                    <a:pt x="38" y="183"/>
                    <a:pt x="37" y="189"/>
                    <a:pt x="32" y="192"/>
                  </a:cubicBezTo>
                  <a:cubicBezTo>
                    <a:pt x="30" y="198"/>
                    <a:pt x="29" y="204"/>
                    <a:pt x="26" y="210"/>
                  </a:cubicBezTo>
                  <a:cubicBezTo>
                    <a:pt x="26" y="213"/>
                    <a:pt x="28" y="251"/>
                    <a:pt x="32" y="262"/>
                  </a:cubicBezTo>
                  <a:cubicBezTo>
                    <a:pt x="34" y="267"/>
                    <a:pt x="43" y="272"/>
                    <a:pt x="43" y="272"/>
                  </a:cubicBezTo>
                  <a:cubicBezTo>
                    <a:pt x="44" y="276"/>
                    <a:pt x="49" y="280"/>
                    <a:pt x="53" y="281"/>
                  </a:cubicBezTo>
                  <a:cubicBezTo>
                    <a:pt x="59" y="290"/>
                    <a:pt x="73" y="300"/>
                    <a:pt x="82" y="306"/>
                  </a:cubicBezTo>
                  <a:cubicBezTo>
                    <a:pt x="91" y="323"/>
                    <a:pt x="118" y="339"/>
                    <a:pt x="136" y="343"/>
                  </a:cubicBezTo>
                  <a:cubicBezTo>
                    <a:pt x="144" y="351"/>
                    <a:pt x="156" y="354"/>
                    <a:pt x="167" y="356"/>
                  </a:cubicBezTo>
                  <a:cubicBezTo>
                    <a:pt x="183" y="362"/>
                    <a:pt x="203" y="361"/>
                    <a:pt x="220" y="362"/>
                  </a:cubicBezTo>
                  <a:cubicBezTo>
                    <a:pt x="228" y="366"/>
                    <a:pt x="232" y="356"/>
                    <a:pt x="241" y="355"/>
                  </a:cubicBezTo>
                  <a:cubicBezTo>
                    <a:pt x="260" y="345"/>
                    <a:pt x="253" y="311"/>
                    <a:pt x="275" y="302"/>
                  </a:cubicBezTo>
                  <a:cubicBezTo>
                    <a:pt x="287" y="287"/>
                    <a:pt x="334" y="310"/>
                    <a:pt x="352" y="305"/>
                  </a:cubicBezTo>
                  <a:cubicBezTo>
                    <a:pt x="360" y="300"/>
                    <a:pt x="372" y="274"/>
                    <a:pt x="380" y="271"/>
                  </a:cubicBezTo>
                  <a:cubicBezTo>
                    <a:pt x="387" y="256"/>
                    <a:pt x="371" y="234"/>
                    <a:pt x="368" y="218"/>
                  </a:cubicBezTo>
                  <a:cubicBezTo>
                    <a:pt x="373" y="179"/>
                    <a:pt x="375" y="185"/>
                    <a:pt x="409" y="175"/>
                  </a:cubicBezTo>
                  <a:cubicBezTo>
                    <a:pt x="414" y="172"/>
                    <a:pt x="419" y="170"/>
                    <a:pt x="425" y="168"/>
                  </a:cubicBezTo>
                  <a:cubicBezTo>
                    <a:pt x="429" y="165"/>
                    <a:pt x="432" y="163"/>
                    <a:pt x="437" y="161"/>
                  </a:cubicBezTo>
                  <a:cubicBezTo>
                    <a:pt x="440" y="157"/>
                    <a:pt x="443" y="154"/>
                    <a:pt x="445" y="149"/>
                  </a:cubicBezTo>
                  <a:cubicBezTo>
                    <a:pt x="447" y="126"/>
                    <a:pt x="454" y="96"/>
                    <a:pt x="424" y="90"/>
                  </a:cubicBezTo>
                  <a:cubicBezTo>
                    <a:pt x="411" y="88"/>
                    <a:pt x="398" y="86"/>
                    <a:pt x="385" y="85"/>
                  </a:cubicBezTo>
                  <a:cubicBezTo>
                    <a:pt x="374" y="84"/>
                    <a:pt x="363" y="84"/>
                    <a:pt x="352" y="84"/>
                  </a:cubicBezTo>
                  <a:cubicBezTo>
                    <a:pt x="299" y="80"/>
                    <a:pt x="269" y="75"/>
                    <a:pt x="215" y="74"/>
                  </a:cubicBezTo>
                  <a:cubicBezTo>
                    <a:pt x="210" y="70"/>
                    <a:pt x="199" y="66"/>
                    <a:pt x="193" y="62"/>
                  </a:cubicBezTo>
                  <a:cubicBezTo>
                    <a:pt x="184" y="22"/>
                    <a:pt x="179" y="8"/>
                    <a:pt x="140" y="1"/>
                  </a:cubicBezTo>
                  <a:cubicBezTo>
                    <a:pt x="119" y="2"/>
                    <a:pt x="131" y="0"/>
                    <a:pt x="121" y="4"/>
                  </a:cubicBezTo>
                  <a:cubicBezTo>
                    <a:pt x="117" y="6"/>
                    <a:pt x="110" y="8"/>
                    <a:pt x="110" y="8"/>
                  </a:cubicBezTo>
                  <a:cubicBezTo>
                    <a:pt x="107" y="13"/>
                    <a:pt x="97" y="20"/>
                    <a:pt x="97" y="20"/>
                  </a:cubicBezTo>
                  <a:cubicBezTo>
                    <a:pt x="94" y="33"/>
                    <a:pt x="84" y="31"/>
                    <a:pt x="84" y="47"/>
                  </a:cubicBezTo>
                  <a:close/>
                </a:path>
              </a:pathLst>
            </a:custGeom>
            <a:noFill/>
            <a:ln w="25400" cap="rnd" cmpd="sng">
              <a:solidFill>
                <a:srgbClr val="FFCCCC"/>
              </a:solidFill>
              <a:prstDash val="solid"/>
              <a:round/>
              <a:headEnd type="none" w="med" len="med"/>
              <a:tailEnd type="none"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5" name="Oval 25">
              <a:extLst>
                <a:ext uri="{FF2B5EF4-FFF2-40B4-BE49-F238E27FC236}">
                  <a16:creationId xmlns:a16="http://schemas.microsoft.com/office/drawing/2014/main" id="{04A4D9FB-C42D-032A-2DA7-037F56B2FE64}"/>
                </a:ext>
              </a:extLst>
            </p:cNvPr>
            <p:cNvSpPr>
              <a:spLocks noChangeArrowheads="1"/>
            </p:cNvSpPr>
            <p:nvPr/>
          </p:nvSpPr>
          <p:spPr bwMode="auto">
            <a:xfrm rot="10708771">
              <a:off x="1684" y="1418"/>
              <a:ext cx="85"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26" name="Oval 26">
              <a:extLst>
                <a:ext uri="{FF2B5EF4-FFF2-40B4-BE49-F238E27FC236}">
                  <a16:creationId xmlns:a16="http://schemas.microsoft.com/office/drawing/2014/main" id="{AC71E227-684A-5364-81ED-8881EB436777}"/>
                </a:ext>
              </a:extLst>
            </p:cNvPr>
            <p:cNvSpPr>
              <a:spLocks noChangeArrowheads="1"/>
            </p:cNvSpPr>
            <p:nvPr/>
          </p:nvSpPr>
          <p:spPr bwMode="auto">
            <a:xfrm rot="10708771">
              <a:off x="1778" y="1370"/>
              <a:ext cx="84"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27" name="Oval 27">
              <a:extLst>
                <a:ext uri="{FF2B5EF4-FFF2-40B4-BE49-F238E27FC236}">
                  <a16:creationId xmlns:a16="http://schemas.microsoft.com/office/drawing/2014/main" id="{0787F9A0-6FD9-FE63-15F9-BFFA82DCCA2A}"/>
                </a:ext>
              </a:extLst>
            </p:cNvPr>
            <p:cNvSpPr>
              <a:spLocks noChangeArrowheads="1"/>
            </p:cNvSpPr>
            <p:nvPr/>
          </p:nvSpPr>
          <p:spPr bwMode="auto">
            <a:xfrm rot="10708771">
              <a:off x="1734" y="1178"/>
              <a:ext cx="84"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28" name="Oval 28">
              <a:extLst>
                <a:ext uri="{FF2B5EF4-FFF2-40B4-BE49-F238E27FC236}">
                  <a16:creationId xmlns:a16="http://schemas.microsoft.com/office/drawing/2014/main" id="{4C96CF11-12F4-F925-8BB0-103D8BCA7A23}"/>
                </a:ext>
              </a:extLst>
            </p:cNvPr>
            <p:cNvSpPr>
              <a:spLocks noChangeArrowheads="1"/>
            </p:cNvSpPr>
            <p:nvPr/>
          </p:nvSpPr>
          <p:spPr bwMode="auto">
            <a:xfrm rot="10708771">
              <a:off x="1418" y="1160"/>
              <a:ext cx="85"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29" name="Oval 29">
              <a:extLst>
                <a:ext uri="{FF2B5EF4-FFF2-40B4-BE49-F238E27FC236}">
                  <a16:creationId xmlns:a16="http://schemas.microsoft.com/office/drawing/2014/main" id="{9E2A8DB5-DBAB-6C55-4A18-99EBCEEFA58F}"/>
                </a:ext>
              </a:extLst>
            </p:cNvPr>
            <p:cNvSpPr>
              <a:spLocks noChangeArrowheads="1"/>
            </p:cNvSpPr>
            <p:nvPr/>
          </p:nvSpPr>
          <p:spPr bwMode="auto">
            <a:xfrm rot="10708771">
              <a:off x="1356" y="1335"/>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0" name="Oval 30">
              <a:extLst>
                <a:ext uri="{FF2B5EF4-FFF2-40B4-BE49-F238E27FC236}">
                  <a16:creationId xmlns:a16="http://schemas.microsoft.com/office/drawing/2014/main" id="{D753F0B6-4707-7DB3-1687-C8DA58D8328F}"/>
                </a:ext>
              </a:extLst>
            </p:cNvPr>
            <p:cNvSpPr>
              <a:spLocks noChangeArrowheads="1"/>
            </p:cNvSpPr>
            <p:nvPr/>
          </p:nvSpPr>
          <p:spPr bwMode="auto">
            <a:xfrm rot="10708771">
              <a:off x="1650" y="1128"/>
              <a:ext cx="84"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1" name="Oval 31">
              <a:extLst>
                <a:ext uri="{FF2B5EF4-FFF2-40B4-BE49-F238E27FC236}">
                  <a16:creationId xmlns:a16="http://schemas.microsoft.com/office/drawing/2014/main" id="{925B5733-B39E-DE4A-64CD-3B82EAF9258D}"/>
                </a:ext>
              </a:extLst>
            </p:cNvPr>
            <p:cNvSpPr>
              <a:spLocks noChangeArrowheads="1"/>
            </p:cNvSpPr>
            <p:nvPr/>
          </p:nvSpPr>
          <p:spPr bwMode="auto">
            <a:xfrm rot="10708771">
              <a:off x="1484" y="1365"/>
              <a:ext cx="84"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2" name="Oval 32">
              <a:extLst>
                <a:ext uri="{FF2B5EF4-FFF2-40B4-BE49-F238E27FC236}">
                  <a16:creationId xmlns:a16="http://schemas.microsoft.com/office/drawing/2014/main" id="{3CECD95C-D53E-1E6C-AF54-02F35A9310F0}"/>
                </a:ext>
              </a:extLst>
            </p:cNvPr>
            <p:cNvSpPr>
              <a:spLocks noChangeArrowheads="1"/>
            </p:cNvSpPr>
            <p:nvPr/>
          </p:nvSpPr>
          <p:spPr bwMode="auto">
            <a:xfrm rot="10708771">
              <a:off x="1460" y="1226"/>
              <a:ext cx="168" cy="117"/>
            </a:xfrm>
            <a:prstGeom prst="ellipse">
              <a:avLst/>
            </a:prstGeom>
            <a:solidFill>
              <a:srgbClr val="3366FF"/>
            </a:solidFill>
            <a:ln w="19050" cap="rnd">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3" name="Oval 33">
              <a:extLst>
                <a:ext uri="{FF2B5EF4-FFF2-40B4-BE49-F238E27FC236}">
                  <a16:creationId xmlns:a16="http://schemas.microsoft.com/office/drawing/2014/main" id="{9E747E3F-3A1A-3F4B-7E3E-61B926D7E041}"/>
                </a:ext>
              </a:extLst>
            </p:cNvPr>
            <p:cNvSpPr>
              <a:spLocks noChangeArrowheads="1"/>
            </p:cNvSpPr>
            <p:nvPr/>
          </p:nvSpPr>
          <p:spPr bwMode="auto">
            <a:xfrm rot="10708771">
              <a:off x="1729" y="1253"/>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4" name="Oval 34">
              <a:extLst>
                <a:ext uri="{FF2B5EF4-FFF2-40B4-BE49-F238E27FC236}">
                  <a16:creationId xmlns:a16="http://schemas.microsoft.com/office/drawing/2014/main" id="{FD8C00F3-C671-1540-2EE2-89AED4E93065}"/>
                </a:ext>
              </a:extLst>
            </p:cNvPr>
            <p:cNvSpPr>
              <a:spLocks noChangeArrowheads="1"/>
            </p:cNvSpPr>
            <p:nvPr/>
          </p:nvSpPr>
          <p:spPr bwMode="auto">
            <a:xfrm rot="10708771">
              <a:off x="1585" y="1073"/>
              <a:ext cx="84"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5" name="Oval 35">
              <a:extLst>
                <a:ext uri="{FF2B5EF4-FFF2-40B4-BE49-F238E27FC236}">
                  <a16:creationId xmlns:a16="http://schemas.microsoft.com/office/drawing/2014/main" id="{907A0A66-09CC-F81E-1A49-01D6335C33FB}"/>
                </a:ext>
              </a:extLst>
            </p:cNvPr>
            <p:cNvSpPr>
              <a:spLocks noChangeArrowheads="1"/>
            </p:cNvSpPr>
            <p:nvPr/>
          </p:nvSpPr>
          <p:spPr bwMode="auto">
            <a:xfrm rot="10708771">
              <a:off x="1706" y="1321"/>
              <a:ext cx="84"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grpSp>
      <p:sp>
        <p:nvSpPr>
          <p:cNvPr id="36" name="Text Box 36">
            <a:extLst>
              <a:ext uri="{FF2B5EF4-FFF2-40B4-BE49-F238E27FC236}">
                <a16:creationId xmlns:a16="http://schemas.microsoft.com/office/drawing/2014/main" id="{56CA0BFF-D7E7-5A12-9FCE-2478C97AF6F6}"/>
              </a:ext>
            </a:extLst>
          </p:cNvPr>
          <p:cNvSpPr txBox="1">
            <a:spLocks noChangeArrowheads="1"/>
          </p:cNvSpPr>
          <p:nvPr/>
        </p:nvSpPr>
        <p:spPr bwMode="auto">
          <a:xfrm>
            <a:off x="6101450" y="1175857"/>
            <a:ext cx="2668673" cy="338554"/>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56665"/>
                </a:solidFill>
                <a:effectLst/>
                <a:uLnTx/>
                <a:uFillTx/>
                <a:latin typeface="Calibri"/>
                <a:ea typeface="+mn-ea"/>
                <a:cs typeface="+mn-cs"/>
              </a:rPr>
              <a:t>Early phase of allergy </a:t>
            </a:r>
            <a:r>
              <a:rPr kumimoji="0" lang="en-US" sz="1000" b="1" i="0" u="none" strike="noStrike" kern="1200" cap="none" spc="0" normalizeH="0" baseline="0" noProof="0">
                <a:ln>
                  <a:noFill/>
                </a:ln>
                <a:solidFill>
                  <a:srgbClr val="656665"/>
                </a:solidFill>
                <a:effectLst/>
                <a:uLnTx/>
                <a:uFillTx/>
                <a:latin typeface="Calibri"/>
                <a:ea typeface="+mn-ea"/>
                <a:cs typeface="+mn-cs"/>
              </a:rPr>
              <a:t>(minutes)</a:t>
            </a:r>
          </a:p>
        </p:txBody>
      </p:sp>
      <p:sp>
        <p:nvSpPr>
          <p:cNvPr id="37" name="Text Box 37">
            <a:extLst>
              <a:ext uri="{FF2B5EF4-FFF2-40B4-BE49-F238E27FC236}">
                <a16:creationId xmlns:a16="http://schemas.microsoft.com/office/drawing/2014/main" id="{96EACAF4-8973-4802-73CF-B13B5566CA5F}"/>
              </a:ext>
            </a:extLst>
          </p:cNvPr>
          <p:cNvSpPr txBox="1">
            <a:spLocks noChangeArrowheads="1"/>
          </p:cNvSpPr>
          <p:nvPr/>
        </p:nvSpPr>
        <p:spPr bwMode="auto">
          <a:xfrm>
            <a:off x="9796629" y="1161488"/>
            <a:ext cx="2004649" cy="492443"/>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656665"/>
                </a:solidFill>
                <a:effectLst/>
                <a:uLnTx/>
                <a:uFillTx/>
                <a:latin typeface="Calibri"/>
                <a:ea typeface="+mn-ea"/>
                <a:cs typeface="+mn-cs"/>
              </a:rPr>
              <a:t>Late phase of allergy </a:t>
            </a:r>
            <a:br>
              <a:rPr kumimoji="0" lang="en-US" altLang="en-US" sz="1600" b="1" i="0" u="none" strike="noStrike" kern="1200" cap="none" spc="0" normalizeH="0" baseline="0" noProof="0" dirty="0">
                <a:ln>
                  <a:noFill/>
                </a:ln>
                <a:solidFill>
                  <a:srgbClr val="656665"/>
                </a:solidFill>
                <a:effectLst/>
                <a:uLnTx/>
                <a:uFillTx/>
                <a:latin typeface="Calibri"/>
                <a:ea typeface="+mn-ea"/>
                <a:cs typeface="+mn-cs"/>
              </a:rPr>
            </a:br>
            <a:r>
              <a:rPr kumimoji="0" lang="en-US" altLang="en-US" sz="1000" b="1" i="0" u="none" strike="noStrike" kern="1200" cap="none" spc="0" normalizeH="0" baseline="0" noProof="0" dirty="0">
                <a:ln>
                  <a:noFill/>
                </a:ln>
                <a:solidFill>
                  <a:srgbClr val="656665"/>
                </a:solidFill>
                <a:effectLst/>
                <a:uLnTx/>
                <a:uFillTx/>
                <a:latin typeface="Calibri"/>
                <a:ea typeface="+mn-ea"/>
                <a:cs typeface="+mn-cs"/>
              </a:rPr>
              <a:t>(maximal at 6–9 hours)</a:t>
            </a:r>
          </a:p>
        </p:txBody>
      </p:sp>
      <p:sp>
        <p:nvSpPr>
          <p:cNvPr id="38" name="Text Box 38">
            <a:extLst>
              <a:ext uri="{FF2B5EF4-FFF2-40B4-BE49-F238E27FC236}">
                <a16:creationId xmlns:a16="http://schemas.microsoft.com/office/drawing/2014/main" id="{BDD660D2-F37A-8C9C-6A0E-32D32ABC9E74}"/>
              </a:ext>
            </a:extLst>
          </p:cNvPr>
          <p:cNvSpPr txBox="1">
            <a:spLocks noChangeArrowheads="1"/>
          </p:cNvSpPr>
          <p:nvPr/>
        </p:nvSpPr>
        <p:spPr bwMode="auto">
          <a:xfrm>
            <a:off x="7766165" y="2428972"/>
            <a:ext cx="760016" cy="276999"/>
          </a:xfrm>
          <a:prstGeom prst="rect">
            <a:avLst/>
          </a:prstGeom>
          <a:noFill/>
          <a:ln>
            <a:noFill/>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56665"/>
                </a:solidFill>
                <a:effectLst/>
                <a:uLnTx/>
                <a:uFillTx/>
                <a:latin typeface="Calibri"/>
                <a:ea typeface="+mn-ea"/>
                <a:cs typeface="+mn-cs"/>
              </a:rPr>
              <a:t>Mast cell</a:t>
            </a:r>
          </a:p>
        </p:txBody>
      </p:sp>
      <p:sp>
        <p:nvSpPr>
          <p:cNvPr id="39" name="Text Box 39">
            <a:extLst>
              <a:ext uri="{FF2B5EF4-FFF2-40B4-BE49-F238E27FC236}">
                <a16:creationId xmlns:a16="http://schemas.microsoft.com/office/drawing/2014/main" id="{24028AD6-2BCF-EC49-3908-EA0E489219F2}"/>
              </a:ext>
            </a:extLst>
          </p:cNvPr>
          <p:cNvSpPr txBox="1">
            <a:spLocks noChangeArrowheads="1"/>
          </p:cNvSpPr>
          <p:nvPr/>
        </p:nvSpPr>
        <p:spPr bwMode="auto">
          <a:xfrm>
            <a:off x="6323127" y="2428972"/>
            <a:ext cx="828675" cy="274638"/>
          </a:xfrm>
          <a:prstGeom prst="rect">
            <a:avLst/>
          </a:prstGeom>
          <a:noFill/>
          <a:ln>
            <a:noFill/>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56665"/>
                </a:solidFill>
                <a:effectLst/>
                <a:uLnTx/>
                <a:uFillTx/>
                <a:latin typeface="Calibri"/>
                <a:ea typeface="+mn-ea"/>
                <a:cs typeface="+mn-cs"/>
              </a:rPr>
              <a:t>Basophil</a:t>
            </a:r>
          </a:p>
        </p:txBody>
      </p:sp>
      <p:sp>
        <p:nvSpPr>
          <p:cNvPr id="40" name="Text Box 40">
            <a:extLst>
              <a:ext uri="{FF2B5EF4-FFF2-40B4-BE49-F238E27FC236}">
                <a16:creationId xmlns:a16="http://schemas.microsoft.com/office/drawing/2014/main" id="{9CBF9C53-EBB5-FD8A-F6B5-C6499ED68B3F}"/>
              </a:ext>
            </a:extLst>
          </p:cNvPr>
          <p:cNvSpPr txBox="1">
            <a:spLocks noChangeArrowheads="1"/>
          </p:cNvSpPr>
          <p:nvPr/>
        </p:nvSpPr>
        <p:spPr bwMode="auto">
          <a:xfrm>
            <a:off x="11282747" y="1775305"/>
            <a:ext cx="966787" cy="2746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656665"/>
                </a:solidFill>
                <a:effectLst/>
                <a:uLnTx/>
                <a:uFillTx/>
                <a:latin typeface="Arial" panose="020B0604020202020204" pitchFamily="34" charset="0"/>
                <a:ea typeface="+mn-ea"/>
                <a:cs typeface="+mn-cs"/>
              </a:rPr>
              <a:t>Eosinophil</a:t>
            </a:r>
          </a:p>
        </p:txBody>
      </p:sp>
      <p:sp>
        <p:nvSpPr>
          <p:cNvPr id="41" name="Text Box 41">
            <a:extLst>
              <a:ext uri="{FF2B5EF4-FFF2-40B4-BE49-F238E27FC236}">
                <a16:creationId xmlns:a16="http://schemas.microsoft.com/office/drawing/2014/main" id="{33EDF4BC-B420-D0AB-0026-FB274A051B5E}"/>
              </a:ext>
            </a:extLst>
          </p:cNvPr>
          <p:cNvSpPr txBox="1">
            <a:spLocks noChangeArrowheads="1"/>
          </p:cNvSpPr>
          <p:nvPr/>
        </p:nvSpPr>
        <p:spPr bwMode="auto">
          <a:xfrm>
            <a:off x="10414177" y="3032549"/>
            <a:ext cx="622286" cy="400110"/>
          </a:xfrm>
          <a:prstGeom prst="rect">
            <a:avLst/>
          </a:prstGeom>
          <a:noFill/>
          <a:ln>
            <a:noFill/>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56665"/>
                </a:solidFill>
                <a:effectLst/>
                <a:uLnTx/>
                <a:uFillTx/>
                <a:latin typeface="Calibri"/>
                <a:ea typeface="+mn-ea"/>
                <a:cs typeface="+mn-cs"/>
              </a:rPr>
              <a:t>IL-5 </a:t>
            </a:r>
          </a:p>
        </p:txBody>
      </p:sp>
      <p:sp>
        <p:nvSpPr>
          <p:cNvPr id="42" name="AutoShape 45">
            <a:extLst>
              <a:ext uri="{FF2B5EF4-FFF2-40B4-BE49-F238E27FC236}">
                <a16:creationId xmlns:a16="http://schemas.microsoft.com/office/drawing/2014/main" id="{51F4D8C2-3F6D-04CE-355F-26EBAB3A9E22}"/>
              </a:ext>
            </a:extLst>
          </p:cNvPr>
          <p:cNvSpPr>
            <a:spLocks noChangeArrowheads="1"/>
          </p:cNvSpPr>
          <p:nvPr/>
        </p:nvSpPr>
        <p:spPr bwMode="auto">
          <a:xfrm>
            <a:off x="10188746" y="4830271"/>
            <a:ext cx="177725" cy="644930"/>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43" name="AutoShape 46">
            <a:extLst>
              <a:ext uri="{FF2B5EF4-FFF2-40B4-BE49-F238E27FC236}">
                <a16:creationId xmlns:a16="http://schemas.microsoft.com/office/drawing/2014/main" id="{884D553C-44C8-8900-E13A-589D72048203}"/>
              </a:ext>
            </a:extLst>
          </p:cNvPr>
          <p:cNvSpPr>
            <a:spLocks noChangeArrowheads="1"/>
          </p:cNvSpPr>
          <p:nvPr/>
        </p:nvSpPr>
        <p:spPr bwMode="auto">
          <a:xfrm rot="19271257">
            <a:off x="10841669" y="4551657"/>
            <a:ext cx="182488" cy="442713"/>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44" name="AutoShape 47">
            <a:extLst>
              <a:ext uri="{FF2B5EF4-FFF2-40B4-BE49-F238E27FC236}">
                <a16:creationId xmlns:a16="http://schemas.microsoft.com/office/drawing/2014/main" id="{2C1DDA98-F47F-8EC0-94C5-F1D75379B511}"/>
              </a:ext>
            </a:extLst>
          </p:cNvPr>
          <p:cNvSpPr>
            <a:spLocks noChangeArrowheads="1"/>
          </p:cNvSpPr>
          <p:nvPr/>
        </p:nvSpPr>
        <p:spPr bwMode="auto">
          <a:xfrm rot="14719343">
            <a:off x="11213630" y="3832474"/>
            <a:ext cx="138235" cy="313429"/>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45" name="Text Box 48">
            <a:extLst>
              <a:ext uri="{FF2B5EF4-FFF2-40B4-BE49-F238E27FC236}">
                <a16:creationId xmlns:a16="http://schemas.microsoft.com/office/drawing/2014/main" id="{3D0BA4B7-828C-2193-6F74-A2B8807338D8}"/>
              </a:ext>
            </a:extLst>
          </p:cNvPr>
          <p:cNvSpPr txBox="1">
            <a:spLocks noChangeArrowheads="1"/>
          </p:cNvSpPr>
          <p:nvPr/>
        </p:nvSpPr>
        <p:spPr bwMode="auto">
          <a:xfrm>
            <a:off x="9623909" y="5530679"/>
            <a:ext cx="1871663" cy="52322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Class switching of plasma cells – </a:t>
            </a:r>
            <a:r>
              <a:rPr kumimoji="0" lang="en-US" altLang="en-US" sz="1400" b="1" i="0" u="none" strike="noStrike" kern="1200" cap="none" spc="0" normalizeH="0" baseline="0" noProof="0" dirty="0" err="1">
                <a:ln>
                  <a:noFill/>
                </a:ln>
                <a:solidFill>
                  <a:srgbClr val="28ABE1"/>
                </a:solidFill>
                <a:effectLst/>
                <a:uLnTx/>
                <a:uFillTx/>
                <a:latin typeface="Arial" panose="020B0604020202020204" pitchFamily="34" charset="0"/>
                <a:ea typeface="+mn-ea"/>
                <a:cs typeface="+mn-cs"/>
              </a:rPr>
              <a:t>IgE</a:t>
            </a:r>
            <a:endPar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endParaRPr>
          </a:p>
        </p:txBody>
      </p:sp>
      <p:sp>
        <p:nvSpPr>
          <p:cNvPr id="46" name="Text Box 49">
            <a:extLst>
              <a:ext uri="{FF2B5EF4-FFF2-40B4-BE49-F238E27FC236}">
                <a16:creationId xmlns:a16="http://schemas.microsoft.com/office/drawing/2014/main" id="{DDF3CA41-603B-B6EE-7513-128CBE02787A}"/>
              </a:ext>
            </a:extLst>
          </p:cNvPr>
          <p:cNvSpPr txBox="1">
            <a:spLocks noChangeArrowheads="1"/>
          </p:cNvSpPr>
          <p:nvPr/>
        </p:nvSpPr>
        <p:spPr bwMode="auto">
          <a:xfrm>
            <a:off x="11043328" y="4717400"/>
            <a:ext cx="1223962" cy="738664"/>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More eosinophil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400" b="1" dirty="0">
                <a:solidFill>
                  <a:srgbClr val="28ABE1"/>
                </a:solidFill>
                <a:latin typeface="Arial" panose="020B0604020202020204" pitchFamily="34" charset="0"/>
              </a:rPr>
              <a:t>progenitors</a:t>
            </a:r>
          </a:p>
        </p:txBody>
      </p:sp>
      <p:sp>
        <p:nvSpPr>
          <p:cNvPr id="47" name="Text Box 50">
            <a:extLst>
              <a:ext uri="{FF2B5EF4-FFF2-40B4-BE49-F238E27FC236}">
                <a16:creationId xmlns:a16="http://schemas.microsoft.com/office/drawing/2014/main" id="{EE7BF598-08C4-FC0F-DA8C-66FED65CB809}"/>
              </a:ext>
            </a:extLst>
          </p:cNvPr>
          <p:cNvSpPr txBox="1">
            <a:spLocks noChangeArrowheads="1"/>
          </p:cNvSpPr>
          <p:nvPr/>
        </p:nvSpPr>
        <p:spPr bwMode="auto">
          <a:xfrm>
            <a:off x="11443070" y="3642051"/>
            <a:ext cx="679046" cy="52322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Mast cells</a:t>
            </a:r>
          </a:p>
        </p:txBody>
      </p:sp>
      <p:sp>
        <p:nvSpPr>
          <p:cNvPr id="48" name="AutoShape 51">
            <a:extLst>
              <a:ext uri="{FF2B5EF4-FFF2-40B4-BE49-F238E27FC236}">
                <a16:creationId xmlns:a16="http://schemas.microsoft.com/office/drawing/2014/main" id="{015CEFAA-488B-BFF3-CD10-1F1A3BCC9315}"/>
              </a:ext>
            </a:extLst>
          </p:cNvPr>
          <p:cNvSpPr>
            <a:spLocks noChangeArrowheads="1"/>
          </p:cNvSpPr>
          <p:nvPr/>
        </p:nvSpPr>
        <p:spPr bwMode="auto">
          <a:xfrm flipH="1">
            <a:off x="8440657" y="4346027"/>
            <a:ext cx="176400" cy="1011665"/>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49" name="AutoShape 52">
            <a:extLst>
              <a:ext uri="{FF2B5EF4-FFF2-40B4-BE49-F238E27FC236}">
                <a16:creationId xmlns:a16="http://schemas.microsoft.com/office/drawing/2014/main" id="{52E3DEAF-F3A9-4AC5-5055-E5894BB1FB4F}"/>
              </a:ext>
            </a:extLst>
          </p:cNvPr>
          <p:cNvSpPr>
            <a:spLocks noChangeArrowheads="1"/>
          </p:cNvSpPr>
          <p:nvPr/>
        </p:nvSpPr>
        <p:spPr bwMode="auto">
          <a:xfrm rot="1730838" flipH="1">
            <a:off x="7587293" y="4182968"/>
            <a:ext cx="176400" cy="992673"/>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50" name="AutoShape 53">
            <a:extLst>
              <a:ext uri="{FF2B5EF4-FFF2-40B4-BE49-F238E27FC236}">
                <a16:creationId xmlns:a16="http://schemas.microsoft.com/office/drawing/2014/main" id="{6F02F5FB-050C-0019-E4EF-9F9A8EC524A3}"/>
              </a:ext>
            </a:extLst>
          </p:cNvPr>
          <p:cNvSpPr>
            <a:spLocks noChangeArrowheads="1"/>
          </p:cNvSpPr>
          <p:nvPr/>
        </p:nvSpPr>
        <p:spPr bwMode="auto">
          <a:xfrm rot="2853525" flipH="1">
            <a:off x="7184403" y="3741361"/>
            <a:ext cx="176400" cy="861074"/>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51" name="Text Box 54">
            <a:extLst>
              <a:ext uri="{FF2B5EF4-FFF2-40B4-BE49-F238E27FC236}">
                <a16:creationId xmlns:a16="http://schemas.microsoft.com/office/drawing/2014/main" id="{B538F362-D90A-484F-4754-58C9C3216158}"/>
              </a:ext>
            </a:extLst>
          </p:cNvPr>
          <p:cNvSpPr txBox="1">
            <a:spLocks noChangeArrowheads="1"/>
          </p:cNvSpPr>
          <p:nvPr/>
        </p:nvSpPr>
        <p:spPr bwMode="auto">
          <a:xfrm>
            <a:off x="7994827" y="5391436"/>
            <a:ext cx="1990725" cy="738664"/>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Epithelial / </a:t>
            </a:r>
            <a:b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b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tissue damage;</a:t>
            </a:r>
            <a:b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br>
            <a:r>
              <a:rPr lang="en-US" altLang="en-US" sz="1400" b="1" dirty="0">
                <a:solidFill>
                  <a:srgbClr val="28ABE1"/>
                </a:solidFill>
                <a:latin typeface="Arial" panose="020B0604020202020204" pitchFamily="34" charset="0"/>
              </a:rPr>
              <a:t>AHR</a:t>
            </a:r>
          </a:p>
        </p:txBody>
      </p:sp>
      <p:sp>
        <p:nvSpPr>
          <p:cNvPr id="52" name="Text Box 55">
            <a:extLst>
              <a:ext uri="{FF2B5EF4-FFF2-40B4-BE49-F238E27FC236}">
                <a16:creationId xmlns:a16="http://schemas.microsoft.com/office/drawing/2014/main" id="{6FCCC2EA-01A0-CEB3-2EDB-AD7F88E079DB}"/>
              </a:ext>
            </a:extLst>
          </p:cNvPr>
          <p:cNvSpPr txBox="1">
            <a:spLocks noChangeArrowheads="1"/>
          </p:cNvSpPr>
          <p:nvPr/>
        </p:nvSpPr>
        <p:spPr bwMode="auto">
          <a:xfrm>
            <a:off x="6558226" y="5169613"/>
            <a:ext cx="1424638" cy="52322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Activation of neutrophils</a:t>
            </a:r>
            <a:endParaRPr kumimoji="0" lang="en-US" altLang="en-US" sz="1400" b="1" i="0" u="none" strike="sng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53" name="Text Box 56">
            <a:extLst>
              <a:ext uri="{FF2B5EF4-FFF2-40B4-BE49-F238E27FC236}">
                <a16:creationId xmlns:a16="http://schemas.microsoft.com/office/drawing/2014/main" id="{855771C2-D4E0-32A4-1210-7B209E817B45}"/>
              </a:ext>
            </a:extLst>
          </p:cNvPr>
          <p:cNvSpPr txBox="1">
            <a:spLocks noChangeArrowheads="1"/>
          </p:cNvSpPr>
          <p:nvPr/>
        </p:nvSpPr>
        <p:spPr bwMode="auto">
          <a:xfrm>
            <a:off x="5923811" y="4284246"/>
            <a:ext cx="1390650" cy="52322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Mast cell degranulation</a:t>
            </a:r>
          </a:p>
        </p:txBody>
      </p:sp>
      <p:sp>
        <p:nvSpPr>
          <p:cNvPr id="54" name="Text Box 59">
            <a:extLst>
              <a:ext uri="{FF2B5EF4-FFF2-40B4-BE49-F238E27FC236}">
                <a16:creationId xmlns:a16="http://schemas.microsoft.com/office/drawing/2014/main" id="{531E8A74-C037-4720-48BA-35886C4B98C5}"/>
              </a:ext>
            </a:extLst>
          </p:cNvPr>
          <p:cNvSpPr txBox="1">
            <a:spLocks noChangeArrowheads="1"/>
          </p:cNvSpPr>
          <p:nvPr/>
        </p:nvSpPr>
        <p:spPr bwMode="auto">
          <a:xfrm>
            <a:off x="9620241" y="4015562"/>
            <a:ext cx="1990725" cy="738664"/>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656665"/>
                </a:solidFill>
                <a:effectLst/>
                <a:uLnTx/>
                <a:uFillTx/>
                <a:latin typeface="Arial" panose="020B0604020202020204" pitchFamily="34" charset="0"/>
                <a:ea typeface="+mn-ea"/>
                <a:cs typeface="+mn-cs"/>
              </a:rPr>
              <a:t>Recruitment Th2 cells; activation of eosinophils</a:t>
            </a:r>
          </a:p>
        </p:txBody>
      </p:sp>
      <p:sp>
        <p:nvSpPr>
          <p:cNvPr id="56" name="AutoShape 61">
            <a:extLst>
              <a:ext uri="{FF2B5EF4-FFF2-40B4-BE49-F238E27FC236}">
                <a16:creationId xmlns:a16="http://schemas.microsoft.com/office/drawing/2014/main" id="{415C34D1-5177-65AB-D2E8-1ADBA198FC38}"/>
              </a:ext>
            </a:extLst>
          </p:cNvPr>
          <p:cNvSpPr>
            <a:spLocks noChangeArrowheads="1"/>
          </p:cNvSpPr>
          <p:nvPr/>
        </p:nvSpPr>
        <p:spPr bwMode="auto">
          <a:xfrm rot="1006594">
            <a:off x="10465301" y="3437583"/>
            <a:ext cx="176400" cy="584200"/>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grpSp>
        <p:nvGrpSpPr>
          <p:cNvPr id="57" name="Group 62">
            <a:extLst>
              <a:ext uri="{FF2B5EF4-FFF2-40B4-BE49-F238E27FC236}">
                <a16:creationId xmlns:a16="http://schemas.microsoft.com/office/drawing/2014/main" id="{19D2CACF-80E7-0532-B3B4-A60FA3DC0E89}"/>
              </a:ext>
            </a:extLst>
          </p:cNvPr>
          <p:cNvGrpSpPr>
            <a:grpSpLocks/>
          </p:cNvGrpSpPr>
          <p:nvPr/>
        </p:nvGrpSpPr>
        <p:grpSpPr bwMode="auto">
          <a:xfrm>
            <a:off x="10302098" y="1691946"/>
            <a:ext cx="1184275" cy="874713"/>
            <a:chOff x="3779" y="1072"/>
            <a:chExt cx="746" cy="551"/>
          </a:xfrm>
        </p:grpSpPr>
        <p:grpSp>
          <p:nvGrpSpPr>
            <p:cNvPr id="58" name="Group 63">
              <a:extLst>
                <a:ext uri="{FF2B5EF4-FFF2-40B4-BE49-F238E27FC236}">
                  <a16:creationId xmlns:a16="http://schemas.microsoft.com/office/drawing/2014/main" id="{D2B19677-17BE-4421-B74B-5A42EDFC12C0}"/>
                </a:ext>
              </a:extLst>
            </p:cNvPr>
            <p:cNvGrpSpPr>
              <a:grpSpLocks/>
            </p:cNvGrpSpPr>
            <p:nvPr/>
          </p:nvGrpSpPr>
          <p:grpSpPr bwMode="auto">
            <a:xfrm rot="9007019">
              <a:off x="3835" y="1076"/>
              <a:ext cx="47" cy="76"/>
              <a:chOff x="1058" y="1248"/>
              <a:chExt cx="47" cy="76"/>
            </a:xfrm>
          </p:grpSpPr>
          <p:sp>
            <p:nvSpPr>
              <p:cNvPr id="12320" name="Line 64">
                <a:extLst>
                  <a:ext uri="{FF2B5EF4-FFF2-40B4-BE49-F238E27FC236}">
                    <a16:creationId xmlns:a16="http://schemas.microsoft.com/office/drawing/2014/main" id="{4716AC9E-5AF2-3BC5-2642-06F92924C78B}"/>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21" name="Line 65">
                <a:extLst>
                  <a:ext uri="{FF2B5EF4-FFF2-40B4-BE49-F238E27FC236}">
                    <a16:creationId xmlns:a16="http://schemas.microsoft.com/office/drawing/2014/main" id="{4904C790-4855-192F-DF0F-D248E820756A}"/>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22" name="Line 66">
                <a:extLst>
                  <a:ext uri="{FF2B5EF4-FFF2-40B4-BE49-F238E27FC236}">
                    <a16:creationId xmlns:a16="http://schemas.microsoft.com/office/drawing/2014/main" id="{29E710B2-B792-BA40-42C8-1545624F854C}"/>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23" name="Line 67">
                <a:extLst>
                  <a:ext uri="{FF2B5EF4-FFF2-40B4-BE49-F238E27FC236}">
                    <a16:creationId xmlns:a16="http://schemas.microsoft.com/office/drawing/2014/main" id="{614EC884-B545-4A00-56BC-F4DC86F5CAC7}"/>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9" name="Group 68">
              <a:extLst>
                <a:ext uri="{FF2B5EF4-FFF2-40B4-BE49-F238E27FC236}">
                  <a16:creationId xmlns:a16="http://schemas.microsoft.com/office/drawing/2014/main" id="{55A806C1-93CD-9DC9-75B3-130DC1A6D8D6}"/>
                </a:ext>
              </a:extLst>
            </p:cNvPr>
            <p:cNvGrpSpPr>
              <a:grpSpLocks/>
            </p:cNvGrpSpPr>
            <p:nvPr/>
          </p:nvGrpSpPr>
          <p:grpSpPr bwMode="auto">
            <a:xfrm rot="-6756856">
              <a:off x="4360" y="1080"/>
              <a:ext cx="47" cy="76"/>
              <a:chOff x="1058" y="1248"/>
              <a:chExt cx="47" cy="76"/>
            </a:xfrm>
          </p:grpSpPr>
          <p:sp>
            <p:nvSpPr>
              <p:cNvPr id="12316" name="Line 69">
                <a:extLst>
                  <a:ext uri="{FF2B5EF4-FFF2-40B4-BE49-F238E27FC236}">
                    <a16:creationId xmlns:a16="http://schemas.microsoft.com/office/drawing/2014/main" id="{0F753ACC-4142-D9D1-2BD5-FA83E755BDB1}"/>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7" name="Line 70">
                <a:extLst>
                  <a:ext uri="{FF2B5EF4-FFF2-40B4-BE49-F238E27FC236}">
                    <a16:creationId xmlns:a16="http://schemas.microsoft.com/office/drawing/2014/main" id="{99B47498-E31D-946F-5AEC-03EEDD13D6D1}"/>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8" name="Line 71">
                <a:extLst>
                  <a:ext uri="{FF2B5EF4-FFF2-40B4-BE49-F238E27FC236}">
                    <a16:creationId xmlns:a16="http://schemas.microsoft.com/office/drawing/2014/main" id="{13927667-AD1B-95A9-CF41-09A3BC88165F}"/>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9" name="Line 72">
                <a:extLst>
                  <a:ext uri="{FF2B5EF4-FFF2-40B4-BE49-F238E27FC236}">
                    <a16:creationId xmlns:a16="http://schemas.microsoft.com/office/drawing/2014/main" id="{63F90F3A-9311-E995-8E96-269674BF6DE8}"/>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0" name="Group 73">
              <a:extLst>
                <a:ext uri="{FF2B5EF4-FFF2-40B4-BE49-F238E27FC236}">
                  <a16:creationId xmlns:a16="http://schemas.microsoft.com/office/drawing/2014/main" id="{123FE1E0-6B23-23D4-920E-31660A923AFA}"/>
                </a:ext>
              </a:extLst>
            </p:cNvPr>
            <p:cNvGrpSpPr>
              <a:grpSpLocks/>
            </p:cNvGrpSpPr>
            <p:nvPr/>
          </p:nvGrpSpPr>
          <p:grpSpPr bwMode="auto">
            <a:xfrm rot="6222155">
              <a:off x="3793" y="1383"/>
              <a:ext cx="47" cy="76"/>
              <a:chOff x="1058" y="1248"/>
              <a:chExt cx="47" cy="76"/>
            </a:xfrm>
          </p:grpSpPr>
          <p:sp>
            <p:nvSpPr>
              <p:cNvPr id="12312" name="Line 74">
                <a:extLst>
                  <a:ext uri="{FF2B5EF4-FFF2-40B4-BE49-F238E27FC236}">
                    <a16:creationId xmlns:a16="http://schemas.microsoft.com/office/drawing/2014/main" id="{E621AD13-1282-6F69-956F-152842C59EA3}"/>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3" name="Line 75">
                <a:extLst>
                  <a:ext uri="{FF2B5EF4-FFF2-40B4-BE49-F238E27FC236}">
                    <a16:creationId xmlns:a16="http://schemas.microsoft.com/office/drawing/2014/main" id="{0B6449D8-1D59-9A52-9585-104060E8BE7B}"/>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4" name="Line 76">
                <a:extLst>
                  <a:ext uri="{FF2B5EF4-FFF2-40B4-BE49-F238E27FC236}">
                    <a16:creationId xmlns:a16="http://schemas.microsoft.com/office/drawing/2014/main" id="{1D9CF962-00B7-FA81-6CD8-58CDD3056D73}"/>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5" name="Line 77">
                <a:extLst>
                  <a:ext uri="{FF2B5EF4-FFF2-40B4-BE49-F238E27FC236}">
                    <a16:creationId xmlns:a16="http://schemas.microsoft.com/office/drawing/2014/main" id="{7C08E728-3F87-55B4-5555-91DE0C7273B3}"/>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1" name="Group 78">
              <a:extLst>
                <a:ext uri="{FF2B5EF4-FFF2-40B4-BE49-F238E27FC236}">
                  <a16:creationId xmlns:a16="http://schemas.microsoft.com/office/drawing/2014/main" id="{38B16972-00AC-F7C1-FC98-28312060D895}"/>
                </a:ext>
              </a:extLst>
            </p:cNvPr>
            <p:cNvGrpSpPr>
              <a:grpSpLocks/>
            </p:cNvGrpSpPr>
            <p:nvPr/>
          </p:nvGrpSpPr>
          <p:grpSpPr bwMode="auto">
            <a:xfrm rot="-3352412">
              <a:off x="4463" y="1339"/>
              <a:ext cx="47" cy="76"/>
              <a:chOff x="1058" y="1248"/>
              <a:chExt cx="47" cy="76"/>
            </a:xfrm>
          </p:grpSpPr>
          <p:sp>
            <p:nvSpPr>
              <p:cNvPr id="12308" name="Line 79">
                <a:extLst>
                  <a:ext uri="{FF2B5EF4-FFF2-40B4-BE49-F238E27FC236}">
                    <a16:creationId xmlns:a16="http://schemas.microsoft.com/office/drawing/2014/main" id="{61FBE2DB-41DF-4FA7-612E-C79AAE3736C3}"/>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09" name="Line 80">
                <a:extLst>
                  <a:ext uri="{FF2B5EF4-FFF2-40B4-BE49-F238E27FC236}">
                    <a16:creationId xmlns:a16="http://schemas.microsoft.com/office/drawing/2014/main" id="{ED0386BF-0B72-487C-4FB8-1A7F3EDCD53F}"/>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0" name="Line 81">
                <a:extLst>
                  <a:ext uri="{FF2B5EF4-FFF2-40B4-BE49-F238E27FC236}">
                    <a16:creationId xmlns:a16="http://schemas.microsoft.com/office/drawing/2014/main" id="{8E96FC3E-E4B3-3C00-5031-C700E22AFD8D}"/>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1" name="Line 82">
                <a:extLst>
                  <a:ext uri="{FF2B5EF4-FFF2-40B4-BE49-F238E27FC236}">
                    <a16:creationId xmlns:a16="http://schemas.microsoft.com/office/drawing/2014/main" id="{A42FC2BF-26E3-6F70-2BB3-0320066D5800}"/>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2" name="Group 83">
              <a:extLst>
                <a:ext uri="{FF2B5EF4-FFF2-40B4-BE49-F238E27FC236}">
                  <a16:creationId xmlns:a16="http://schemas.microsoft.com/office/drawing/2014/main" id="{7F764743-F46D-C655-B6EE-D3791BEE58E5}"/>
                </a:ext>
              </a:extLst>
            </p:cNvPr>
            <p:cNvGrpSpPr>
              <a:grpSpLocks/>
            </p:cNvGrpSpPr>
            <p:nvPr/>
          </p:nvGrpSpPr>
          <p:grpSpPr bwMode="auto">
            <a:xfrm rot="-909516">
              <a:off x="4410" y="1547"/>
              <a:ext cx="47" cy="76"/>
              <a:chOff x="1058" y="1248"/>
              <a:chExt cx="47" cy="76"/>
            </a:xfrm>
          </p:grpSpPr>
          <p:sp>
            <p:nvSpPr>
              <p:cNvPr id="12304" name="Line 84">
                <a:extLst>
                  <a:ext uri="{FF2B5EF4-FFF2-40B4-BE49-F238E27FC236}">
                    <a16:creationId xmlns:a16="http://schemas.microsoft.com/office/drawing/2014/main" id="{77C92C51-A851-32A4-A0F8-3B9F32AB9C65}"/>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05" name="Line 85">
                <a:extLst>
                  <a:ext uri="{FF2B5EF4-FFF2-40B4-BE49-F238E27FC236}">
                    <a16:creationId xmlns:a16="http://schemas.microsoft.com/office/drawing/2014/main" id="{42C6CB9F-7A27-12D1-DC22-EF971E65AA0A}"/>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06" name="Line 86">
                <a:extLst>
                  <a:ext uri="{FF2B5EF4-FFF2-40B4-BE49-F238E27FC236}">
                    <a16:creationId xmlns:a16="http://schemas.microsoft.com/office/drawing/2014/main" id="{36C7EDC1-24E6-A808-7918-F7B1B095426E}"/>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07" name="Line 87">
                <a:extLst>
                  <a:ext uri="{FF2B5EF4-FFF2-40B4-BE49-F238E27FC236}">
                    <a16:creationId xmlns:a16="http://schemas.microsoft.com/office/drawing/2014/main" id="{7130C002-33DA-EBA0-4623-057F2DC7F3B2}"/>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63" name="Freeform 88">
              <a:extLst>
                <a:ext uri="{FF2B5EF4-FFF2-40B4-BE49-F238E27FC236}">
                  <a16:creationId xmlns:a16="http://schemas.microsoft.com/office/drawing/2014/main" id="{340C5109-C1AD-1D42-B422-0BE9028A09A4}"/>
                </a:ext>
              </a:extLst>
            </p:cNvPr>
            <p:cNvSpPr>
              <a:spLocks/>
            </p:cNvSpPr>
            <p:nvPr/>
          </p:nvSpPr>
          <p:spPr bwMode="auto">
            <a:xfrm>
              <a:off x="3850" y="1072"/>
              <a:ext cx="597" cy="519"/>
            </a:xfrm>
            <a:custGeom>
              <a:avLst/>
              <a:gdLst>
                <a:gd name="T0" fmla="*/ 262 w 597"/>
                <a:gd name="T1" fmla="*/ 1 h 519"/>
                <a:gd name="T2" fmla="*/ 153 w 597"/>
                <a:gd name="T3" fmla="*/ 9 h 519"/>
                <a:gd name="T4" fmla="*/ 122 w 597"/>
                <a:gd name="T5" fmla="*/ 16 h 519"/>
                <a:gd name="T6" fmla="*/ 88 w 597"/>
                <a:gd name="T7" fmla="*/ 32 h 519"/>
                <a:gd name="T8" fmla="*/ 45 w 597"/>
                <a:gd name="T9" fmla="*/ 67 h 519"/>
                <a:gd name="T10" fmla="*/ 34 w 597"/>
                <a:gd name="T11" fmla="*/ 81 h 519"/>
                <a:gd name="T12" fmla="*/ 28 w 597"/>
                <a:gd name="T13" fmla="*/ 91 h 519"/>
                <a:gd name="T14" fmla="*/ 19 w 597"/>
                <a:gd name="T15" fmla="*/ 132 h 519"/>
                <a:gd name="T16" fmla="*/ 14 w 597"/>
                <a:gd name="T17" fmla="*/ 165 h 519"/>
                <a:gd name="T18" fmla="*/ 13 w 597"/>
                <a:gd name="T19" fmla="*/ 189 h 519"/>
                <a:gd name="T20" fmla="*/ 10 w 597"/>
                <a:gd name="T21" fmla="*/ 204 h 519"/>
                <a:gd name="T22" fmla="*/ 7 w 597"/>
                <a:gd name="T23" fmla="*/ 272 h 519"/>
                <a:gd name="T24" fmla="*/ 13 w 597"/>
                <a:gd name="T25" fmla="*/ 362 h 519"/>
                <a:gd name="T26" fmla="*/ 60 w 597"/>
                <a:gd name="T27" fmla="*/ 418 h 519"/>
                <a:gd name="T28" fmla="*/ 116 w 597"/>
                <a:gd name="T29" fmla="*/ 463 h 519"/>
                <a:gd name="T30" fmla="*/ 212 w 597"/>
                <a:gd name="T31" fmla="*/ 486 h 519"/>
                <a:gd name="T32" fmla="*/ 266 w 597"/>
                <a:gd name="T33" fmla="*/ 501 h 519"/>
                <a:gd name="T34" fmla="*/ 291 w 597"/>
                <a:gd name="T35" fmla="*/ 508 h 519"/>
                <a:gd name="T36" fmla="*/ 372 w 597"/>
                <a:gd name="T37" fmla="*/ 519 h 519"/>
                <a:gd name="T38" fmla="*/ 505 w 597"/>
                <a:gd name="T39" fmla="*/ 506 h 519"/>
                <a:gd name="T40" fmla="*/ 534 w 597"/>
                <a:gd name="T41" fmla="*/ 496 h 519"/>
                <a:gd name="T42" fmla="*/ 552 w 597"/>
                <a:gd name="T43" fmla="*/ 481 h 519"/>
                <a:gd name="T44" fmla="*/ 570 w 597"/>
                <a:gd name="T45" fmla="*/ 460 h 519"/>
                <a:gd name="T46" fmla="*/ 582 w 597"/>
                <a:gd name="T47" fmla="*/ 426 h 519"/>
                <a:gd name="T48" fmla="*/ 594 w 597"/>
                <a:gd name="T49" fmla="*/ 298 h 519"/>
                <a:gd name="T50" fmla="*/ 589 w 597"/>
                <a:gd name="T51" fmla="*/ 216 h 519"/>
                <a:gd name="T52" fmla="*/ 550 w 597"/>
                <a:gd name="T53" fmla="*/ 146 h 519"/>
                <a:gd name="T54" fmla="*/ 526 w 597"/>
                <a:gd name="T55" fmla="*/ 109 h 519"/>
                <a:gd name="T56" fmla="*/ 514 w 597"/>
                <a:gd name="T57" fmla="*/ 92 h 519"/>
                <a:gd name="T58" fmla="*/ 488 w 597"/>
                <a:gd name="T59" fmla="*/ 66 h 519"/>
                <a:gd name="T60" fmla="*/ 478 w 597"/>
                <a:gd name="T61" fmla="*/ 60 h 519"/>
                <a:gd name="T62" fmla="*/ 423 w 597"/>
                <a:gd name="T63" fmla="*/ 42 h 519"/>
                <a:gd name="T64" fmla="*/ 396 w 597"/>
                <a:gd name="T65" fmla="*/ 36 h 519"/>
                <a:gd name="T66" fmla="*/ 364 w 597"/>
                <a:gd name="T67" fmla="*/ 27 h 519"/>
                <a:gd name="T68" fmla="*/ 321 w 597"/>
                <a:gd name="T69" fmla="*/ 12 h 519"/>
                <a:gd name="T70" fmla="*/ 273 w 597"/>
                <a:gd name="T71" fmla="*/ 0 h 519"/>
                <a:gd name="T72" fmla="*/ 262 w 597"/>
                <a:gd name="T73" fmla="*/ 1 h 5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97" h="519">
                  <a:moveTo>
                    <a:pt x="262" y="1"/>
                  </a:moveTo>
                  <a:cubicBezTo>
                    <a:pt x="226" y="3"/>
                    <a:pt x="190" y="8"/>
                    <a:pt x="153" y="9"/>
                  </a:cubicBezTo>
                  <a:cubicBezTo>
                    <a:pt x="143" y="12"/>
                    <a:pt x="132" y="13"/>
                    <a:pt x="122" y="16"/>
                  </a:cubicBezTo>
                  <a:cubicBezTo>
                    <a:pt x="113" y="21"/>
                    <a:pt x="98" y="30"/>
                    <a:pt x="88" y="32"/>
                  </a:cubicBezTo>
                  <a:cubicBezTo>
                    <a:pt x="73" y="42"/>
                    <a:pt x="58" y="54"/>
                    <a:pt x="45" y="67"/>
                  </a:cubicBezTo>
                  <a:cubicBezTo>
                    <a:pt x="40" y="72"/>
                    <a:pt x="39" y="73"/>
                    <a:pt x="34" y="81"/>
                  </a:cubicBezTo>
                  <a:cubicBezTo>
                    <a:pt x="32" y="84"/>
                    <a:pt x="28" y="91"/>
                    <a:pt x="28" y="91"/>
                  </a:cubicBezTo>
                  <a:cubicBezTo>
                    <a:pt x="26" y="105"/>
                    <a:pt x="21" y="118"/>
                    <a:pt x="19" y="132"/>
                  </a:cubicBezTo>
                  <a:cubicBezTo>
                    <a:pt x="18" y="143"/>
                    <a:pt x="14" y="165"/>
                    <a:pt x="14" y="165"/>
                  </a:cubicBezTo>
                  <a:cubicBezTo>
                    <a:pt x="14" y="173"/>
                    <a:pt x="14" y="181"/>
                    <a:pt x="13" y="189"/>
                  </a:cubicBezTo>
                  <a:cubicBezTo>
                    <a:pt x="12" y="194"/>
                    <a:pt x="10" y="204"/>
                    <a:pt x="10" y="204"/>
                  </a:cubicBezTo>
                  <a:cubicBezTo>
                    <a:pt x="9" y="227"/>
                    <a:pt x="8" y="249"/>
                    <a:pt x="7" y="272"/>
                  </a:cubicBezTo>
                  <a:cubicBezTo>
                    <a:pt x="7" y="292"/>
                    <a:pt x="0" y="341"/>
                    <a:pt x="13" y="362"/>
                  </a:cubicBezTo>
                  <a:cubicBezTo>
                    <a:pt x="19" y="385"/>
                    <a:pt x="42" y="405"/>
                    <a:pt x="60" y="418"/>
                  </a:cubicBezTo>
                  <a:cubicBezTo>
                    <a:pt x="79" y="432"/>
                    <a:pt x="95" y="450"/>
                    <a:pt x="116" y="463"/>
                  </a:cubicBezTo>
                  <a:cubicBezTo>
                    <a:pt x="137" y="476"/>
                    <a:pt x="187" y="482"/>
                    <a:pt x="212" y="486"/>
                  </a:cubicBezTo>
                  <a:cubicBezTo>
                    <a:pt x="229" y="493"/>
                    <a:pt x="248" y="497"/>
                    <a:pt x="266" y="501"/>
                  </a:cubicBezTo>
                  <a:cubicBezTo>
                    <a:pt x="274" y="507"/>
                    <a:pt x="282" y="507"/>
                    <a:pt x="291" y="508"/>
                  </a:cubicBezTo>
                  <a:cubicBezTo>
                    <a:pt x="317" y="515"/>
                    <a:pt x="345" y="517"/>
                    <a:pt x="372" y="519"/>
                  </a:cubicBezTo>
                  <a:cubicBezTo>
                    <a:pt x="419" y="518"/>
                    <a:pt x="460" y="514"/>
                    <a:pt x="505" y="506"/>
                  </a:cubicBezTo>
                  <a:cubicBezTo>
                    <a:pt x="513" y="499"/>
                    <a:pt x="524" y="500"/>
                    <a:pt x="534" y="496"/>
                  </a:cubicBezTo>
                  <a:cubicBezTo>
                    <a:pt x="542" y="493"/>
                    <a:pt x="546" y="485"/>
                    <a:pt x="552" y="481"/>
                  </a:cubicBezTo>
                  <a:cubicBezTo>
                    <a:pt x="557" y="473"/>
                    <a:pt x="566" y="469"/>
                    <a:pt x="570" y="460"/>
                  </a:cubicBezTo>
                  <a:cubicBezTo>
                    <a:pt x="575" y="449"/>
                    <a:pt x="577" y="437"/>
                    <a:pt x="582" y="426"/>
                  </a:cubicBezTo>
                  <a:cubicBezTo>
                    <a:pt x="590" y="384"/>
                    <a:pt x="591" y="341"/>
                    <a:pt x="594" y="298"/>
                  </a:cubicBezTo>
                  <a:cubicBezTo>
                    <a:pt x="593" y="276"/>
                    <a:pt x="597" y="239"/>
                    <a:pt x="589" y="216"/>
                  </a:cubicBezTo>
                  <a:cubicBezTo>
                    <a:pt x="586" y="186"/>
                    <a:pt x="564" y="171"/>
                    <a:pt x="550" y="146"/>
                  </a:cubicBezTo>
                  <a:cubicBezTo>
                    <a:pt x="544" y="134"/>
                    <a:pt x="537" y="117"/>
                    <a:pt x="526" y="109"/>
                  </a:cubicBezTo>
                  <a:cubicBezTo>
                    <a:pt x="524" y="104"/>
                    <a:pt x="519" y="95"/>
                    <a:pt x="514" y="92"/>
                  </a:cubicBezTo>
                  <a:cubicBezTo>
                    <a:pt x="508" y="81"/>
                    <a:pt x="499" y="72"/>
                    <a:pt x="488" y="66"/>
                  </a:cubicBezTo>
                  <a:cubicBezTo>
                    <a:pt x="485" y="62"/>
                    <a:pt x="483" y="61"/>
                    <a:pt x="478" y="60"/>
                  </a:cubicBezTo>
                  <a:cubicBezTo>
                    <a:pt x="469" y="47"/>
                    <a:pt x="437" y="44"/>
                    <a:pt x="423" y="42"/>
                  </a:cubicBezTo>
                  <a:cubicBezTo>
                    <a:pt x="416" y="37"/>
                    <a:pt x="404" y="37"/>
                    <a:pt x="396" y="36"/>
                  </a:cubicBezTo>
                  <a:cubicBezTo>
                    <a:pt x="388" y="32"/>
                    <a:pt x="373" y="29"/>
                    <a:pt x="364" y="27"/>
                  </a:cubicBezTo>
                  <a:cubicBezTo>
                    <a:pt x="354" y="20"/>
                    <a:pt x="333" y="14"/>
                    <a:pt x="321" y="12"/>
                  </a:cubicBezTo>
                  <a:cubicBezTo>
                    <a:pt x="308" y="4"/>
                    <a:pt x="288" y="2"/>
                    <a:pt x="273" y="0"/>
                  </a:cubicBezTo>
                  <a:cubicBezTo>
                    <a:pt x="269" y="0"/>
                    <a:pt x="262" y="1"/>
                    <a:pt x="262" y="1"/>
                  </a:cubicBezTo>
                  <a:close/>
                </a:path>
              </a:pathLst>
            </a:custGeom>
            <a:noFill/>
            <a:ln w="25400" cap="rnd" cmpd="sng">
              <a:solidFill>
                <a:srgbClr val="CC0066"/>
              </a:solidFill>
              <a:prstDash val="solid"/>
              <a:round/>
              <a:headEnd type="none" w="med" len="med"/>
              <a:tailEnd type="none"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288" name="Freeform 89">
              <a:extLst>
                <a:ext uri="{FF2B5EF4-FFF2-40B4-BE49-F238E27FC236}">
                  <a16:creationId xmlns:a16="http://schemas.microsoft.com/office/drawing/2014/main" id="{CD4D6852-7163-20C6-7445-AD6DB6F13A69}"/>
                </a:ext>
              </a:extLst>
            </p:cNvPr>
            <p:cNvSpPr>
              <a:spLocks/>
            </p:cNvSpPr>
            <p:nvPr/>
          </p:nvSpPr>
          <p:spPr bwMode="auto">
            <a:xfrm>
              <a:off x="4089" y="1156"/>
              <a:ext cx="302" cy="368"/>
            </a:xfrm>
            <a:custGeom>
              <a:avLst/>
              <a:gdLst>
                <a:gd name="T0" fmla="*/ 136 w 302"/>
                <a:gd name="T1" fmla="*/ 0 h 368"/>
                <a:gd name="T2" fmla="*/ 82 w 302"/>
                <a:gd name="T3" fmla="*/ 4 h 368"/>
                <a:gd name="T4" fmla="*/ 47 w 302"/>
                <a:gd name="T5" fmla="*/ 10 h 368"/>
                <a:gd name="T6" fmla="*/ 17 w 302"/>
                <a:gd name="T7" fmla="*/ 26 h 368"/>
                <a:gd name="T8" fmla="*/ 2 w 302"/>
                <a:gd name="T9" fmla="*/ 57 h 368"/>
                <a:gd name="T10" fmla="*/ 13 w 302"/>
                <a:gd name="T11" fmla="*/ 105 h 368"/>
                <a:gd name="T12" fmla="*/ 32 w 302"/>
                <a:gd name="T13" fmla="*/ 111 h 368"/>
                <a:gd name="T14" fmla="*/ 116 w 302"/>
                <a:gd name="T15" fmla="*/ 102 h 368"/>
                <a:gd name="T16" fmla="*/ 175 w 302"/>
                <a:gd name="T17" fmla="*/ 105 h 368"/>
                <a:gd name="T18" fmla="*/ 187 w 302"/>
                <a:gd name="T19" fmla="*/ 116 h 368"/>
                <a:gd name="T20" fmla="*/ 189 w 302"/>
                <a:gd name="T21" fmla="*/ 120 h 368"/>
                <a:gd name="T22" fmla="*/ 193 w 302"/>
                <a:gd name="T23" fmla="*/ 124 h 368"/>
                <a:gd name="T24" fmla="*/ 195 w 302"/>
                <a:gd name="T25" fmla="*/ 130 h 368"/>
                <a:gd name="T26" fmla="*/ 167 w 302"/>
                <a:gd name="T27" fmla="*/ 212 h 368"/>
                <a:gd name="T28" fmla="*/ 160 w 302"/>
                <a:gd name="T29" fmla="*/ 228 h 368"/>
                <a:gd name="T30" fmla="*/ 155 w 302"/>
                <a:gd name="T31" fmla="*/ 246 h 368"/>
                <a:gd name="T32" fmla="*/ 140 w 302"/>
                <a:gd name="T33" fmla="*/ 294 h 368"/>
                <a:gd name="T34" fmla="*/ 146 w 302"/>
                <a:gd name="T35" fmla="*/ 338 h 368"/>
                <a:gd name="T36" fmla="*/ 152 w 302"/>
                <a:gd name="T37" fmla="*/ 350 h 368"/>
                <a:gd name="T38" fmla="*/ 190 w 302"/>
                <a:gd name="T39" fmla="*/ 364 h 368"/>
                <a:gd name="T40" fmla="*/ 215 w 302"/>
                <a:gd name="T41" fmla="*/ 366 h 368"/>
                <a:gd name="T42" fmla="*/ 232 w 302"/>
                <a:gd name="T43" fmla="*/ 360 h 368"/>
                <a:gd name="T44" fmla="*/ 248 w 302"/>
                <a:gd name="T45" fmla="*/ 354 h 368"/>
                <a:gd name="T46" fmla="*/ 269 w 302"/>
                <a:gd name="T47" fmla="*/ 343 h 368"/>
                <a:gd name="T48" fmla="*/ 295 w 302"/>
                <a:gd name="T49" fmla="*/ 312 h 368"/>
                <a:gd name="T50" fmla="*/ 299 w 302"/>
                <a:gd name="T51" fmla="*/ 290 h 368"/>
                <a:gd name="T52" fmla="*/ 293 w 302"/>
                <a:gd name="T53" fmla="*/ 228 h 368"/>
                <a:gd name="T54" fmla="*/ 281 w 302"/>
                <a:gd name="T55" fmla="*/ 193 h 368"/>
                <a:gd name="T56" fmla="*/ 268 w 302"/>
                <a:gd name="T57" fmla="*/ 171 h 368"/>
                <a:gd name="T58" fmla="*/ 257 w 302"/>
                <a:gd name="T59" fmla="*/ 156 h 368"/>
                <a:gd name="T60" fmla="*/ 250 w 302"/>
                <a:gd name="T61" fmla="*/ 146 h 368"/>
                <a:gd name="T62" fmla="*/ 221 w 302"/>
                <a:gd name="T63" fmla="*/ 121 h 368"/>
                <a:gd name="T64" fmla="*/ 203 w 302"/>
                <a:gd name="T65" fmla="*/ 104 h 368"/>
                <a:gd name="T66" fmla="*/ 185 w 302"/>
                <a:gd name="T67" fmla="*/ 76 h 368"/>
                <a:gd name="T68" fmla="*/ 178 w 302"/>
                <a:gd name="T69" fmla="*/ 62 h 368"/>
                <a:gd name="T70" fmla="*/ 161 w 302"/>
                <a:gd name="T71" fmla="*/ 15 h 368"/>
                <a:gd name="T72" fmla="*/ 155 w 302"/>
                <a:gd name="T73" fmla="*/ 7 h 368"/>
                <a:gd name="T74" fmla="*/ 148 w 302"/>
                <a:gd name="T75" fmla="*/ 1 h 368"/>
                <a:gd name="T76" fmla="*/ 136 w 302"/>
                <a:gd name="T77" fmla="*/ 0 h 3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02" h="368">
                  <a:moveTo>
                    <a:pt x="136" y="0"/>
                  </a:moveTo>
                  <a:cubicBezTo>
                    <a:pt x="118" y="1"/>
                    <a:pt x="100" y="1"/>
                    <a:pt x="82" y="4"/>
                  </a:cubicBezTo>
                  <a:cubicBezTo>
                    <a:pt x="71" y="8"/>
                    <a:pt x="58" y="6"/>
                    <a:pt x="47" y="10"/>
                  </a:cubicBezTo>
                  <a:cubicBezTo>
                    <a:pt x="36" y="14"/>
                    <a:pt x="27" y="21"/>
                    <a:pt x="17" y="26"/>
                  </a:cubicBezTo>
                  <a:cubicBezTo>
                    <a:pt x="10" y="36"/>
                    <a:pt x="4" y="45"/>
                    <a:pt x="2" y="57"/>
                  </a:cubicBezTo>
                  <a:cubicBezTo>
                    <a:pt x="2" y="68"/>
                    <a:pt x="0" y="96"/>
                    <a:pt x="13" y="105"/>
                  </a:cubicBezTo>
                  <a:cubicBezTo>
                    <a:pt x="15" y="112"/>
                    <a:pt x="26" y="111"/>
                    <a:pt x="32" y="111"/>
                  </a:cubicBezTo>
                  <a:cubicBezTo>
                    <a:pt x="61" y="110"/>
                    <a:pt x="87" y="107"/>
                    <a:pt x="116" y="102"/>
                  </a:cubicBezTo>
                  <a:cubicBezTo>
                    <a:pt x="136" y="103"/>
                    <a:pt x="156" y="103"/>
                    <a:pt x="175" y="105"/>
                  </a:cubicBezTo>
                  <a:cubicBezTo>
                    <a:pt x="179" y="109"/>
                    <a:pt x="183" y="113"/>
                    <a:pt x="187" y="116"/>
                  </a:cubicBezTo>
                  <a:cubicBezTo>
                    <a:pt x="188" y="117"/>
                    <a:pt x="188" y="119"/>
                    <a:pt x="189" y="120"/>
                  </a:cubicBezTo>
                  <a:cubicBezTo>
                    <a:pt x="190" y="122"/>
                    <a:pt x="192" y="122"/>
                    <a:pt x="193" y="124"/>
                  </a:cubicBezTo>
                  <a:cubicBezTo>
                    <a:pt x="194" y="126"/>
                    <a:pt x="195" y="130"/>
                    <a:pt x="195" y="130"/>
                  </a:cubicBezTo>
                  <a:cubicBezTo>
                    <a:pt x="194" y="159"/>
                    <a:pt x="185" y="189"/>
                    <a:pt x="167" y="212"/>
                  </a:cubicBezTo>
                  <a:cubicBezTo>
                    <a:pt x="165" y="219"/>
                    <a:pt x="164" y="222"/>
                    <a:pt x="160" y="228"/>
                  </a:cubicBezTo>
                  <a:cubicBezTo>
                    <a:pt x="159" y="234"/>
                    <a:pt x="158" y="240"/>
                    <a:pt x="155" y="246"/>
                  </a:cubicBezTo>
                  <a:cubicBezTo>
                    <a:pt x="152" y="263"/>
                    <a:pt x="145" y="278"/>
                    <a:pt x="140" y="294"/>
                  </a:cubicBezTo>
                  <a:cubicBezTo>
                    <a:pt x="138" y="309"/>
                    <a:pt x="137" y="326"/>
                    <a:pt x="146" y="338"/>
                  </a:cubicBezTo>
                  <a:cubicBezTo>
                    <a:pt x="147" y="343"/>
                    <a:pt x="147" y="347"/>
                    <a:pt x="152" y="350"/>
                  </a:cubicBezTo>
                  <a:cubicBezTo>
                    <a:pt x="160" y="364"/>
                    <a:pt x="175" y="363"/>
                    <a:pt x="190" y="364"/>
                  </a:cubicBezTo>
                  <a:cubicBezTo>
                    <a:pt x="199" y="368"/>
                    <a:pt x="204" y="367"/>
                    <a:pt x="215" y="366"/>
                  </a:cubicBezTo>
                  <a:cubicBezTo>
                    <a:pt x="220" y="363"/>
                    <a:pt x="226" y="361"/>
                    <a:pt x="232" y="360"/>
                  </a:cubicBezTo>
                  <a:cubicBezTo>
                    <a:pt x="237" y="356"/>
                    <a:pt x="242" y="355"/>
                    <a:pt x="248" y="354"/>
                  </a:cubicBezTo>
                  <a:cubicBezTo>
                    <a:pt x="254" y="350"/>
                    <a:pt x="264" y="348"/>
                    <a:pt x="269" y="343"/>
                  </a:cubicBezTo>
                  <a:cubicBezTo>
                    <a:pt x="279" y="333"/>
                    <a:pt x="287" y="323"/>
                    <a:pt x="295" y="312"/>
                  </a:cubicBezTo>
                  <a:cubicBezTo>
                    <a:pt x="297" y="305"/>
                    <a:pt x="298" y="297"/>
                    <a:pt x="299" y="290"/>
                  </a:cubicBezTo>
                  <a:cubicBezTo>
                    <a:pt x="299" y="286"/>
                    <a:pt x="302" y="241"/>
                    <a:pt x="293" y="228"/>
                  </a:cubicBezTo>
                  <a:cubicBezTo>
                    <a:pt x="291" y="216"/>
                    <a:pt x="290" y="202"/>
                    <a:pt x="281" y="193"/>
                  </a:cubicBezTo>
                  <a:cubicBezTo>
                    <a:pt x="278" y="185"/>
                    <a:pt x="273" y="178"/>
                    <a:pt x="268" y="171"/>
                  </a:cubicBezTo>
                  <a:cubicBezTo>
                    <a:pt x="266" y="165"/>
                    <a:pt x="262" y="160"/>
                    <a:pt x="257" y="156"/>
                  </a:cubicBezTo>
                  <a:cubicBezTo>
                    <a:pt x="252" y="147"/>
                    <a:pt x="255" y="150"/>
                    <a:pt x="250" y="146"/>
                  </a:cubicBezTo>
                  <a:cubicBezTo>
                    <a:pt x="244" y="137"/>
                    <a:pt x="231" y="127"/>
                    <a:pt x="221" y="121"/>
                  </a:cubicBezTo>
                  <a:cubicBezTo>
                    <a:pt x="218" y="116"/>
                    <a:pt x="209" y="106"/>
                    <a:pt x="203" y="104"/>
                  </a:cubicBezTo>
                  <a:cubicBezTo>
                    <a:pt x="199" y="95"/>
                    <a:pt x="192" y="83"/>
                    <a:pt x="185" y="76"/>
                  </a:cubicBezTo>
                  <a:cubicBezTo>
                    <a:pt x="183" y="71"/>
                    <a:pt x="182" y="65"/>
                    <a:pt x="178" y="62"/>
                  </a:cubicBezTo>
                  <a:cubicBezTo>
                    <a:pt x="175" y="46"/>
                    <a:pt x="171" y="28"/>
                    <a:pt x="161" y="15"/>
                  </a:cubicBezTo>
                  <a:cubicBezTo>
                    <a:pt x="160" y="11"/>
                    <a:pt x="158" y="9"/>
                    <a:pt x="155" y="7"/>
                  </a:cubicBezTo>
                  <a:cubicBezTo>
                    <a:pt x="154" y="4"/>
                    <a:pt x="148" y="1"/>
                    <a:pt x="148" y="1"/>
                  </a:cubicBezTo>
                  <a:cubicBezTo>
                    <a:pt x="147" y="1"/>
                    <a:pt x="136" y="4"/>
                    <a:pt x="136" y="0"/>
                  </a:cubicBezTo>
                  <a:close/>
                </a:path>
              </a:pathLst>
            </a:custGeom>
            <a:solidFill>
              <a:srgbClr val="0000FF"/>
            </a:solidFill>
            <a:ln w="19050" cap="rnd" cmpd="sng">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289" name="Oval 90">
              <a:extLst>
                <a:ext uri="{FF2B5EF4-FFF2-40B4-BE49-F238E27FC236}">
                  <a16:creationId xmlns:a16="http://schemas.microsoft.com/office/drawing/2014/main" id="{E854EA62-A8C2-0020-C36D-16D3F72D64B0}"/>
                </a:ext>
              </a:extLst>
            </p:cNvPr>
            <p:cNvSpPr>
              <a:spLocks noChangeArrowheads="1"/>
            </p:cNvSpPr>
            <p:nvPr/>
          </p:nvSpPr>
          <p:spPr bwMode="auto">
            <a:xfrm rot="10708771">
              <a:off x="3977" y="1117"/>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2" name="Oval 91">
              <a:extLst>
                <a:ext uri="{FF2B5EF4-FFF2-40B4-BE49-F238E27FC236}">
                  <a16:creationId xmlns:a16="http://schemas.microsoft.com/office/drawing/2014/main" id="{13993808-3193-4D15-524A-85DDA4E45894}"/>
                </a:ext>
              </a:extLst>
            </p:cNvPr>
            <p:cNvSpPr>
              <a:spLocks noChangeArrowheads="1"/>
            </p:cNvSpPr>
            <p:nvPr/>
          </p:nvSpPr>
          <p:spPr bwMode="auto">
            <a:xfrm rot="10708771">
              <a:off x="3907" y="1191"/>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4" name="Oval 92">
              <a:extLst>
                <a:ext uri="{FF2B5EF4-FFF2-40B4-BE49-F238E27FC236}">
                  <a16:creationId xmlns:a16="http://schemas.microsoft.com/office/drawing/2014/main" id="{4D7CEC74-2D25-4BDE-4E94-E8E60FDD743D}"/>
                </a:ext>
              </a:extLst>
            </p:cNvPr>
            <p:cNvSpPr>
              <a:spLocks noChangeArrowheads="1"/>
            </p:cNvSpPr>
            <p:nvPr/>
          </p:nvSpPr>
          <p:spPr bwMode="auto">
            <a:xfrm rot="10708771">
              <a:off x="4286" y="1192"/>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5" name="Oval 93">
              <a:extLst>
                <a:ext uri="{FF2B5EF4-FFF2-40B4-BE49-F238E27FC236}">
                  <a16:creationId xmlns:a16="http://schemas.microsoft.com/office/drawing/2014/main" id="{03E9783B-455B-4101-C949-7E5215E9CF2D}"/>
                </a:ext>
              </a:extLst>
            </p:cNvPr>
            <p:cNvSpPr>
              <a:spLocks noChangeArrowheads="1"/>
            </p:cNvSpPr>
            <p:nvPr/>
          </p:nvSpPr>
          <p:spPr bwMode="auto">
            <a:xfrm rot="10708771">
              <a:off x="3903" y="1284"/>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6" name="Oval 94">
              <a:extLst>
                <a:ext uri="{FF2B5EF4-FFF2-40B4-BE49-F238E27FC236}">
                  <a16:creationId xmlns:a16="http://schemas.microsoft.com/office/drawing/2014/main" id="{BE689E5D-9D1C-EFA8-66FC-2639CD80B02F}"/>
                </a:ext>
              </a:extLst>
            </p:cNvPr>
            <p:cNvSpPr>
              <a:spLocks noChangeArrowheads="1"/>
            </p:cNvSpPr>
            <p:nvPr/>
          </p:nvSpPr>
          <p:spPr bwMode="auto">
            <a:xfrm rot="10708771">
              <a:off x="4087" y="1101"/>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7" name="Oval 95">
              <a:extLst>
                <a:ext uri="{FF2B5EF4-FFF2-40B4-BE49-F238E27FC236}">
                  <a16:creationId xmlns:a16="http://schemas.microsoft.com/office/drawing/2014/main" id="{EB030961-71A4-DFD0-A192-C5BF2975B927}"/>
                </a:ext>
              </a:extLst>
            </p:cNvPr>
            <p:cNvSpPr>
              <a:spLocks noChangeArrowheads="1"/>
            </p:cNvSpPr>
            <p:nvPr/>
          </p:nvSpPr>
          <p:spPr bwMode="auto">
            <a:xfrm rot="10708771">
              <a:off x="3896" y="1358"/>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8" name="Oval 96">
              <a:extLst>
                <a:ext uri="{FF2B5EF4-FFF2-40B4-BE49-F238E27FC236}">
                  <a16:creationId xmlns:a16="http://schemas.microsoft.com/office/drawing/2014/main" id="{999B2C39-8894-5502-5E8A-DFB35033F0F5}"/>
                </a:ext>
              </a:extLst>
            </p:cNvPr>
            <p:cNvSpPr>
              <a:spLocks noChangeArrowheads="1"/>
            </p:cNvSpPr>
            <p:nvPr/>
          </p:nvSpPr>
          <p:spPr bwMode="auto">
            <a:xfrm rot="10708771">
              <a:off x="3950" y="1431"/>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9" name="Oval 97">
              <a:extLst>
                <a:ext uri="{FF2B5EF4-FFF2-40B4-BE49-F238E27FC236}">
                  <a16:creationId xmlns:a16="http://schemas.microsoft.com/office/drawing/2014/main" id="{D28CB4ED-3733-7F40-4092-73F8215EA363}"/>
                </a:ext>
              </a:extLst>
            </p:cNvPr>
            <p:cNvSpPr>
              <a:spLocks noChangeArrowheads="1"/>
            </p:cNvSpPr>
            <p:nvPr/>
          </p:nvSpPr>
          <p:spPr bwMode="auto">
            <a:xfrm rot="10708771">
              <a:off x="4068" y="1490"/>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00" name="Oval 98">
              <a:extLst>
                <a:ext uri="{FF2B5EF4-FFF2-40B4-BE49-F238E27FC236}">
                  <a16:creationId xmlns:a16="http://schemas.microsoft.com/office/drawing/2014/main" id="{F4A9530E-676E-BCAE-622E-CA04A58D8710}"/>
                </a:ext>
              </a:extLst>
            </p:cNvPr>
            <p:cNvSpPr>
              <a:spLocks noChangeArrowheads="1"/>
            </p:cNvSpPr>
            <p:nvPr/>
          </p:nvSpPr>
          <p:spPr bwMode="auto">
            <a:xfrm rot="10708771">
              <a:off x="4031" y="1342"/>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01" name="Oval 99">
              <a:extLst>
                <a:ext uri="{FF2B5EF4-FFF2-40B4-BE49-F238E27FC236}">
                  <a16:creationId xmlns:a16="http://schemas.microsoft.com/office/drawing/2014/main" id="{7992341E-F9AD-3938-7B9A-4E70120DF431}"/>
                </a:ext>
              </a:extLst>
            </p:cNvPr>
            <p:cNvSpPr>
              <a:spLocks noChangeArrowheads="1"/>
            </p:cNvSpPr>
            <p:nvPr/>
          </p:nvSpPr>
          <p:spPr bwMode="auto">
            <a:xfrm rot="10708771">
              <a:off x="4175" y="1528"/>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02" name="Oval 100">
              <a:extLst>
                <a:ext uri="{FF2B5EF4-FFF2-40B4-BE49-F238E27FC236}">
                  <a16:creationId xmlns:a16="http://schemas.microsoft.com/office/drawing/2014/main" id="{1188A732-A6A7-1A41-6C2D-4D04952DC981}"/>
                </a:ext>
              </a:extLst>
            </p:cNvPr>
            <p:cNvSpPr>
              <a:spLocks noChangeArrowheads="1"/>
            </p:cNvSpPr>
            <p:nvPr/>
          </p:nvSpPr>
          <p:spPr bwMode="auto">
            <a:xfrm rot="10708771">
              <a:off x="3981" y="1234"/>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03" name="Oval 101">
              <a:extLst>
                <a:ext uri="{FF2B5EF4-FFF2-40B4-BE49-F238E27FC236}">
                  <a16:creationId xmlns:a16="http://schemas.microsoft.com/office/drawing/2014/main" id="{7C6C363D-61F1-3EAC-BE6D-0E995EB1554F}"/>
                </a:ext>
              </a:extLst>
            </p:cNvPr>
            <p:cNvSpPr>
              <a:spLocks noChangeArrowheads="1"/>
            </p:cNvSpPr>
            <p:nvPr/>
          </p:nvSpPr>
          <p:spPr bwMode="auto">
            <a:xfrm rot="10708771">
              <a:off x="4110" y="1406"/>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grpSp>
      <p:grpSp>
        <p:nvGrpSpPr>
          <p:cNvPr id="12324" name="Group 102">
            <a:extLst>
              <a:ext uri="{FF2B5EF4-FFF2-40B4-BE49-F238E27FC236}">
                <a16:creationId xmlns:a16="http://schemas.microsoft.com/office/drawing/2014/main" id="{D8D19778-AD1F-C918-E528-AAC3291930D6}"/>
              </a:ext>
            </a:extLst>
          </p:cNvPr>
          <p:cNvGrpSpPr>
            <a:grpSpLocks/>
          </p:cNvGrpSpPr>
          <p:nvPr/>
        </p:nvGrpSpPr>
        <p:grpSpPr bwMode="auto">
          <a:xfrm rot="10503297">
            <a:off x="6158026" y="1595536"/>
            <a:ext cx="1138238" cy="809625"/>
            <a:chOff x="354" y="1063"/>
            <a:chExt cx="717" cy="510"/>
          </a:xfrm>
        </p:grpSpPr>
        <p:grpSp>
          <p:nvGrpSpPr>
            <p:cNvPr id="12325" name="Group 103">
              <a:extLst>
                <a:ext uri="{FF2B5EF4-FFF2-40B4-BE49-F238E27FC236}">
                  <a16:creationId xmlns:a16="http://schemas.microsoft.com/office/drawing/2014/main" id="{0AF96F13-2792-A238-CE94-DD809422B0C9}"/>
                </a:ext>
              </a:extLst>
            </p:cNvPr>
            <p:cNvGrpSpPr>
              <a:grpSpLocks/>
            </p:cNvGrpSpPr>
            <p:nvPr/>
          </p:nvGrpSpPr>
          <p:grpSpPr bwMode="auto">
            <a:xfrm rot="-6065323">
              <a:off x="933" y="1078"/>
              <a:ext cx="47" cy="76"/>
              <a:chOff x="1058" y="1248"/>
              <a:chExt cx="47" cy="76"/>
            </a:xfrm>
          </p:grpSpPr>
          <p:sp>
            <p:nvSpPr>
              <p:cNvPr id="12365" name="Line 104">
                <a:extLst>
                  <a:ext uri="{FF2B5EF4-FFF2-40B4-BE49-F238E27FC236}">
                    <a16:creationId xmlns:a16="http://schemas.microsoft.com/office/drawing/2014/main" id="{2290B32E-11A5-2607-0C98-6A5B84B47DA3}"/>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6" name="Line 105">
                <a:extLst>
                  <a:ext uri="{FF2B5EF4-FFF2-40B4-BE49-F238E27FC236}">
                    <a16:creationId xmlns:a16="http://schemas.microsoft.com/office/drawing/2014/main" id="{417610E0-4B58-822F-75B2-1F6BEE318CC3}"/>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7" name="Line 106">
                <a:extLst>
                  <a:ext uri="{FF2B5EF4-FFF2-40B4-BE49-F238E27FC236}">
                    <a16:creationId xmlns:a16="http://schemas.microsoft.com/office/drawing/2014/main" id="{5FE24E5A-9E1B-5E6D-6C5C-CEBDFC9D82A2}"/>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8" name="Line 107">
                <a:extLst>
                  <a:ext uri="{FF2B5EF4-FFF2-40B4-BE49-F238E27FC236}">
                    <a16:creationId xmlns:a16="http://schemas.microsoft.com/office/drawing/2014/main" id="{5FC9AF79-3A36-2D7B-49EC-0BCB6A30B070}"/>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2326" name="Group 108">
              <a:extLst>
                <a:ext uri="{FF2B5EF4-FFF2-40B4-BE49-F238E27FC236}">
                  <a16:creationId xmlns:a16="http://schemas.microsoft.com/office/drawing/2014/main" id="{3DCC0129-13B2-5EB0-6AFB-706109EC3F9D}"/>
                </a:ext>
              </a:extLst>
            </p:cNvPr>
            <p:cNvGrpSpPr>
              <a:grpSpLocks/>
            </p:cNvGrpSpPr>
            <p:nvPr/>
          </p:nvGrpSpPr>
          <p:grpSpPr bwMode="auto">
            <a:xfrm rot="-3762932">
              <a:off x="1009" y="1343"/>
              <a:ext cx="47" cy="76"/>
              <a:chOff x="1058" y="1248"/>
              <a:chExt cx="47" cy="76"/>
            </a:xfrm>
          </p:grpSpPr>
          <p:sp>
            <p:nvSpPr>
              <p:cNvPr id="12361" name="Line 109">
                <a:extLst>
                  <a:ext uri="{FF2B5EF4-FFF2-40B4-BE49-F238E27FC236}">
                    <a16:creationId xmlns:a16="http://schemas.microsoft.com/office/drawing/2014/main" id="{C83DF0BF-01B0-0892-AF7F-19F91068A3B6}"/>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2" name="Line 110">
                <a:extLst>
                  <a:ext uri="{FF2B5EF4-FFF2-40B4-BE49-F238E27FC236}">
                    <a16:creationId xmlns:a16="http://schemas.microsoft.com/office/drawing/2014/main" id="{BFEBB7AF-316E-E304-0F98-6DBE0066C739}"/>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3" name="Line 111">
                <a:extLst>
                  <a:ext uri="{FF2B5EF4-FFF2-40B4-BE49-F238E27FC236}">
                    <a16:creationId xmlns:a16="http://schemas.microsoft.com/office/drawing/2014/main" id="{D8CEDD4D-DEDD-17A0-9861-6654A4B3B026}"/>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4" name="Line 112">
                <a:extLst>
                  <a:ext uri="{FF2B5EF4-FFF2-40B4-BE49-F238E27FC236}">
                    <a16:creationId xmlns:a16="http://schemas.microsoft.com/office/drawing/2014/main" id="{216932AD-13E2-FFA4-0F45-B33BC1E719B2}"/>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2327" name="Group 113">
              <a:extLst>
                <a:ext uri="{FF2B5EF4-FFF2-40B4-BE49-F238E27FC236}">
                  <a16:creationId xmlns:a16="http://schemas.microsoft.com/office/drawing/2014/main" id="{9AC9A62E-D7C2-A278-2EC3-71F4BB0FBEB5}"/>
                </a:ext>
              </a:extLst>
            </p:cNvPr>
            <p:cNvGrpSpPr>
              <a:grpSpLocks/>
            </p:cNvGrpSpPr>
            <p:nvPr/>
          </p:nvGrpSpPr>
          <p:grpSpPr bwMode="auto">
            <a:xfrm rot="9007019">
              <a:off x="413" y="1074"/>
              <a:ext cx="47" cy="76"/>
              <a:chOff x="1058" y="1248"/>
              <a:chExt cx="47" cy="76"/>
            </a:xfrm>
          </p:grpSpPr>
          <p:sp>
            <p:nvSpPr>
              <p:cNvPr id="12357" name="Line 114">
                <a:extLst>
                  <a:ext uri="{FF2B5EF4-FFF2-40B4-BE49-F238E27FC236}">
                    <a16:creationId xmlns:a16="http://schemas.microsoft.com/office/drawing/2014/main" id="{5F71DAA3-04AD-EAFA-C311-7882A8337269}"/>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8" name="Line 115">
                <a:extLst>
                  <a:ext uri="{FF2B5EF4-FFF2-40B4-BE49-F238E27FC236}">
                    <a16:creationId xmlns:a16="http://schemas.microsoft.com/office/drawing/2014/main" id="{384198AE-C5E9-104B-C71B-D668C776C0CC}"/>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9" name="Line 116">
                <a:extLst>
                  <a:ext uri="{FF2B5EF4-FFF2-40B4-BE49-F238E27FC236}">
                    <a16:creationId xmlns:a16="http://schemas.microsoft.com/office/drawing/2014/main" id="{99656E24-3F45-E8BF-1B13-D666AEDDDC21}"/>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0" name="Line 117">
                <a:extLst>
                  <a:ext uri="{FF2B5EF4-FFF2-40B4-BE49-F238E27FC236}">
                    <a16:creationId xmlns:a16="http://schemas.microsoft.com/office/drawing/2014/main" id="{39D40965-571F-A723-AA85-D299F840F389}"/>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2328" name="Group 118">
              <a:extLst>
                <a:ext uri="{FF2B5EF4-FFF2-40B4-BE49-F238E27FC236}">
                  <a16:creationId xmlns:a16="http://schemas.microsoft.com/office/drawing/2014/main" id="{28EC65BE-5B16-A9CD-5C73-79CFD5288C22}"/>
                </a:ext>
              </a:extLst>
            </p:cNvPr>
            <p:cNvGrpSpPr>
              <a:grpSpLocks/>
            </p:cNvGrpSpPr>
            <p:nvPr/>
          </p:nvGrpSpPr>
          <p:grpSpPr bwMode="auto">
            <a:xfrm rot="7205527">
              <a:off x="368" y="1321"/>
              <a:ext cx="47" cy="76"/>
              <a:chOff x="1058" y="1248"/>
              <a:chExt cx="47" cy="76"/>
            </a:xfrm>
          </p:grpSpPr>
          <p:sp>
            <p:nvSpPr>
              <p:cNvPr id="12353" name="Line 119">
                <a:extLst>
                  <a:ext uri="{FF2B5EF4-FFF2-40B4-BE49-F238E27FC236}">
                    <a16:creationId xmlns:a16="http://schemas.microsoft.com/office/drawing/2014/main" id="{31FD402F-01C6-686D-CE40-8B42B41A1D8A}"/>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4" name="Line 120">
                <a:extLst>
                  <a:ext uri="{FF2B5EF4-FFF2-40B4-BE49-F238E27FC236}">
                    <a16:creationId xmlns:a16="http://schemas.microsoft.com/office/drawing/2014/main" id="{0B567915-2D15-3A21-D7AE-A57553154AF6}"/>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5" name="Line 121">
                <a:extLst>
                  <a:ext uri="{FF2B5EF4-FFF2-40B4-BE49-F238E27FC236}">
                    <a16:creationId xmlns:a16="http://schemas.microsoft.com/office/drawing/2014/main" id="{313DB22C-0B64-DE3B-9200-7838D1BEF852}"/>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6" name="Line 122">
                <a:extLst>
                  <a:ext uri="{FF2B5EF4-FFF2-40B4-BE49-F238E27FC236}">
                    <a16:creationId xmlns:a16="http://schemas.microsoft.com/office/drawing/2014/main" id="{B7C8F0E7-5F04-7748-BF69-2B7A81C7A1A5}"/>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2329" name="Group 123">
              <a:extLst>
                <a:ext uri="{FF2B5EF4-FFF2-40B4-BE49-F238E27FC236}">
                  <a16:creationId xmlns:a16="http://schemas.microsoft.com/office/drawing/2014/main" id="{5D54CA81-2DDE-4E88-D44D-25AFB7A47F84}"/>
                </a:ext>
              </a:extLst>
            </p:cNvPr>
            <p:cNvGrpSpPr>
              <a:grpSpLocks/>
            </p:cNvGrpSpPr>
            <p:nvPr/>
          </p:nvGrpSpPr>
          <p:grpSpPr bwMode="auto">
            <a:xfrm rot="3050383">
              <a:off x="497" y="1512"/>
              <a:ext cx="47" cy="76"/>
              <a:chOff x="1058" y="1248"/>
              <a:chExt cx="47" cy="76"/>
            </a:xfrm>
          </p:grpSpPr>
          <p:sp>
            <p:nvSpPr>
              <p:cNvPr id="12349" name="Line 124">
                <a:extLst>
                  <a:ext uri="{FF2B5EF4-FFF2-40B4-BE49-F238E27FC236}">
                    <a16:creationId xmlns:a16="http://schemas.microsoft.com/office/drawing/2014/main" id="{DCABB715-DF6D-4DF2-9216-D218D68AC53C}"/>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0" name="Line 125">
                <a:extLst>
                  <a:ext uri="{FF2B5EF4-FFF2-40B4-BE49-F238E27FC236}">
                    <a16:creationId xmlns:a16="http://schemas.microsoft.com/office/drawing/2014/main" id="{41226BD9-1B0A-B606-C7CC-FECC83240AEE}"/>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1" name="Line 126">
                <a:extLst>
                  <a:ext uri="{FF2B5EF4-FFF2-40B4-BE49-F238E27FC236}">
                    <a16:creationId xmlns:a16="http://schemas.microsoft.com/office/drawing/2014/main" id="{8BD1F68B-1197-6A21-9FE4-29B9055E7989}"/>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2" name="Line 127">
                <a:extLst>
                  <a:ext uri="{FF2B5EF4-FFF2-40B4-BE49-F238E27FC236}">
                    <a16:creationId xmlns:a16="http://schemas.microsoft.com/office/drawing/2014/main" id="{ACE5B1A6-8F90-B208-685B-7CB94EC94C44}"/>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330" name="Freeform 128">
              <a:extLst>
                <a:ext uri="{FF2B5EF4-FFF2-40B4-BE49-F238E27FC236}">
                  <a16:creationId xmlns:a16="http://schemas.microsoft.com/office/drawing/2014/main" id="{873EC5C5-245F-BCCF-E22D-073F7A8FEAC3}"/>
                </a:ext>
              </a:extLst>
            </p:cNvPr>
            <p:cNvSpPr>
              <a:spLocks/>
            </p:cNvSpPr>
            <p:nvPr/>
          </p:nvSpPr>
          <p:spPr bwMode="auto">
            <a:xfrm>
              <a:off x="435" y="1063"/>
              <a:ext cx="553" cy="501"/>
            </a:xfrm>
            <a:custGeom>
              <a:avLst/>
              <a:gdLst>
                <a:gd name="T0" fmla="*/ 197 w 553"/>
                <a:gd name="T1" fmla="*/ 0 h 501"/>
                <a:gd name="T2" fmla="*/ 145 w 553"/>
                <a:gd name="T3" fmla="*/ 3 h 501"/>
                <a:gd name="T4" fmla="*/ 120 w 553"/>
                <a:gd name="T5" fmla="*/ 11 h 501"/>
                <a:gd name="T6" fmla="*/ 110 w 553"/>
                <a:gd name="T7" fmla="*/ 15 h 501"/>
                <a:gd name="T8" fmla="*/ 90 w 553"/>
                <a:gd name="T9" fmla="*/ 26 h 501"/>
                <a:gd name="T10" fmla="*/ 76 w 553"/>
                <a:gd name="T11" fmla="*/ 39 h 501"/>
                <a:gd name="T12" fmla="*/ 43 w 553"/>
                <a:gd name="T13" fmla="*/ 77 h 501"/>
                <a:gd name="T14" fmla="*/ 37 w 553"/>
                <a:gd name="T15" fmla="*/ 87 h 501"/>
                <a:gd name="T16" fmla="*/ 30 w 553"/>
                <a:gd name="T17" fmla="*/ 102 h 501"/>
                <a:gd name="T18" fmla="*/ 25 w 553"/>
                <a:gd name="T19" fmla="*/ 113 h 501"/>
                <a:gd name="T20" fmla="*/ 19 w 553"/>
                <a:gd name="T21" fmla="*/ 131 h 501"/>
                <a:gd name="T22" fmla="*/ 13 w 553"/>
                <a:gd name="T23" fmla="*/ 155 h 501"/>
                <a:gd name="T24" fmla="*/ 12 w 553"/>
                <a:gd name="T25" fmla="*/ 159 h 501"/>
                <a:gd name="T26" fmla="*/ 7 w 553"/>
                <a:gd name="T27" fmla="*/ 193 h 501"/>
                <a:gd name="T28" fmla="*/ 0 w 553"/>
                <a:gd name="T29" fmla="*/ 288 h 501"/>
                <a:gd name="T30" fmla="*/ 1 w 553"/>
                <a:gd name="T31" fmla="*/ 330 h 501"/>
                <a:gd name="T32" fmla="*/ 10 w 553"/>
                <a:gd name="T33" fmla="*/ 350 h 501"/>
                <a:gd name="T34" fmla="*/ 16 w 553"/>
                <a:gd name="T35" fmla="*/ 363 h 501"/>
                <a:gd name="T36" fmla="*/ 48 w 553"/>
                <a:gd name="T37" fmla="*/ 410 h 501"/>
                <a:gd name="T38" fmla="*/ 82 w 553"/>
                <a:gd name="T39" fmla="*/ 443 h 501"/>
                <a:gd name="T40" fmla="*/ 110 w 553"/>
                <a:gd name="T41" fmla="*/ 452 h 501"/>
                <a:gd name="T42" fmla="*/ 124 w 553"/>
                <a:gd name="T43" fmla="*/ 462 h 501"/>
                <a:gd name="T44" fmla="*/ 144 w 553"/>
                <a:gd name="T45" fmla="*/ 467 h 501"/>
                <a:gd name="T46" fmla="*/ 163 w 553"/>
                <a:gd name="T47" fmla="*/ 471 h 501"/>
                <a:gd name="T48" fmla="*/ 256 w 553"/>
                <a:gd name="T49" fmla="*/ 485 h 501"/>
                <a:gd name="T50" fmla="*/ 312 w 553"/>
                <a:gd name="T51" fmla="*/ 494 h 501"/>
                <a:gd name="T52" fmla="*/ 410 w 553"/>
                <a:gd name="T53" fmla="*/ 499 h 501"/>
                <a:gd name="T54" fmla="*/ 484 w 553"/>
                <a:gd name="T55" fmla="*/ 485 h 501"/>
                <a:gd name="T56" fmla="*/ 520 w 553"/>
                <a:gd name="T57" fmla="*/ 446 h 501"/>
                <a:gd name="T58" fmla="*/ 533 w 553"/>
                <a:gd name="T59" fmla="*/ 426 h 501"/>
                <a:gd name="T60" fmla="*/ 539 w 553"/>
                <a:gd name="T61" fmla="*/ 414 h 501"/>
                <a:gd name="T62" fmla="*/ 553 w 553"/>
                <a:gd name="T63" fmla="*/ 345 h 501"/>
                <a:gd name="T64" fmla="*/ 548 w 553"/>
                <a:gd name="T65" fmla="*/ 240 h 501"/>
                <a:gd name="T66" fmla="*/ 542 w 553"/>
                <a:gd name="T67" fmla="*/ 185 h 501"/>
                <a:gd name="T68" fmla="*/ 523 w 553"/>
                <a:gd name="T69" fmla="*/ 127 h 501"/>
                <a:gd name="T70" fmla="*/ 470 w 553"/>
                <a:gd name="T71" fmla="*/ 72 h 501"/>
                <a:gd name="T72" fmla="*/ 450 w 553"/>
                <a:gd name="T73" fmla="*/ 59 h 501"/>
                <a:gd name="T74" fmla="*/ 442 w 553"/>
                <a:gd name="T75" fmla="*/ 54 h 501"/>
                <a:gd name="T76" fmla="*/ 426 w 553"/>
                <a:gd name="T77" fmla="*/ 47 h 501"/>
                <a:gd name="T78" fmla="*/ 388 w 553"/>
                <a:gd name="T79" fmla="*/ 36 h 501"/>
                <a:gd name="T80" fmla="*/ 371 w 553"/>
                <a:gd name="T81" fmla="*/ 32 h 501"/>
                <a:gd name="T82" fmla="*/ 340 w 553"/>
                <a:gd name="T83" fmla="*/ 19 h 501"/>
                <a:gd name="T84" fmla="*/ 298 w 553"/>
                <a:gd name="T85" fmla="*/ 11 h 501"/>
                <a:gd name="T86" fmla="*/ 260 w 553"/>
                <a:gd name="T87" fmla="*/ 3 h 501"/>
                <a:gd name="T88" fmla="*/ 245 w 553"/>
                <a:gd name="T89" fmla="*/ 0 h 501"/>
                <a:gd name="T90" fmla="*/ 222 w 553"/>
                <a:gd name="T91" fmla="*/ 1 h 501"/>
                <a:gd name="T92" fmla="*/ 197 w 553"/>
                <a:gd name="T93" fmla="*/ 0 h 5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3" h="501">
                  <a:moveTo>
                    <a:pt x="197" y="0"/>
                  </a:moveTo>
                  <a:cubicBezTo>
                    <a:pt x="184" y="0"/>
                    <a:pt x="158" y="1"/>
                    <a:pt x="145" y="3"/>
                  </a:cubicBezTo>
                  <a:cubicBezTo>
                    <a:pt x="136" y="5"/>
                    <a:pt x="128" y="8"/>
                    <a:pt x="120" y="11"/>
                  </a:cubicBezTo>
                  <a:cubicBezTo>
                    <a:pt x="117" y="12"/>
                    <a:pt x="110" y="15"/>
                    <a:pt x="110" y="15"/>
                  </a:cubicBezTo>
                  <a:cubicBezTo>
                    <a:pt x="105" y="20"/>
                    <a:pt x="97" y="23"/>
                    <a:pt x="90" y="26"/>
                  </a:cubicBezTo>
                  <a:cubicBezTo>
                    <a:pt x="87" y="31"/>
                    <a:pt x="81" y="36"/>
                    <a:pt x="76" y="39"/>
                  </a:cubicBezTo>
                  <a:cubicBezTo>
                    <a:pt x="62" y="48"/>
                    <a:pt x="52" y="64"/>
                    <a:pt x="43" y="77"/>
                  </a:cubicBezTo>
                  <a:cubicBezTo>
                    <a:pt x="42" y="81"/>
                    <a:pt x="40" y="84"/>
                    <a:pt x="37" y="87"/>
                  </a:cubicBezTo>
                  <a:cubicBezTo>
                    <a:pt x="35" y="93"/>
                    <a:pt x="34" y="97"/>
                    <a:pt x="30" y="102"/>
                  </a:cubicBezTo>
                  <a:cubicBezTo>
                    <a:pt x="29" y="106"/>
                    <a:pt x="28" y="109"/>
                    <a:pt x="25" y="113"/>
                  </a:cubicBezTo>
                  <a:cubicBezTo>
                    <a:pt x="23" y="120"/>
                    <a:pt x="23" y="125"/>
                    <a:pt x="19" y="131"/>
                  </a:cubicBezTo>
                  <a:cubicBezTo>
                    <a:pt x="17" y="139"/>
                    <a:pt x="15" y="147"/>
                    <a:pt x="13" y="155"/>
                  </a:cubicBezTo>
                  <a:cubicBezTo>
                    <a:pt x="13" y="156"/>
                    <a:pt x="12" y="159"/>
                    <a:pt x="12" y="159"/>
                  </a:cubicBezTo>
                  <a:cubicBezTo>
                    <a:pt x="10" y="178"/>
                    <a:pt x="10" y="179"/>
                    <a:pt x="7" y="193"/>
                  </a:cubicBezTo>
                  <a:cubicBezTo>
                    <a:pt x="4" y="225"/>
                    <a:pt x="3" y="256"/>
                    <a:pt x="0" y="288"/>
                  </a:cubicBezTo>
                  <a:cubicBezTo>
                    <a:pt x="0" y="302"/>
                    <a:pt x="0" y="316"/>
                    <a:pt x="1" y="330"/>
                  </a:cubicBezTo>
                  <a:cubicBezTo>
                    <a:pt x="1" y="337"/>
                    <a:pt x="10" y="350"/>
                    <a:pt x="10" y="350"/>
                  </a:cubicBezTo>
                  <a:cubicBezTo>
                    <a:pt x="11" y="355"/>
                    <a:pt x="13" y="359"/>
                    <a:pt x="16" y="363"/>
                  </a:cubicBezTo>
                  <a:cubicBezTo>
                    <a:pt x="19" y="376"/>
                    <a:pt x="35" y="404"/>
                    <a:pt x="48" y="410"/>
                  </a:cubicBezTo>
                  <a:cubicBezTo>
                    <a:pt x="51" y="420"/>
                    <a:pt x="75" y="439"/>
                    <a:pt x="82" y="443"/>
                  </a:cubicBezTo>
                  <a:cubicBezTo>
                    <a:pt x="91" y="448"/>
                    <a:pt x="101" y="448"/>
                    <a:pt x="110" y="452"/>
                  </a:cubicBezTo>
                  <a:cubicBezTo>
                    <a:pt x="115" y="454"/>
                    <a:pt x="119" y="460"/>
                    <a:pt x="124" y="462"/>
                  </a:cubicBezTo>
                  <a:cubicBezTo>
                    <a:pt x="130" y="464"/>
                    <a:pt x="137" y="465"/>
                    <a:pt x="144" y="467"/>
                  </a:cubicBezTo>
                  <a:cubicBezTo>
                    <a:pt x="150" y="469"/>
                    <a:pt x="163" y="471"/>
                    <a:pt x="163" y="471"/>
                  </a:cubicBezTo>
                  <a:cubicBezTo>
                    <a:pt x="185" y="486"/>
                    <a:pt x="232" y="480"/>
                    <a:pt x="256" y="485"/>
                  </a:cubicBezTo>
                  <a:cubicBezTo>
                    <a:pt x="280" y="490"/>
                    <a:pt x="292" y="493"/>
                    <a:pt x="312" y="494"/>
                  </a:cubicBezTo>
                  <a:cubicBezTo>
                    <a:pt x="346" y="497"/>
                    <a:pt x="376" y="498"/>
                    <a:pt x="410" y="499"/>
                  </a:cubicBezTo>
                  <a:cubicBezTo>
                    <a:pt x="427" y="499"/>
                    <a:pt x="468" y="501"/>
                    <a:pt x="484" y="485"/>
                  </a:cubicBezTo>
                  <a:cubicBezTo>
                    <a:pt x="492" y="477"/>
                    <a:pt x="512" y="449"/>
                    <a:pt x="520" y="446"/>
                  </a:cubicBezTo>
                  <a:cubicBezTo>
                    <a:pt x="523" y="440"/>
                    <a:pt x="528" y="429"/>
                    <a:pt x="533" y="426"/>
                  </a:cubicBezTo>
                  <a:cubicBezTo>
                    <a:pt x="535" y="422"/>
                    <a:pt x="537" y="418"/>
                    <a:pt x="539" y="414"/>
                  </a:cubicBezTo>
                  <a:cubicBezTo>
                    <a:pt x="545" y="390"/>
                    <a:pt x="551" y="370"/>
                    <a:pt x="553" y="345"/>
                  </a:cubicBezTo>
                  <a:cubicBezTo>
                    <a:pt x="552" y="310"/>
                    <a:pt x="551" y="275"/>
                    <a:pt x="548" y="240"/>
                  </a:cubicBezTo>
                  <a:cubicBezTo>
                    <a:pt x="547" y="230"/>
                    <a:pt x="548" y="198"/>
                    <a:pt x="542" y="185"/>
                  </a:cubicBezTo>
                  <a:cubicBezTo>
                    <a:pt x="538" y="166"/>
                    <a:pt x="535" y="143"/>
                    <a:pt x="523" y="127"/>
                  </a:cubicBezTo>
                  <a:cubicBezTo>
                    <a:pt x="518" y="108"/>
                    <a:pt x="487" y="80"/>
                    <a:pt x="470" y="72"/>
                  </a:cubicBezTo>
                  <a:cubicBezTo>
                    <a:pt x="465" y="65"/>
                    <a:pt x="457" y="63"/>
                    <a:pt x="450" y="59"/>
                  </a:cubicBezTo>
                  <a:cubicBezTo>
                    <a:pt x="448" y="56"/>
                    <a:pt x="442" y="54"/>
                    <a:pt x="442" y="54"/>
                  </a:cubicBezTo>
                  <a:cubicBezTo>
                    <a:pt x="437" y="50"/>
                    <a:pt x="432" y="48"/>
                    <a:pt x="426" y="47"/>
                  </a:cubicBezTo>
                  <a:cubicBezTo>
                    <a:pt x="416" y="39"/>
                    <a:pt x="401" y="38"/>
                    <a:pt x="388" y="36"/>
                  </a:cubicBezTo>
                  <a:cubicBezTo>
                    <a:pt x="378" y="30"/>
                    <a:pt x="388" y="35"/>
                    <a:pt x="371" y="32"/>
                  </a:cubicBezTo>
                  <a:cubicBezTo>
                    <a:pt x="361" y="30"/>
                    <a:pt x="350" y="22"/>
                    <a:pt x="340" y="19"/>
                  </a:cubicBezTo>
                  <a:cubicBezTo>
                    <a:pt x="326" y="15"/>
                    <a:pt x="312" y="14"/>
                    <a:pt x="298" y="11"/>
                  </a:cubicBezTo>
                  <a:cubicBezTo>
                    <a:pt x="285" y="9"/>
                    <a:pt x="272" y="8"/>
                    <a:pt x="260" y="3"/>
                  </a:cubicBezTo>
                  <a:cubicBezTo>
                    <a:pt x="255" y="1"/>
                    <a:pt x="245" y="0"/>
                    <a:pt x="245" y="0"/>
                  </a:cubicBezTo>
                  <a:cubicBezTo>
                    <a:pt x="237" y="0"/>
                    <a:pt x="230" y="0"/>
                    <a:pt x="222" y="1"/>
                  </a:cubicBezTo>
                  <a:cubicBezTo>
                    <a:pt x="214" y="1"/>
                    <a:pt x="210" y="0"/>
                    <a:pt x="197" y="0"/>
                  </a:cubicBezTo>
                  <a:close/>
                </a:path>
              </a:pathLst>
            </a:custGeom>
            <a:noFill/>
            <a:ln w="25400" cap="rnd" cmpd="sng">
              <a:solidFill>
                <a:srgbClr val="993366"/>
              </a:solidFill>
              <a:prstDash val="solid"/>
              <a:round/>
              <a:headEnd type="none" w="med" len="med"/>
              <a:tailEnd type="none"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31" name="Freeform 129">
              <a:extLst>
                <a:ext uri="{FF2B5EF4-FFF2-40B4-BE49-F238E27FC236}">
                  <a16:creationId xmlns:a16="http://schemas.microsoft.com/office/drawing/2014/main" id="{EDC76BC2-CD90-1A7E-FFEB-0D04D299B2BA}"/>
                </a:ext>
              </a:extLst>
            </p:cNvPr>
            <p:cNvSpPr>
              <a:spLocks/>
            </p:cNvSpPr>
            <p:nvPr/>
          </p:nvSpPr>
          <p:spPr bwMode="auto">
            <a:xfrm>
              <a:off x="512" y="1135"/>
              <a:ext cx="132" cy="207"/>
            </a:xfrm>
            <a:custGeom>
              <a:avLst/>
              <a:gdLst>
                <a:gd name="T0" fmla="*/ 75 w 132"/>
                <a:gd name="T1" fmla="*/ 15 h 207"/>
                <a:gd name="T2" fmla="*/ 48 w 132"/>
                <a:gd name="T3" fmla="*/ 70 h 207"/>
                <a:gd name="T4" fmla="*/ 42 w 132"/>
                <a:gd name="T5" fmla="*/ 78 h 207"/>
                <a:gd name="T6" fmla="*/ 34 w 132"/>
                <a:gd name="T7" fmla="*/ 87 h 207"/>
                <a:gd name="T8" fmla="*/ 12 w 132"/>
                <a:gd name="T9" fmla="*/ 114 h 207"/>
                <a:gd name="T10" fmla="*/ 5 w 132"/>
                <a:gd name="T11" fmla="*/ 127 h 207"/>
                <a:gd name="T12" fmla="*/ 0 w 132"/>
                <a:gd name="T13" fmla="*/ 150 h 207"/>
                <a:gd name="T14" fmla="*/ 29 w 132"/>
                <a:gd name="T15" fmla="*/ 207 h 207"/>
                <a:gd name="T16" fmla="*/ 54 w 132"/>
                <a:gd name="T17" fmla="*/ 197 h 207"/>
                <a:gd name="T18" fmla="*/ 93 w 132"/>
                <a:gd name="T19" fmla="*/ 189 h 207"/>
                <a:gd name="T20" fmla="*/ 113 w 132"/>
                <a:gd name="T21" fmla="*/ 165 h 207"/>
                <a:gd name="T22" fmla="*/ 123 w 132"/>
                <a:gd name="T23" fmla="*/ 141 h 207"/>
                <a:gd name="T24" fmla="*/ 132 w 132"/>
                <a:gd name="T25" fmla="*/ 60 h 207"/>
                <a:gd name="T26" fmla="*/ 126 w 132"/>
                <a:gd name="T27" fmla="*/ 39 h 207"/>
                <a:gd name="T28" fmla="*/ 113 w 132"/>
                <a:gd name="T29" fmla="*/ 17 h 207"/>
                <a:gd name="T30" fmla="*/ 95 w 132"/>
                <a:gd name="T31" fmla="*/ 0 h 207"/>
                <a:gd name="T32" fmla="*/ 77 w 132"/>
                <a:gd name="T33" fmla="*/ 6 h 207"/>
                <a:gd name="T34" fmla="*/ 75 w 132"/>
                <a:gd name="T35" fmla="*/ 15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2" h="207">
                  <a:moveTo>
                    <a:pt x="75" y="15"/>
                  </a:moveTo>
                  <a:cubicBezTo>
                    <a:pt x="73" y="35"/>
                    <a:pt x="62" y="56"/>
                    <a:pt x="48" y="70"/>
                  </a:cubicBezTo>
                  <a:cubicBezTo>
                    <a:pt x="47" y="74"/>
                    <a:pt x="46" y="77"/>
                    <a:pt x="42" y="78"/>
                  </a:cubicBezTo>
                  <a:cubicBezTo>
                    <a:pt x="37" y="85"/>
                    <a:pt x="40" y="83"/>
                    <a:pt x="34" y="87"/>
                  </a:cubicBezTo>
                  <a:cubicBezTo>
                    <a:pt x="33" y="90"/>
                    <a:pt x="15" y="112"/>
                    <a:pt x="12" y="114"/>
                  </a:cubicBezTo>
                  <a:cubicBezTo>
                    <a:pt x="10" y="119"/>
                    <a:pt x="9" y="123"/>
                    <a:pt x="5" y="127"/>
                  </a:cubicBezTo>
                  <a:cubicBezTo>
                    <a:pt x="4" y="135"/>
                    <a:pt x="2" y="142"/>
                    <a:pt x="0" y="150"/>
                  </a:cubicBezTo>
                  <a:cubicBezTo>
                    <a:pt x="2" y="178"/>
                    <a:pt x="6" y="192"/>
                    <a:pt x="29" y="207"/>
                  </a:cubicBezTo>
                  <a:cubicBezTo>
                    <a:pt x="36" y="205"/>
                    <a:pt x="46" y="198"/>
                    <a:pt x="54" y="197"/>
                  </a:cubicBezTo>
                  <a:cubicBezTo>
                    <a:pt x="67" y="196"/>
                    <a:pt x="80" y="193"/>
                    <a:pt x="93" y="189"/>
                  </a:cubicBezTo>
                  <a:cubicBezTo>
                    <a:pt x="101" y="181"/>
                    <a:pt x="107" y="175"/>
                    <a:pt x="113" y="165"/>
                  </a:cubicBezTo>
                  <a:cubicBezTo>
                    <a:pt x="115" y="156"/>
                    <a:pt x="119" y="149"/>
                    <a:pt x="123" y="141"/>
                  </a:cubicBezTo>
                  <a:cubicBezTo>
                    <a:pt x="126" y="114"/>
                    <a:pt x="129" y="87"/>
                    <a:pt x="132" y="60"/>
                  </a:cubicBezTo>
                  <a:cubicBezTo>
                    <a:pt x="131" y="52"/>
                    <a:pt x="131" y="46"/>
                    <a:pt x="126" y="39"/>
                  </a:cubicBezTo>
                  <a:cubicBezTo>
                    <a:pt x="125" y="32"/>
                    <a:pt x="119" y="21"/>
                    <a:pt x="113" y="17"/>
                  </a:cubicBezTo>
                  <a:cubicBezTo>
                    <a:pt x="109" y="9"/>
                    <a:pt x="104" y="3"/>
                    <a:pt x="95" y="0"/>
                  </a:cubicBezTo>
                  <a:cubicBezTo>
                    <a:pt x="88" y="1"/>
                    <a:pt x="83" y="4"/>
                    <a:pt x="77" y="6"/>
                  </a:cubicBezTo>
                  <a:cubicBezTo>
                    <a:pt x="76" y="10"/>
                    <a:pt x="68" y="15"/>
                    <a:pt x="75" y="15"/>
                  </a:cubicBezTo>
                  <a:close/>
                </a:path>
              </a:pathLst>
            </a:custGeom>
            <a:solidFill>
              <a:srgbClr val="6600CC"/>
            </a:solidFill>
            <a:ln w="19050" cap="rnd" cmpd="sng">
              <a:solidFill>
                <a:srgbClr val="66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32" name="Freeform 130">
              <a:extLst>
                <a:ext uri="{FF2B5EF4-FFF2-40B4-BE49-F238E27FC236}">
                  <a16:creationId xmlns:a16="http://schemas.microsoft.com/office/drawing/2014/main" id="{71E8A91D-DF4F-9E51-08B4-847602759D9B}"/>
                </a:ext>
              </a:extLst>
            </p:cNvPr>
            <p:cNvSpPr>
              <a:spLocks/>
            </p:cNvSpPr>
            <p:nvPr/>
          </p:nvSpPr>
          <p:spPr bwMode="auto">
            <a:xfrm>
              <a:off x="743" y="1161"/>
              <a:ext cx="156" cy="116"/>
            </a:xfrm>
            <a:custGeom>
              <a:avLst/>
              <a:gdLst>
                <a:gd name="T0" fmla="*/ 3 w 156"/>
                <a:gd name="T1" fmla="*/ 7 h 116"/>
                <a:gd name="T2" fmla="*/ 90 w 156"/>
                <a:gd name="T3" fmla="*/ 16 h 116"/>
                <a:gd name="T4" fmla="*/ 108 w 156"/>
                <a:gd name="T5" fmla="*/ 26 h 116"/>
                <a:gd name="T6" fmla="*/ 131 w 156"/>
                <a:gd name="T7" fmla="*/ 39 h 116"/>
                <a:gd name="T8" fmla="*/ 143 w 156"/>
                <a:gd name="T9" fmla="*/ 49 h 116"/>
                <a:gd name="T10" fmla="*/ 149 w 156"/>
                <a:gd name="T11" fmla="*/ 53 h 116"/>
                <a:gd name="T12" fmla="*/ 155 w 156"/>
                <a:gd name="T13" fmla="*/ 63 h 116"/>
                <a:gd name="T14" fmla="*/ 147 w 156"/>
                <a:gd name="T15" fmla="*/ 89 h 116"/>
                <a:gd name="T16" fmla="*/ 108 w 156"/>
                <a:gd name="T17" fmla="*/ 113 h 116"/>
                <a:gd name="T18" fmla="*/ 87 w 156"/>
                <a:gd name="T19" fmla="*/ 112 h 116"/>
                <a:gd name="T20" fmla="*/ 74 w 156"/>
                <a:gd name="T21" fmla="*/ 104 h 116"/>
                <a:gd name="T22" fmla="*/ 62 w 156"/>
                <a:gd name="T23" fmla="*/ 92 h 116"/>
                <a:gd name="T24" fmla="*/ 56 w 156"/>
                <a:gd name="T25" fmla="*/ 83 h 116"/>
                <a:gd name="T26" fmla="*/ 51 w 156"/>
                <a:gd name="T27" fmla="*/ 75 h 116"/>
                <a:gd name="T28" fmla="*/ 32 w 156"/>
                <a:gd name="T29" fmla="*/ 50 h 116"/>
                <a:gd name="T30" fmla="*/ 13 w 156"/>
                <a:gd name="T31" fmla="*/ 29 h 116"/>
                <a:gd name="T32" fmla="*/ 3 w 156"/>
                <a:gd name="T33" fmla="*/ 23 h 116"/>
                <a:gd name="T34" fmla="*/ 0 w 156"/>
                <a:gd name="T35" fmla="*/ 14 h 116"/>
                <a:gd name="T36" fmla="*/ 3 w 156"/>
                <a:gd name="T37" fmla="*/ 7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6" h="116">
                  <a:moveTo>
                    <a:pt x="3" y="7"/>
                  </a:moveTo>
                  <a:cubicBezTo>
                    <a:pt x="31" y="0"/>
                    <a:pt x="62" y="10"/>
                    <a:pt x="90" y="16"/>
                  </a:cubicBezTo>
                  <a:cubicBezTo>
                    <a:pt x="94" y="20"/>
                    <a:pt x="103" y="25"/>
                    <a:pt x="108" y="26"/>
                  </a:cubicBezTo>
                  <a:cubicBezTo>
                    <a:pt x="116" y="31"/>
                    <a:pt x="121" y="37"/>
                    <a:pt x="131" y="39"/>
                  </a:cubicBezTo>
                  <a:cubicBezTo>
                    <a:pt x="134" y="43"/>
                    <a:pt x="139" y="46"/>
                    <a:pt x="143" y="49"/>
                  </a:cubicBezTo>
                  <a:cubicBezTo>
                    <a:pt x="145" y="50"/>
                    <a:pt x="149" y="53"/>
                    <a:pt x="149" y="53"/>
                  </a:cubicBezTo>
                  <a:cubicBezTo>
                    <a:pt x="150" y="57"/>
                    <a:pt x="153" y="59"/>
                    <a:pt x="155" y="63"/>
                  </a:cubicBezTo>
                  <a:cubicBezTo>
                    <a:pt x="154" y="74"/>
                    <a:pt x="156" y="83"/>
                    <a:pt x="147" y="89"/>
                  </a:cubicBezTo>
                  <a:cubicBezTo>
                    <a:pt x="142" y="104"/>
                    <a:pt x="122" y="110"/>
                    <a:pt x="108" y="113"/>
                  </a:cubicBezTo>
                  <a:cubicBezTo>
                    <a:pt x="101" y="116"/>
                    <a:pt x="94" y="113"/>
                    <a:pt x="87" y="112"/>
                  </a:cubicBezTo>
                  <a:cubicBezTo>
                    <a:pt x="82" y="110"/>
                    <a:pt x="78" y="107"/>
                    <a:pt x="74" y="104"/>
                  </a:cubicBezTo>
                  <a:cubicBezTo>
                    <a:pt x="73" y="101"/>
                    <a:pt x="66" y="94"/>
                    <a:pt x="62" y="92"/>
                  </a:cubicBezTo>
                  <a:cubicBezTo>
                    <a:pt x="61" y="88"/>
                    <a:pt x="59" y="86"/>
                    <a:pt x="56" y="83"/>
                  </a:cubicBezTo>
                  <a:cubicBezTo>
                    <a:pt x="54" y="76"/>
                    <a:pt x="56" y="78"/>
                    <a:pt x="51" y="75"/>
                  </a:cubicBezTo>
                  <a:cubicBezTo>
                    <a:pt x="47" y="67"/>
                    <a:pt x="39" y="55"/>
                    <a:pt x="32" y="50"/>
                  </a:cubicBezTo>
                  <a:cubicBezTo>
                    <a:pt x="30" y="43"/>
                    <a:pt x="18" y="34"/>
                    <a:pt x="13" y="29"/>
                  </a:cubicBezTo>
                  <a:cubicBezTo>
                    <a:pt x="10" y="27"/>
                    <a:pt x="3" y="23"/>
                    <a:pt x="3" y="23"/>
                  </a:cubicBezTo>
                  <a:cubicBezTo>
                    <a:pt x="2" y="20"/>
                    <a:pt x="0" y="14"/>
                    <a:pt x="0" y="14"/>
                  </a:cubicBezTo>
                  <a:cubicBezTo>
                    <a:pt x="1" y="10"/>
                    <a:pt x="1" y="12"/>
                    <a:pt x="3" y="7"/>
                  </a:cubicBezTo>
                  <a:close/>
                </a:path>
              </a:pathLst>
            </a:custGeom>
            <a:solidFill>
              <a:srgbClr val="6600CC"/>
            </a:solidFill>
            <a:ln w="19050" cap="rnd" cmpd="sng">
              <a:solidFill>
                <a:srgbClr val="66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33" name="Freeform 131">
              <a:extLst>
                <a:ext uri="{FF2B5EF4-FFF2-40B4-BE49-F238E27FC236}">
                  <a16:creationId xmlns:a16="http://schemas.microsoft.com/office/drawing/2014/main" id="{52C9C411-790E-5270-337D-431455FA185A}"/>
                </a:ext>
              </a:extLst>
            </p:cNvPr>
            <p:cNvSpPr>
              <a:spLocks/>
            </p:cNvSpPr>
            <p:nvPr/>
          </p:nvSpPr>
          <p:spPr bwMode="auto">
            <a:xfrm>
              <a:off x="608" y="1380"/>
              <a:ext cx="236" cy="116"/>
            </a:xfrm>
            <a:custGeom>
              <a:avLst/>
              <a:gdLst>
                <a:gd name="T0" fmla="*/ 224 w 236"/>
                <a:gd name="T1" fmla="*/ 4 h 116"/>
                <a:gd name="T2" fmla="*/ 122 w 236"/>
                <a:gd name="T3" fmla="*/ 2 h 116"/>
                <a:gd name="T4" fmla="*/ 74 w 236"/>
                <a:gd name="T5" fmla="*/ 7 h 116"/>
                <a:gd name="T6" fmla="*/ 48 w 236"/>
                <a:gd name="T7" fmla="*/ 14 h 116"/>
                <a:gd name="T8" fmla="*/ 36 w 236"/>
                <a:gd name="T9" fmla="*/ 19 h 116"/>
                <a:gd name="T10" fmla="*/ 24 w 236"/>
                <a:gd name="T11" fmla="*/ 25 h 116"/>
                <a:gd name="T12" fmla="*/ 12 w 236"/>
                <a:gd name="T13" fmla="*/ 40 h 116"/>
                <a:gd name="T14" fmla="*/ 0 w 236"/>
                <a:gd name="T15" fmla="*/ 72 h 116"/>
                <a:gd name="T16" fmla="*/ 11 w 236"/>
                <a:gd name="T17" fmla="*/ 91 h 116"/>
                <a:gd name="T18" fmla="*/ 26 w 236"/>
                <a:gd name="T19" fmla="*/ 98 h 116"/>
                <a:gd name="T20" fmla="*/ 47 w 236"/>
                <a:gd name="T21" fmla="*/ 94 h 116"/>
                <a:gd name="T22" fmla="*/ 80 w 236"/>
                <a:gd name="T23" fmla="*/ 97 h 116"/>
                <a:gd name="T24" fmla="*/ 141 w 236"/>
                <a:gd name="T25" fmla="*/ 116 h 116"/>
                <a:gd name="T26" fmla="*/ 182 w 236"/>
                <a:gd name="T27" fmla="*/ 108 h 116"/>
                <a:gd name="T28" fmla="*/ 202 w 236"/>
                <a:gd name="T29" fmla="*/ 85 h 116"/>
                <a:gd name="T30" fmla="*/ 203 w 236"/>
                <a:gd name="T31" fmla="*/ 66 h 116"/>
                <a:gd name="T32" fmla="*/ 230 w 236"/>
                <a:gd name="T33" fmla="*/ 29 h 116"/>
                <a:gd name="T34" fmla="*/ 236 w 236"/>
                <a:gd name="T35" fmla="*/ 17 h 116"/>
                <a:gd name="T36" fmla="*/ 232 w 236"/>
                <a:gd name="T37" fmla="*/ 7 h 116"/>
                <a:gd name="T38" fmla="*/ 224 w 236"/>
                <a:gd name="T39" fmla="*/ 4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116">
                  <a:moveTo>
                    <a:pt x="224" y="4"/>
                  </a:moveTo>
                  <a:cubicBezTo>
                    <a:pt x="190" y="0"/>
                    <a:pt x="156" y="1"/>
                    <a:pt x="122" y="2"/>
                  </a:cubicBezTo>
                  <a:cubicBezTo>
                    <a:pt x="106" y="5"/>
                    <a:pt x="90" y="6"/>
                    <a:pt x="74" y="7"/>
                  </a:cubicBezTo>
                  <a:cubicBezTo>
                    <a:pt x="65" y="9"/>
                    <a:pt x="57" y="11"/>
                    <a:pt x="48" y="14"/>
                  </a:cubicBezTo>
                  <a:cubicBezTo>
                    <a:pt x="44" y="15"/>
                    <a:pt x="36" y="19"/>
                    <a:pt x="36" y="19"/>
                  </a:cubicBezTo>
                  <a:cubicBezTo>
                    <a:pt x="32" y="23"/>
                    <a:pt x="29" y="23"/>
                    <a:pt x="24" y="25"/>
                  </a:cubicBezTo>
                  <a:cubicBezTo>
                    <a:pt x="21" y="30"/>
                    <a:pt x="16" y="36"/>
                    <a:pt x="12" y="40"/>
                  </a:cubicBezTo>
                  <a:cubicBezTo>
                    <a:pt x="9" y="50"/>
                    <a:pt x="4" y="62"/>
                    <a:pt x="0" y="72"/>
                  </a:cubicBezTo>
                  <a:cubicBezTo>
                    <a:pt x="2" y="83"/>
                    <a:pt x="2" y="86"/>
                    <a:pt x="11" y="91"/>
                  </a:cubicBezTo>
                  <a:cubicBezTo>
                    <a:pt x="16" y="93"/>
                    <a:pt x="26" y="98"/>
                    <a:pt x="26" y="98"/>
                  </a:cubicBezTo>
                  <a:cubicBezTo>
                    <a:pt x="33" y="97"/>
                    <a:pt x="40" y="96"/>
                    <a:pt x="47" y="94"/>
                  </a:cubicBezTo>
                  <a:cubicBezTo>
                    <a:pt x="59" y="94"/>
                    <a:pt x="69" y="93"/>
                    <a:pt x="80" y="97"/>
                  </a:cubicBezTo>
                  <a:cubicBezTo>
                    <a:pt x="95" y="112"/>
                    <a:pt x="122" y="115"/>
                    <a:pt x="141" y="116"/>
                  </a:cubicBezTo>
                  <a:cubicBezTo>
                    <a:pt x="158" y="115"/>
                    <a:pt x="167" y="114"/>
                    <a:pt x="182" y="108"/>
                  </a:cubicBezTo>
                  <a:cubicBezTo>
                    <a:pt x="188" y="100"/>
                    <a:pt x="197" y="95"/>
                    <a:pt x="202" y="85"/>
                  </a:cubicBezTo>
                  <a:cubicBezTo>
                    <a:pt x="203" y="78"/>
                    <a:pt x="204" y="73"/>
                    <a:pt x="203" y="66"/>
                  </a:cubicBezTo>
                  <a:cubicBezTo>
                    <a:pt x="206" y="46"/>
                    <a:pt x="220" y="44"/>
                    <a:pt x="230" y="29"/>
                  </a:cubicBezTo>
                  <a:cubicBezTo>
                    <a:pt x="233" y="25"/>
                    <a:pt x="233" y="21"/>
                    <a:pt x="236" y="17"/>
                  </a:cubicBezTo>
                  <a:cubicBezTo>
                    <a:pt x="234" y="14"/>
                    <a:pt x="236" y="8"/>
                    <a:pt x="232" y="7"/>
                  </a:cubicBezTo>
                  <a:cubicBezTo>
                    <a:pt x="225" y="6"/>
                    <a:pt x="227" y="7"/>
                    <a:pt x="224" y="4"/>
                  </a:cubicBezTo>
                  <a:close/>
                </a:path>
              </a:pathLst>
            </a:custGeom>
            <a:solidFill>
              <a:srgbClr val="6600CC"/>
            </a:solidFill>
            <a:ln w="19050" cap="rnd" cmpd="sng">
              <a:solidFill>
                <a:srgbClr val="66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34" name="Oval 132">
              <a:extLst>
                <a:ext uri="{FF2B5EF4-FFF2-40B4-BE49-F238E27FC236}">
                  <a16:creationId xmlns:a16="http://schemas.microsoft.com/office/drawing/2014/main" id="{3C023369-0A74-341E-54A3-7405D9FE176E}"/>
                </a:ext>
              </a:extLst>
            </p:cNvPr>
            <p:cNvSpPr>
              <a:spLocks noChangeArrowheads="1"/>
            </p:cNvSpPr>
            <p:nvPr/>
          </p:nvSpPr>
          <p:spPr bwMode="auto">
            <a:xfrm rot="10708771">
              <a:off x="524" y="1108"/>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5" name="Oval 133">
              <a:extLst>
                <a:ext uri="{FF2B5EF4-FFF2-40B4-BE49-F238E27FC236}">
                  <a16:creationId xmlns:a16="http://schemas.microsoft.com/office/drawing/2014/main" id="{E533B29E-41BC-7F3F-3401-F3CEFB334CAF}"/>
                </a:ext>
              </a:extLst>
            </p:cNvPr>
            <p:cNvSpPr>
              <a:spLocks noChangeArrowheads="1"/>
            </p:cNvSpPr>
            <p:nvPr/>
          </p:nvSpPr>
          <p:spPr bwMode="auto">
            <a:xfrm rot="10708771">
              <a:off x="628" y="1151"/>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6" name="Oval 134">
              <a:extLst>
                <a:ext uri="{FF2B5EF4-FFF2-40B4-BE49-F238E27FC236}">
                  <a16:creationId xmlns:a16="http://schemas.microsoft.com/office/drawing/2014/main" id="{D09C9277-0962-EB19-D4D2-667211DD6867}"/>
                </a:ext>
              </a:extLst>
            </p:cNvPr>
            <p:cNvSpPr>
              <a:spLocks noChangeArrowheads="1"/>
            </p:cNvSpPr>
            <p:nvPr/>
          </p:nvSpPr>
          <p:spPr bwMode="auto">
            <a:xfrm rot="10708771">
              <a:off x="479" y="1219"/>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7" name="Oval 135">
              <a:extLst>
                <a:ext uri="{FF2B5EF4-FFF2-40B4-BE49-F238E27FC236}">
                  <a16:creationId xmlns:a16="http://schemas.microsoft.com/office/drawing/2014/main" id="{2119486C-46B5-9788-95CC-8E53C626C50F}"/>
                </a:ext>
              </a:extLst>
            </p:cNvPr>
            <p:cNvSpPr>
              <a:spLocks noChangeArrowheads="1"/>
            </p:cNvSpPr>
            <p:nvPr/>
          </p:nvSpPr>
          <p:spPr bwMode="auto">
            <a:xfrm rot="10708771">
              <a:off x="753" y="1128"/>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8" name="Oval 136">
              <a:extLst>
                <a:ext uri="{FF2B5EF4-FFF2-40B4-BE49-F238E27FC236}">
                  <a16:creationId xmlns:a16="http://schemas.microsoft.com/office/drawing/2014/main" id="{0D9325D8-AE3F-4E91-AD44-2A00CFB6E27A}"/>
                </a:ext>
              </a:extLst>
            </p:cNvPr>
            <p:cNvSpPr>
              <a:spLocks noChangeArrowheads="1"/>
            </p:cNvSpPr>
            <p:nvPr/>
          </p:nvSpPr>
          <p:spPr bwMode="auto">
            <a:xfrm rot="10708771">
              <a:off x="864" y="1207"/>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9" name="Oval 137">
              <a:extLst>
                <a:ext uri="{FF2B5EF4-FFF2-40B4-BE49-F238E27FC236}">
                  <a16:creationId xmlns:a16="http://schemas.microsoft.com/office/drawing/2014/main" id="{B116DB04-CF55-A174-E94F-10286C904FF9}"/>
                </a:ext>
              </a:extLst>
            </p:cNvPr>
            <p:cNvSpPr>
              <a:spLocks noChangeArrowheads="1"/>
            </p:cNvSpPr>
            <p:nvPr/>
          </p:nvSpPr>
          <p:spPr bwMode="auto">
            <a:xfrm rot="10708771">
              <a:off x="473" y="1297"/>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0" name="Oval 138">
              <a:extLst>
                <a:ext uri="{FF2B5EF4-FFF2-40B4-BE49-F238E27FC236}">
                  <a16:creationId xmlns:a16="http://schemas.microsoft.com/office/drawing/2014/main" id="{0622FB90-60DF-A509-7B35-293892865724}"/>
                </a:ext>
              </a:extLst>
            </p:cNvPr>
            <p:cNvSpPr>
              <a:spLocks noChangeArrowheads="1"/>
            </p:cNvSpPr>
            <p:nvPr/>
          </p:nvSpPr>
          <p:spPr bwMode="auto">
            <a:xfrm rot="10708771">
              <a:off x="749" y="1306"/>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1" name="Oval 139">
              <a:extLst>
                <a:ext uri="{FF2B5EF4-FFF2-40B4-BE49-F238E27FC236}">
                  <a16:creationId xmlns:a16="http://schemas.microsoft.com/office/drawing/2014/main" id="{DEA2BF7E-BEA9-7A0B-FF76-DA56A23BD569}"/>
                </a:ext>
              </a:extLst>
            </p:cNvPr>
            <p:cNvSpPr>
              <a:spLocks noChangeArrowheads="1"/>
            </p:cNvSpPr>
            <p:nvPr/>
          </p:nvSpPr>
          <p:spPr bwMode="auto">
            <a:xfrm rot="10708771">
              <a:off x="647" y="1253"/>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2" name="Oval 140">
              <a:extLst>
                <a:ext uri="{FF2B5EF4-FFF2-40B4-BE49-F238E27FC236}">
                  <a16:creationId xmlns:a16="http://schemas.microsoft.com/office/drawing/2014/main" id="{4F3511A8-2AF6-42AA-4291-C0DD9AFD1082}"/>
                </a:ext>
              </a:extLst>
            </p:cNvPr>
            <p:cNvSpPr>
              <a:spLocks noChangeArrowheads="1"/>
            </p:cNvSpPr>
            <p:nvPr/>
          </p:nvSpPr>
          <p:spPr bwMode="auto">
            <a:xfrm rot="10708771">
              <a:off x="878" y="1293"/>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3" name="Oval 141">
              <a:extLst>
                <a:ext uri="{FF2B5EF4-FFF2-40B4-BE49-F238E27FC236}">
                  <a16:creationId xmlns:a16="http://schemas.microsoft.com/office/drawing/2014/main" id="{A755AE3C-00D0-748B-AFA0-21FD4E429163}"/>
                </a:ext>
              </a:extLst>
            </p:cNvPr>
            <p:cNvSpPr>
              <a:spLocks noChangeArrowheads="1"/>
            </p:cNvSpPr>
            <p:nvPr/>
          </p:nvSpPr>
          <p:spPr bwMode="auto">
            <a:xfrm rot="10708771">
              <a:off x="887" y="1369"/>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4" name="Oval 142">
              <a:extLst>
                <a:ext uri="{FF2B5EF4-FFF2-40B4-BE49-F238E27FC236}">
                  <a16:creationId xmlns:a16="http://schemas.microsoft.com/office/drawing/2014/main" id="{A33F789B-D427-E0B8-7C4D-38A3712AC695}"/>
                </a:ext>
              </a:extLst>
            </p:cNvPr>
            <p:cNvSpPr>
              <a:spLocks noChangeArrowheads="1"/>
            </p:cNvSpPr>
            <p:nvPr/>
          </p:nvSpPr>
          <p:spPr bwMode="auto">
            <a:xfrm rot="10708771">
              <a:off x="502" y="1384"/>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5" name="Oval 143">
              <a:extLst>
                <a:ext uri="{FF2B5EF4-FFF2-40B4-BE49-F238E27FC236}">
                  <a16:creationId xmlns:a16="http://schemas.microsoft.com/office/drawing/2014/main" id="{72E649AB-2112-A5AE-2713-7E0060A0E29C}"/>
                </a:ext>
              </a:extLst>
            </p:cNvPr>
            <p:cNvSpPr>
              <a:spLocks noChangeArrowheads="1"/>
            </p:cNvSpPr>
            <p:nvPr/>
          </p:nvSpPr>
          <p:spPr bwMode="auto">
            <a:xfrm rot="10708771">
              <a:off x="859" y="1462"/>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6" name="Oval 144">
              <a:extLst>
                <a:ext uri="{FF2B5EF4-FFF2-40B4-BE49-F238E27FC236}">
                  <a16:creationId xmlns:a16="http://schemas.microsoft.com/office/drawing/2014/main" id="{7E0988F7-2718-01A3-5391-1C0140DC04C3}"/>
                </a:ext>
              </a:extLst>
            </p:cNvPr>
            <p:cNvSpPr>
              <a:spLocks noChangeArrowheads="1"/>
            </p:cNvSpPr>
            <p:nvPr/>
          </p:nvSpPr>
          <p:spPr bwMode="auto">
            <a:xfrm rot="10708771">
              <a:off x="633" y="1376"/>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7" name="Oval 145">
              <a:extLst>
                <a:ext uri="{FF2B5EF4-FFF2-40B4-BE49-F238E27FC236}">
                  <a16:creationId xmlns:a16="http://schemas.microsoft.com/office/drawing/2014/main" id="{00631E14-DA5F-D4ED-7D38-598C78191C14}"/>
                </a:ext>
              </a:extLst>
            </p:cNvPr>
            <p:cNvSpPr>
              <a:spLocks noChangeArrowheads="1"/>
            </p:cNvSpPr>
            <p:nvPr/>
          </p:nvSpPr>
          <p:spPr bwMode="auto">
            <a:xfrm rot="10708771">
              <a:off x="627" y="1464"/>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8" name="Oval 146">
              <a:extLst>
                <a:ext uri="{FF2B5EF4-FFF2-40B4-BE49-F238E27FC236}">
                  <a16:creationId xmlns:a16="http://schemas.microsoft.com/office/drawing/2014/main" id="{A4A6AC57-7E86-1D77-83FB-1C8400E04F26}"/>
                </a:ext>
              </a:extLst>
            </p:cNvPr>
            <p:cNvSpPr>
              <a:spLocks noChangeArrowheads="1"/>
            </p:cNvSpPr>
            <p:nvPr/>
          </p:nvSpPr>
          <p:spPr bwMode="auto">
            <a:xfrm rot="10708771">
              <a:off x="753" y="1499"/>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grpSp>
      <p:sp>
        <p:nvSpPr>
          <p:cNvPr id="12369" name="Text Box 147">
            <a:extLst>
              <a:ext uri="{FF2B5EF4-FFF2-40B4-BE49-F238E27FC236}">
                <a16:creationId xmlns:a16="http://schemas.microsoft.com/office/drawing/2014/main" id="{8D5B8AB3-9D43-0C81-F108-87236AFA8637}"/>
              </a:ext>
            </a:extLst>
          </p:cNvPr>
          <p:cNvSpPr txBox="1">
            <a:spLocks noChangeArrowheads="1"/>
          </p:cNvSpPr>
          <p:nvPr/>
        </p:nvSpPr>
        <p:spPr bwMode="auto">
          <a:xfrm>
            <a:off x="7360584" y="3283587"/>
            <a:ext cx="2232025" cy="769441"/>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altLang="en-US" sz="1600" b="1" dirty="0">
                <a:solidFill>
                  <a:srgbClr val="656665"/>
                </a:solidFill>
                <a:latin typeface="Arial" panose="020B0604020202020204" pitchFamily="34" charset="0"/>
              </a:rPr>
              <a:t>Cytotoxic molecules</a:t>
            </a:r>
            <a:br>
              <a:rPr kumimoji="0" lang="en-CA" altLang="en-US" sz="1400" b="1" i="0" u="none" strike="noStrike" kern="1200" cap="none" spc="0" normalizeH="0" baseline="0" noProof="0" dirty="0">
                <a:ln>
                  <a:noFill/>
                </a:ln>
                <a:solidFill>
                  <a:srgbClr val="656665"/>
                </a:solidFill>
                <a:effectLst/>
                <a:uLnTx/>
                <a:uFillTx/>
                <a:latin typeface="Arial" panose="020B0604020202020204" pitchFamily="34" charset="0"/>
                <a:ea typeface="+mn-ea"/>
                <a:cs typeface="+mn-cs"/>
              </a:rPr>
            </a:br>
            <a:r>
              <a:rPr kumimoji="0" lang="en-CA" altLang="en-US" sz="1400" i="0" u="none" strike="noStrike" kern="1200" cap="none" spc="0" normalizeH="0" baseline="0" noProof="0" dirty="0">
                <a:ln>
                  <a:noFill/>
                </a:ln>
                <a:solidFill>
                  <a:srgbClr val="656665"/>
                </a:solidFill>
                <a:effectLst/>
                <a:uLnTx/>
                <a:uFillTx/>
                <a:latin typeface="Arial" panose="020B0604020202020204" pitchFamily="34" charset="0"/>
                <a:ea typeface="+mn-ea"/>
                <a:cs typeface="+mn-cs"/>
              </a:rPr>
              <a:t>Major basic protein; eosinophil peroxidase</a:t>
            </a:r>
            <a:endParaRPr kumimoji="0" lang="en-US" altLang="en-US" sz="1400" i="0" u="none" strike="noStrike" kern="1200" cap="none" spc="0" normalizeH="0" baseline="0" noProof="0" dirty="0">
              <a:ln>
                <a:noFill/>
              </a:ln>
              <a:solidFill>
                <a:srgbClr val="656665"/>
              </a:solidFill>
              <a:effectLst/>
              <a:uLnTx/>
              <a:uFillTx/>
              <a:latin typeface="Arial" panose="020B0604020202020204" pitchFamily="34" charset="0"/>
              <a:ea typeface="+mn-ea"/>
              <a:cs typeface="+mn-cs"/>
            </a:endParaRPr>
          </a:p>
        </p:txBody>
      </p:sp>
      <p:sp>
        <p:nvSpPr>
          <p:cNvPr id="12374" name="AutoShape 53">
            <a:extLst>
              <a:ext uri="{FF2B5EF4-FFF2-40B4-BE49-F238E27FC236}">
                <a16:creationId xmlns:a16="http://schemas.microsoft.com/office/drawing/2014/main" id="{EEB24535-FA6B-0643-843A-11B87E6D87F7}"/>
              </a:ext>
            </a:extLst>
          </p:cNvPr>
          <p:cNvSpPr>
            <a:spLocks noChangeArrowheads="1"/>
          </p:cNvSpPr>
          <p:nvPr/>
        </p:nvSpPr>
        <p:spPr bwMode="auto">
          <a:xfrm rot="2853525" flipH="1">
            <a:off x="9662055" y="2238275"/>
            <a:ext cx="176400" cy="1224000"/>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75" name="AutoShape 53">
            <a:extLst>
              <a:ext uri="{FF2B5EF4-FFF2-40B4-BE49-F238E27FC236}">
                <a16:creationId xmlns:a16="http://schemas.microsoft.com/office/drawing/2014/main" id="{68AC71A4-155A-FEEA-AEF3-F21EB78DC3FE}"/>
              </a:ext>
            </a:extLst>
          </p:cNvPr>
          <p:cNvSpPr>
            <a:spLocks noChangeArrowheads="1"/>
          </p:cNvSpPr>
          <p:nvPr/>
        </p:nvSpPr>
        <p:spPr bwMode="auto">
          <a:xfrm rot="588952" flipH="1">
            <a:off x="10721132" y="2564828"/>
            <a:ext cx="176400" cy="504000"/>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460145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68F3F62-723A-F299-F43A-385A55E2CE5E}"/>
              </a:ext>
            </a:extLst>
          </p:cNvPr>
          <p:cNvSpPr>
            <a:spLocks noGrp="1"/>
          </p:cNvSpPr>
          <p:nvPr>
            <p:ph type="title"/>
          </p:nvPr>
        </p:nvSpPr>
        <p:spPr/>
        <p:txBody>
          <a:bodyPr/>
          <a:lstStyle/>
          <a:p>
            <a:r>
              <a:rPr lang="en-GB"/>
              <a:t>Eosinophilia is increased in atopic patients following NAC</a:t>
            </a:r>
          </a:p>
        </p:txBody>
      </p:sp>
      <p:pic>
        <p:nvPicPr>
          <p:cNvPr id="4" name="Content Placeholder 5">
            <a:extLst>
              <a:ext uri="{FF2B5EF4-FFF2-40B4-BE49-F238E27FC236}">
                <a16:creationId xmlns:a16="http://schemas.microsoft.com/office/drawing/2014/main" id="{46FE7CEC-E24D-DA5A-68E4-384F334A138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22" t="1074" r="1395" b="18709"/>
          <a:stretch/>
        </p:blipFill>
        <p:spPr>
          <a:xfrm>
            <a:off x="5892800" y="1824642"/>
            <a:ext cx="5811520" cy="3696751"/>
          </a:xfrm>
        </p:spPr>
      </p:pic>
      <p:sp>
        <p:nvSpPr>
          <p:cNvPr id="7" name="Content Placeholder 6">
            <a:extLst>
              <a:ext uri="{FF2B5EF4-FFF2-40B4-BE49-F238E27FC236}">
                <a16:creationId xmlns:a16="http://schemas.microsoft.com/office/drawing/2014/main" id="{BE628C69-7666-EB53-710B-B8A5A1F6F8A6}"/>
              </a:ext>
            </a:extLst>
          </p:cNvPr>
          <p:cNvSpPr>
            <a:spLocks noGrp="1"/>
          </p:cNvSpPr>
          <p:nvPr>
            <p:ph sz="quarter" idx="13"/>
          </p:nvPr>
        </p:nvSpPr>
        <p:spPr>
          <a:xfrm>
            <a:off x="547688" y="6274753"/>
            <a:ext cx="10120312" cy="443887"/>
          </a:xfrm>
        </p:spPr>
        <p:txBody>
          <a:bodyPr/>
          <a:lstStyle/>
          <a:p>
            <a:r>
              <a:rPr lang="en-GB" dirty="0"/>
              <a:t>CAC, cumulative allergen concentration; E, eosinophils; Epi, epithelial cells; M, monocytes; MCAC, multiple cumulative allergen concentration; N, neutrophils; NA, non-atopic participants; NAC, nasal allergen challenge; WBC, white blood cell</a:t>
            </a:r>
            <a:br>
              <a:rPr lang="en-GB" dirty="0"/>
            </a:br>
            <a:r>
              <a:rPr lang="en-GB" b="1" dirty="0"/>
              <a:t>Presenter’s own data presented at CSACI 2015 </a:t>
            </a:r>
          </a:p>
        </p:txBody>
      </p:sp>
      <p:pic>
        <p:nvPicPr>
          <p:cNvPr id="6" name="Picture 5">
            <a:extLst>
              <a:ext uri="{FF2B5EF4-FFF2-40B4-BE49-F238E27FC236}">
                <a16:creationId xmlns:a16="http://schemas.microsoft.com/office/drawing/2014/main" id="{E755A5A1-D3E6-4B06-B5D7-5FD4EC869757}"/>
              </a:ext>
            </a:extLst>
          </p:cNvPr>
          <p:cNvPicPr>
            <a:picLocks noChangeAspect="1"/>
          </p:cNvPicPr>
          <p:nvPr/>
        </p:nvPicPr>
        <p:blipFill rotWithShape="1">
          <a:blip r:embed="rId3">
            <a:extLst>
              <a:ext uri="{28A0092B-C50C-407E-A947-70E740481C1C}">
                <a14:useLocalDpi xmlns:a14="http://schemas.microsoft.com/office/drawing/2010/main" val="0"/>
              </a:ext>
            </a:extLst>
          </a:blip>
          <a:srcRect l="1112" t="8931" r="52734" b="29549"/>
          <a:stretch/>
        </p:blipFill>
        <p:spPr>
          <a:xfrm>
            <a:off x="1410249" y="1152719"/>
            <a:ext cx="3356081" cy="2616210"/>
          </a:xfrm>
          <a:prstGeom prst="rect">
            <a:avLst/>
          </a:prstGeom>
        </p:spPr>
      </p:pic>
      <p:sp>
        <p:nvSpPr>
          <p:cNvPr id="2" name="Rectangle 1">
            <a:extLst>
              <a:ext uri="{FF2B5EF4-FFF2-40B4-BE49-F238E27FC236}">
                <a16:creationId xmlns:a16="http://schemas.microsoft.com/office/drawing/2014/main" id="{2B0B1CC6-B345-271E-DAD4-67AFA98B5513}"/>
              </a:ext>
            </a:extLst>
          </p:cNvPr>
          <p:cNvSpPr/>
          <p:nvPr/>
        </p:nvSpPr>
        <p:spPr>
          <a:xfrm>
            <a:off x="3700700" y="1824643"/>
            <a:ext cx="397565" cy="319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9977438-276D-A434-E782-437785CE21C5}"/>
              </a:ext>
            </a:extLst>
          </p:cNvPr>
          <p:cNvSpPr/>
          <p:nvPr/>
        </p:nvSpPr>
        <p:spPr>
          <a:xfrm>
            <a:off x="261939" y="1664803"/>
            <a:ext cx="397565" cy="319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E1BE219-E397-C357-DEE0-2C9C1830C926}"/>
              </a:ext>
            </a:extLst>
          </p:cNvPr>
          <p:cNvPicPr>
            <a:picLocks noChangeAspect="1"/>
          </p:cNvPicPr>
          <p:nvPr/>
        </p:nvPicPr>
        <p:blipFill rotWithShape="1">
          <a:blip r:embed="rId3">
            <a:extLst>
              <a:ext uri="{28A0092B-C50C-407E-A947-70E740481C1C}">
                <a14:useLocalDpi xmlns:a14="http://schemas.microsoft.com/office/drawing/2010/main" val="0"/>
              </a:ext>
            </a:extLst>
          </a:blip>
          <a:srcRect l="47127" t="7770" r="1112" b="31348"/>
          <a:stretch/>
        </p:blipFill>
        <p:spPr>
          <a:xfrm>
            <a:off x="1052444" y="3749492"/>
            <a:ext cx="3694007" cy="2541094"/>
          </a:xfrm>
          <a:prstGeom prst="rect">
            <a:avLst/>
          </a:prstGeom>
        </p:spPr>
      </p:pic>
      <p:cxnSp>
        <p:nvCxnSpPr>
          <p:cNvPr id="8" name="Straight Connector 7">
            <a:extLst>
              <a:ext uri="{FF2B5EF4-FFF2-40B4-BE49-F238E27FC236}">
                <a16:creationId xmlns:a16="http://schemas.microsoft.com/office/drawing/2014/main" id="{82996C2F-2A99-82FF-632C-E3C7634A6142}"/>
              </a:ext>
            </a:extLst>
          </p:cNvPr>
          <p:cNvCxnSpPr>
            <a:cxnSpLocks/>
          </p:cNvCxnSpPr>
          <p:nvPr/>
        </p:nvCxnSpPr>
        <p:spPr>
          <a:xfrm>
            <a:off x="5668622" y="1683611"/>
            <a:ext cx="0" cy="4104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931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AE92-889E-37C3-8CB2-EBCBF09F7082}"/>
              </a:ext>
            </a:extLst>
          </p:cNvPr>
          <p:cNvSpPr>
            <a:spLocks noGrp="1"/>
          </p:cNvSpPr>
          <p:nvPr>
            <p:ph type="title"/>
          </p:nvPr>
        </p:nvSpPr>
        <p:spPr/>
        <p:txBody>
          <a:bodyPr/>
          <a:lstStyle/>
          <a:p>
            <a:r>
              <a:rPr lang="en-US"/>
              <a:t>Cytokines are elevated in allergic patients compared with non-allergic patients 6 hours post-NAC</a:t>
            </a:r>
          </a:p>
        </p:txBody>
      </p:sp>
      <p:sp>
        <p:nvSpPr>
          <p:cNvPr id="6" name="Content Placeholder 5">
            <a:extLst>
              <a:ext uri="{FF2B5EF4-FFF2-40B4-BE49-F238E27FC236}">
                <a16:creationId xmlns:a16="http://schemas.microsoft.com/office/drawing/2014/main" id="{EFEAE2FB-C672-1A17-51AF-767C575C8432}"/>
              </a:ext>
            </a:extLst>
          </p:cNvPr>
          <p:cNvSpPr>
            <a:spLocks noGrp="1"/>
          </p:cNvSpPr>
          <p:nvPr>
            <p:ph sz="quarter" idx="13"/>
          </p:nvPr>
        </p:nvSpPr>
        <p:spPr>
          <a:xfrm>
            <a:off x="547688" y="6234114"/>
            <a:ext cx="9910762" cy="353000"/>
          </a:xfrm>
        </p:spPr>
        <p:txBody>
          <a:bodyPr/>
          <a:lstStyle/>
          <a:p>
            <a:r>
              <a:rPr lang="en-GB" dirty="0"/>
              <a:t>IL, interleukin; NAC, nasal allergen challenge</a:t>
            </a:r>
          </a:p>
          <a:p>
            <a:r>
              <a:rPr lang="en-GB" b="1" dirty="0"/>
              <a:t>Presenter’s own data.</a:t>
            </a:r>
          </a:p>
        </p:txBody>
      </p:sp>
      <p:pic>
        <p:nvPicPr>
          <p:cNvPr id="1026" name="Picture 2">
            <a:extLst>
              <a:ext uri="{FF2B5EF4-FFF2-40B4-BE49-F238E27FC236}">
                <a16:creationId xmlns:a16="http://schemas.microsoft.com/office/drawing/2014/main" id="{9576F03D-96D4-B20A-5948-9C847C71E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548" y="2646572"/>
            <a:ext cx="3496549" cy="2542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6350A5D6-97C8-7715-CFE1-E036B6DC7FAF}"/>
              </a:ext>
            </a:extLst>
          </p:cNvPr>
          <p:cNvSpPr/>
          <p:nvPr/>
        </p:nvSpPr>
        <p:spPr>
          <a:xfrm>
            <a:off x="1004719" y="1438013"/>
            <a:ext cx="2947987" cy="360000"/>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b="1">
                <a:solidFill>
                  <a:schemeClr val="bg2"/>
                </a:solidFill>
                <a:latin typeface="Calibri" panose="020F0502020204030204" pitchFamily="34" charset="0"/>
                <a:cs typeface="Calibri" panose="020F0502020204030204" pitchFamily="34" charset="0"/>
              </a:rPr>
              <a:t> IL-4 increased</a:t>
            </a:r>
            <a:endParaRPr lang="en-GB">
              <a:solidFill>
                <a:srgbClr val="656665">
                  <a:lumMod val="50000"/>
                </a:srgbClr>
              </a:solidFill>
              <a:latin typeface="Calibri" panose="020F0502020204030204" pitchFamily="34" charset="0"/>
              <a:cs typeface="Calibri" panose="020F0502020204030204" pitchFamily="34" charset="0"/>
            </a:endParaRPr>
          </a:p>
        </p:txBody>
      </p:sp>
      <p:pic>
        <p:nvPicPr>
          <p:cNvPr id="1028" name="Picture 4">
            <a:extLst>
              <a:ext uri="{FF2B5EF4-FFF2-40B4-BE49-F238E27FC236}">
                <a16:creationId xmlns:a16="http://schemas.microsoft.com/office/drawing/2014/main" id="{D2E7CF45-F409-3CBA-8DB4-F05473070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618" y="2625782"/>
            <a:ext cx="3465788" cy="25429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9E020D7-8CB7-36CB-0145-B6D742246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919" y="2646572"/>
            <a:ext cx="3465788" cy="254294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72593D79-EC5D-4807-B858-6E2FECED4D25}"/>
              </a:ext>
            </a:extLst>
          </p:cNvPr>
          <p:cNvSpPr/>
          <p:nvPr/>
        </p:nvSpPr>
        <p:spPr>
          <a:xfrm>
            <a:off x="4695013" y="1438013"/>
            <a:ext cx="2947987" cy="360000"/>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Bef>
                <a:spcPct val="0"/>
              </a:spcBef>
            </a:pPr>
            <a:r>
              <a:rPr lang="en-GB" b="1">
                <a:solidFill>
                  <a:schemeClr val="bg2"/>
                </a:solidFill>
                <a:latin typeface="Calibri" panose="020F0502020204030204" pitchFamily="34" charset="0"/>
                <a:cs typeface="Calibri" panose="020F0502020204030204" pitchFamily="34" charset="0"/>
              </a:rPr>
              <a:t>IL-5 increased</a:t>
            </a:r>
          </a:p>
        </p:txBody>
      </p:sp>
      <p:sp>
        <p:nvSpPr>
          <p:cNvPr id="18" name="Rectangle: Rounded Corners 17">
            <a:extLst>
              <a:ext uri="{FF2B5EF4-FFF2-40B4-BE49-F238E27FC236}">
                <a16:creationId xmlns:a16="http://schemas.microsoft.com/office/drawing/2014/main" id="{6FD1D8DF-5B9D-69E3-FC6D-94DEB44FA975}"/>
              </a:ext>
            </a:extLst>
          </p:cNvPr>
          <p:cNvSpPr/>
          <p:nvPr/>
        </p:nvSpPr>
        <p:spPr>
          <a:xfrm>
            <a:off x="8366919" y="1438013"/>
            <a:ext cx="2947987" cy="360000"/>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Bef>
                <a:spcPct val="0"/>
              </a:spcBef>
            </a:pPr>
            <a:r>
              <a:rPr lang="en-GB" b="1">
                <a:solidFill>
                  <a:schemeClr val="bg2"/>
                </a:solidFill>
                <a:latin typeface="Calibri" panose="020F0502020204030204" pitchFamily="34" charset="0"/>
                <a:cs typeface="Calibri" panose="020F0502020204030204" pitchFamily="34" charset="0"/>
              </a:rPr>
              <a:t> IL-13 increased</a:t>
            </a:r>
          </a:p>
        </p:txBody>
      </p:sp>
      <p:grpSp>
        <p:nvGrpSpPr>
          <p:cNvPr id="27" name="Group 26">
            <a:extLst>
              <a:ext uri="{FF2B5EF4-FFF2-40B4-BE49-F238E27FC236}">
                <a16:creationId xmlns:a16="http://schemas.microsoft.com/office/drawing/2014/main" id="{9B84B2C7-7F83-50C4-AE1D-67658524B7FA}"/>
              </a:ext>
            </a:extLst>
          </p:cNvPr>
          <p:cNvGrpSpPr/>
          <p:nvPr/>
        </p:nvGrpSpPr>
        <p:grpSpPr>
          <a:xfrm>
            <a:off x="5102115" y="5643086"/>
            <a:ext cx="2342794" cy="291084"/>
            <a:chOff x="5247111" y="5716781"/>
            <a:chExt cx="2342794" cy="291084"/>
          </a:xfrm>
        </p:grpSpPr>
        <p:grpSp>
          <p:nvGrpSpPr>
            <p:cNvPr id="21" name="Group 20">
              <a:extLst>
                <a:ext uri="{FF2B5EF4-FFF2-40B4-BE49-F238E27FC236}">
                  <a16:creationId xmlns:a16="http://schemas.microsoft.com/office/drawing/2014/main" id="{2DA9E843-2469-649F-FC22-39D64B490A1B}"/>
                </a:ext>
              </a:extLst>
            </p:cNvPr>
            <p:cNvGrpSpPr/>
            <p:nvPr/>
          </p:nvGrpSpPr>
          <p:grpSpPr>
            <a:xfrm>
              <a:off x="5247111" y="5730866"/>
              <a:ext cx="805588" cy="276999"/>
              <a:chOff x="4029718" y="5708020"/>
              <a:chExt cx="805588" cy="276999"/>
            </a:xfrm>
          </p:grpSpPr>
          <p:sp>
            <p:nvSpPr>
              <p:cNvPr id="19" name="Oval 18">
                <a:extLst>
                  <a:ext uri="{FF2B5EF4-FFF2-40B4-BE49-F238E27FC236}">
                    <a16:creationId xmlns:a16="http://schemas.microsoft.com/office/drawing/2014/main" id="{6769CA1A-4F91-8F89-D6DC-53630B958F4D}"/>
                  </a:ext>
                </a:extLst>
              </p:cNvPr>
              <p:cNvSpPr/>
              <p:nvPr/>
            </p:nvSpPr>
            <p:spPr>
              <a:xfrm>
                <a:off x="4029718" y="5800725"/>
                <a:ext cx="756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lumMod val="50000"/>
                    </a:schemeClr>
                  </a:solidFill>
                </a:endParaRPr>
              </a:p>
            </p:txBody>
          </p:sp>
          <p:sp>
            <p:nvSpPr>
              <p:cNvPr id="20" name="TextBox 19">
                <a:extLst>
                  <a:ext uri="{FF2B5EF4-FFF2-40B4-BE49-F238E27FC236}">
                    <a16:creationId xmlns:a16="http://schemas.microsoft.com/office/drawing/2014/main" id="{30AA24C1-9C0B-F703-E678-8B57F3A822E4}"/>
                  </a:ext>
                </a:extLst>
              </p:cNvPr>
              <p:cNvSpPr txBox="1"/>
              <p:nvPr/>
            </p:nvSpPr>
            <p:spPr>
              <a:xfrm>
                <a:off x="4189488" y="5708020"/>
                <a:ext cx="645818" cy="276999"/>
              </a:xfrm>
              <a:prstGeom prst="rect">
                <a:avLst/>
              </a:prstGeom>
              <a:noFill/>
            </p:spPr>
            <p:txBody>
              <a:bodyPr wrap="none" rtlCol="0">
                <a:spAutoFit/>
              </a:bodyPr>
              <a:lstStyle/>
              <a:p>
                <a:r>
                  <a:rPr lang="en-GB" sz="1200">
                    <a:solidFill>
                      <a:schemeClr val="tx1">
                        <a:lumMod val="50000"/>
                      </a:schemeClr>
                    </a:solidFill>
                  </a:rPr>
                  <a:t>Allergic</a:t>
                </a:r>
              </a:p>
            </p:txBody>
          </p:sp>
        </p:grpSp>
        <p:grpSp>
          <p:nvGrpSpPr>
            <p:cNvPr id="26" name="Group 25">
              <a:extLst>
                <a:ext uri="{FF2B5EF4-FFF2-40B4-BE49-F238E27FC236}">
                  <a16:creationId xmlns:a16="http://schemas.microsoft.com/office/drawing/2014/main" id="{4C21B694-B2A9-9FB9-1954-E8C3E86C76C4}"/>
                </a:ext>
              </a:extLst>
            </p:cNvPr>
            <p:cNvGrpSpPr/>
            <p:nvPr/>
          </p:nvGrpSpPr>
          <p:grpSpPr>
            <a:xfrm>
              <a:off x="6457950" y="5716781"/>
              <a:ext cx="1131955" cy="276999"/>
              <a:chOff x="5267325" y="5693935"/>
              <a:chExt cx="1131955" cy="276999"/>
            </a:xfrm>
          </p:grpSpPr>
          <p:sp>
            <p:nvSpPr>
              <p:cNvPr id="24" name="TextBox 23">
                <a:extLst>
                  <a:ext uri="{FF2B5EF4-FFF2-40B4-BE49-F238E27FC236}">
                    <a16:creationId xmlns:a16="http://schemas.microsoft.com/office/drawing/2014/main" id="{56B5E7A2-71B1-CB15-7B3C-E5F4447511B1}"/>
                  </a:ext>
                </a:extLst>
              </p:cNvPr>
              <p:cNvSpPr txBox="1"/>
              <p:nvPr/>
            </p:nvSpPr>
            <p:spPr>
              <a:xfrm>
                <a:off x="5461716" y="5693935"/>
                <a:ext cx="937564" cy="276999"/>
              </a:xfrm>
              <a:prstGeom prst="rect">
                <a:avLst/>
              </a:prstGeom>
              <a:noFill/>
            </p:spPr>
            <p:txBody>
              <a:bodyPr wrap="none" rtlCol="0">
                <a:spAutoFit/>
              </a:bodyPr>
              <a:lstStyle/>
              <a:p>
                <a:r>
                  <a:rPr lang="en-GB" sz="1200">
                    <a:solidFill>
                      <a:schemeClr val="tx1">
                        <a:lumMod val="50000"/>
                      </a:schemeClr>
                    </a:solidFill>
                  </a:rPr>
                  <a:t>Non-allergic</a:t>
                </a:r>
              </a:p>
            </p:txBody>
          </p:sp>
          <p:sp>
            <p:nvSpPr>
              <p:cNvPr id="25" name="Rectangle 24">
                <a:extLst>
                  <a:ext uri="{FF2B5EF4-FFF2-40B4-BE49-F238E27FC236}">
                    <a16:creationId xmlns:a16="http://schemas.microsoft.com/office/drawing/2014/main" id="{9B483873-7393-37A6-CF40-CA21D5E710F7}"/>
                  </a:ext>
                </a:extLst>
              </p:cNvPr>
              <p:cNvSpPr/>
              <p:nvPr/>
            </p:nvSpPr>
            <p:spPr>
              <a:xfrm>
                <a:off x="5267325" y="5800725"/>
                <a:ext cx="75600" cy="76200"/>
              </a:xfrm>
              <a:prstGeom prst="rect">
                <a:avLst/>
              </a:prstGeom>
              <a:solidFill>
                <a:srgbClr val="2A53D7"/>
              </a:solidFill>
              <a:ln>
                <a:solidFill>
                  <a:srgbClr val="2A5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lumMod val="50000"/>
                    </a:schemeClr>
                  </a:solidFill>
                </a:endParaRPr>
              </a:p>
            </p:txBody>
          </p:sp>
        </p:grpSp>
      </p:grpSp>
      <p:cxnSp>
        <p:nvCxnSpPr>
          <p:cNvPr id="3" name="Straight Connector 2">
            <a:extLst>
              <a:ext uri="{FF2B5EF4-FFF2-40B4-BE49-F238E27FC236}">
                <a16:creationId xmlns:a16="http://schemas.microsoft.com/office/drawing/2014/main" id="{7AC1B062-B409-43D8-C6D3-E05DD8C06499}"/>
              </a:ext>
            </a:extLst>
          </p:cNvPr>
          <p:cNvCxnSpPr>
            <a:cxnSpLocks/>
          </p:cNvCxnSpPr>
          <p:nvPr/>
        </p:nvCxnSpPr>
        <p:spPr>
          <a:xfrm>
            <a:off x="4316072" y="1634554"/>
            <a:ext cx="0" cy="4104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3B88D68-FC87-E164-518F-E0FA7E53B1A1}"/>
              </a:ext>
            </a:extLst>
          </p:cNvPr>
          <p:cNvCxnSpPr>
            <a:cxnSpLocks/>
          </p:cNvCxnSpPr>
          <p:nvPr/>
        </p:nvCxnSpPr>
        <p:spPr>
          <a:xfrm>
            <a:off x="8011735" y="1634554"/>
            <a:ext cx="0" cy="4104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B8FE6D5-7B52-C0E6-70C4-484EFA5143A6}"/>
              </a:ext>
            </a:extLst>
          </p:cNvPr>
          <p:cNvSpPr txBox="1"/>
          <p:nvPr/>
        </p:nvSpPr>
        <p:spPr>
          <a:xfrm rot="16200000">
            <a:off x="3614283" y="3700984"/>
            <a:ext cx="1846531" cy="307777"/>
          </a:xfrm>
          <a:prstGeom prst="rect">
            <a:avLst/>
          </a:prstGeom>
          <a:solidFill>
            <a:schemeClr val="bg1"/>
          </a:solidFill>
        </p:spPr>
        <p:txBody>
          <a:bodyPr wrap="none" rtlCol="0">
            <a:spAutoFit/>
          </a:bodyPr>
          <a:lstStyle/>
          <a:p>
            <a:r>
              <a:rPr lang="en-GB" sz="1400" b="1">
                <a:solidFill>
                  <a:schemeClr val="tx1">
                    <a:lumMod val="50000"/>
                  </a:schemeClr>
                </a:solidFill>
              </a:rPr>
              <a:t>Concentration (</a:t>
            </a:r>
            <a:r>
              <a:rPr lang="en-GB" sz="1400" b="1" err="1">
                <a:solidFill>
                  <a:schemeClr val="tx1">
                    <a:lumMod val="50000"/>
                  </a:schemeClr>
                </a:solidFill>
              </a:rPr>
              <a:t>pg</a:t>
            </a:r>
            <a:r>
              <a:rPr lang="en-GB" sz="1400" b="1">
                <a:solidFill>
                  <a:schemeClr val="tx1">
                    <a:lumMod val="50000"/>
                  </a:schemeClr>
                </a:solidFill>
              </a:rPr>
              <a:t>/ml)</a:t>
            </a:r>
          </a:p>
        </p:txBody>
      </p:sp>
      <p:sp>
        <p:nvSpPr>
          <p:cNvPr id="14" name="TextBox 13">
            <a:extLst>
              <a:ext uri="{FF2B5EF4-FFF2-40B4-BE49-F238E27FC236}">
                <a16:creationId xmlns:a16="http://schemas.microsoft.com/office/drawing/2014/main" id="{9543CD51-4856-8A45-8282-D88F9DA15A2C}"/>
              </a:ext>
            </a:extLst>
          </p:cNvPr>
          <p:cNvSpPr txBox="1"/>
          <p:nvPr/>
        </p:nvSpPr>
        <p:spPr>
          <a:xfrm>
            <a:off x="5678252" y="5016070"/>
            <a:ext cx="1128258" cy="307777"/>
          </a:xfrm>
          <a:prstGeom prst="rect">
            <a:avLst/>
          </a:prstGeom>
          <a:solidFill>
            <a:schemeClr val="bg1"/>
          </a:solidFill>
        </p:spPr>
        <p:txBody>
          <a:bodyPr wrap="none" rtlCol="0">
            <a:spAutoFit/>
          </a:bodyPr>
          <a:lstStyle/>
          <a:p>
            <a:r>
              <a:rPr lang="en-GB" sz="1400" b="1">
                <a:solidFill>
                  <a:schemeClr val="tx1">
                    <a:lumMod val="50000"/>
                  </a:schemeClr>
                </a:solidFill>
              </a:rPr>
              <a:t>Time (hours)</a:t>
            </a:r>
          </a:p>
        </p:txBody>
      </p:sp>
      <p:sp>
        <p:nvSpPr>
          <p:cNvPr id="16" name="Rectangle 15">
            <a:extLst>
              <a:ext uri="{FF2B5EF4-FFF2-40B4-BE49-F238E27FC236}">
                <a16:creationId xmlns:a16="http://schemas.microsoft.com/office/drawing/2014/main" id="{6357E978-5857-5187-1E62-29AA3BEFB40F}"/>
              </a:ext>
            </a:extLst>
          </p:cNvPr>
          <p:cNvSpPr/>
          <p:nvPr/>
        </p:nvSpPr>
        <p:spPr>
          <a:xfrm>
            <a:off x="2013805" y="5016070"/>
            <a:ext cx="1128258" cy="443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9" name="Group 1038">
            <a:extLst>
              <a:ext uri="{FF2B5EF4-FFF2-40B4-BE49-F238E27FC236}">
                <a16:creationId xmlns:a16="http://schemas.microsoft.com/office/drawing/2014/main" id="{BC76F173-746E-AE4B-62A8-45A72CC83672}"/>
              </a:ext>
            </a:extLst>
          </p:cNvPr>
          <p:cNvGrpSpPr/>
          <p:nvPr/>
        </p:nvGrpSpPr>
        <p:grpSpPr>
          <a:xfrm>
            <a:off x="468795" y="2625782"/>
            <a:ext cx="3580912" cy="2747225"/>
            <a:chOff x="468795" y="2625782"/>
            <a:chExt cx="3580912" cy="2747225"/>
          </a:xfrm>
        </p:grpSpPr>
        <p:sp>
          <p:nvSpPr>
            <p:cNvPr id="5" name="TextBox 4">
              <a:extLst>
                <a:ext uri="{FF2B5EF4-FFF2-40B4-BE49-F238E27FC236}">
                  <a16:creationId xmlns:a16="http://schemas.microsoft.com/office/drawing/2014/main" id="{8F84C86F-604A-E140-DA64-C92326BD06B0}"/>
                </a:ext>
              </a:extLst>
            </p:cNvPr>
            <p:cNvSpPr txBox="1"/>
            <p:nvPr/>
          </p:nvSpPr>
          <p:spPr>
            <a:xfrm>
              <a:off x="986729"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 name="TextBox 9">
              <a:extLst>
                <a:ext uri="{FF2B5EF4-FFF2-40B4-BE49-F238E27FC236}">
                  <a16:creationId xmlns:a16="http://schemas.microsoft.com/office/drawing/2014/main" id="{8157C651-1CB5-9369-4A64-A333E4373090}"/>
                </a:ext>
              </a:extLst>
            </p:cNvPr>
            <p:cNvSpPr txBox="1"/>
            <p:nvPr/>
          </p:nvSpPr>
          <p:spPr>
            <a:xfrm>
              <a:off x="1322080"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6</a:t>
              </a:r>
            </a:p>
          </p:txBody>
        </p:sp>
        <p:sp>
          <p:nvSpPr>
            <p:cNvPr id="11" name="TextBox 10">
              <a:extLst>
                <a:ext uri="{FF2B5EF4-FFF2-40B4-BE49-F238E27FC236}">
                  <a16:creationId xmlns:a16="http://schemas.microsoft.com/office/drawing/2014/main" id="{069D3F66-20DF-47AF-CE0E-243437F56375}"/>
                </a:ext>
              </a:extLst>
            </p:cNvPr>
            <p:cNvSpPr txBox="1"/>
            <p:nvPr/>
          </p:nvSpPr>
          <p:spPr>
            <a:xfrm>
              <a:off x="237054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24</a:t>
              </a:r>
            </a:p>
          </p:txBody>
        </p:sp>
        <p:sp>
          <p:nvSpPr>
            <p:cNvPr id="13" name="TextBox 12">
              <a:extLst>
                <a:ext uri="{FF2B5EF4-FFF2-40B4-BE49-F238E27FC236}">
                  <a16:creationId xmlns:a16="http://schemas.microsoft.com/office/drawing/2014/main" id="{F80F87E4-5443-E1EF-FAEE-028DBB406A69}"/>
                </a:ext>
              </a:extLst>
            </p:cNvPr>
            <p:cNvSpPr txBox="1"/>
            <p:nvPr/>
          </p:nvSpPr>
          <p:spPr>
            <a:xfrm>
              <a:off x="1960813" y="5111397"/>
              <a:ext cx="926857" cy="261610"/>
            </a:xfrm>
            <a:prstGeom prst="rect">
              <a:avLst/>
            </a:prstGeom>
            <a:solidFill>
              <a:schemeClr val="bg1"/>
            </a:solidFill>
          </p:spPr>
          <p:txBody>
            <a:bodyPr wrap="none" rtlCol="0">
              <a:spAutoFit/>
            </a:bodyPr>
            <a:lstStyle/>
            <a:p>
              <a:r>
                <a:rPr lang="en-GB" sz="1100" b="1">
                  <a:solidFill>
                    <a:schemeClr val="tx1">
                      <a:lumMod val="50000"/>
                    </a:schemeClr>
                  </a:solidFill>
                </a:rPr>
                <a:t>Time (hours)</a:t>
              </a:r>
            </a:p>
          </p:txBody>
        </p:sp>
        <p:sp>
          <p:nvSpPr>
            <p:cNvPr id="31" name="Rectangle 30">
              <a:extLst>
                <a:ext uri="{FF2B5EF4-FFF2-40B4-BE49-F238E27FC236}">
                  <a16:creationId xmlns:a16="http://schemas.microsoft.com/office/drawing/2014/main" id="{EB9D2A35-F13D-9095-5932-C728967DFDF4}"/>
                </a:ext>
              </a:extLst>
            </p:cNvPr>
            <p:cNvSpPr/>
            <p:nvPr/>
          </p:nvSpPr>
          <p:spPr>
            <a:xfrm>
              <a:off x="468795" y="3105150"/>
              <a:ext cx="517934" cy="1587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D3B5B17-0172-9624-1D7C-3470ECC260C3}"/>
                </a:ext>
              </a:extLst>
            </p:cNvPr>
            <p:cNvSpPr txBox="1"/>
            <p:nvPr/>
          </p:nvSpPr>
          <p:spPr>
            <a:xfrm>
              <a:off x="374962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48</a:t>
              </a:r>
            </a:p>
          </p:txBody>
        </p:sp>
        <p:sp>
          <p:nvSpPr>
            <p:cNvPr id="23" name="TextBox 22">
              <a:extLst>
                <a:ext uri="{FF2B5EF4-FFF2-40B4-BE49-F238E27FC236}">
                  <a16:creationId xmlns:a16="http://schemas.microsoft.com/office/drawing/2014/main" id="{16FEC71D-BEED-29E2-9B3C-1D66CDE70BF0}"/>
                </a:ext>
              </a:extLst>
            </p:cNvPr>
            <p:cNvSpPr txBox="1"/>
            <p:nvPr/>
          </p:nvSpPr>
          <p:spPr>
            <a:xfrm>
              <a:off x="776573" y="4758797"/>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28" name="TextBox 27">
              <a:extLst>
                <a:ext uri="{FF2B5EF4-FFF2-40B4-BE49-F238E27FC236}">
                  <a16:creationId xmlns:a16="http://schemas.microsoft.com/office/drawing/2014/main" id="{BFF56562-9074-78EA-0527-225807C12E93}"/>
                </a:ext>
              </a:extLst>
            </p:cNvPr>
            <p:cNvSpPr txBox="1"/>
            <p:nvPr/>
          </p:nvSpPr>
          <p:spPr>
            <a:xfrm>
              <a:off x="672965" y="4032019"/>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200</a:t>
              </a:r>
              <a:endParaRPr lang="en-GB" sz="900" b="1">
                <a:solidFill>
                  <a:schemeClr val="tx1">
                    <a:lumMod val="50000"/>
                  </a:schemeClr>
                </a:solidFill>
                <a:cs typeface="Calibri"/>
              </a:endParaRPr>
            </a:p>
          </p:txBody>
        </p:sp>
        <p:sp>
          <p:nvSpPr>
            <p:cNvPr id="29" name="TextBox 28">
              <a:extLst>
                <a:ext uri="{FF2B5EF4-FFF2-40B4-BE49-F238E27FC236}">
                  <a16:creationId xmlns:a16="http://schemas.microsoft.com/office/drawing/2014/main" id="{1685DF33-83B7-BD5B-E01B-949C1D788D35}"/>
                </a:ext>
              </a:extLst>
            </p:cNvPr>
            <p:cNvSpPr txBox="1"/>
            <p:nvPr/>
          </p:nvSpPr>
          <p:spPr>
            <a:xfrm>
              <a:off x="662135" y="3333461"/>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400</a:t>
              </a:r>
              <a:endParaRPr lang="en-GB" sz="900" b="1">
                <a:solidFill>
                  <a:schemeClr val="tx1">
                    <a:lumMod val="50000"/>
                  </a:schemeClr>
                </a:solidFill>
                <a:cs typeface="Calibri"/>
              </a:endParaRPr>
            </a:p>
          </p:txBody>
        </p:sp>
        <p:sp>
          <p:nvSpPr>
            <p:cNvPr id="30" name="TextBox 29">
              <a:extLst>
                <a:ext uri="{FF2B5EF4-FFF2-40B4-BE49-F238E27FC236}">
                  <a16:creationId xmlns:a16="http://schemas.microsoft.com/office/drawing/2014/main" id="{BDDC97CC-50B7-B093-5E71-9206FF0991DA}"/>
                </a:ext>
              </a:extLst>
            </p:cNvPr>
            <p:cNvSpPr txBox="1"/>
            <p:nvPr/>
          </p:nvSpPr>
          <p:spPr>
            <a:xfrm>
              <a:off x="668961" y="2625782"/>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600</a:t>
              </a:r>
              <a:endParaRPr lang="en-GB" sz="900" b="1">
                <a:solidFill>
                  <a:schemeClr val="tx1">
                    <a:lumMod val="50000"/>
                  </a:schemeClr>
                </a:solidFill>
                <a:cs typeface="Calibri"/>
              </a:endParaRPr>
            </a:p>
          </p:txBody>
        </p:sp>
        <p:sp>
          <p:nvSpPr>
            <p:cNvPr id="8" name="TextBox 7">
              <a:extLst>
                <a:ext uri="{FF2B5EF4-FFF2-40B4-BE49-F238E27FC236}">
                  <a16:creationId xmlns:a16="http://schemas.microsoft.com/office/drawing/2014/main" id="{5DF1743D-C8FA-9D0A-C940-0CB74D551625}"/>
                </a:ext>
              </a:extLst>
            </p:cNvPr>
            <p:cNvSpPr txBox="1"/>
            <p:nvPr/>
          </p:nvSpPr>
          <p:spPr>
            <a:xfrm rot="16200000">
              <a:off x="-169134" y="3744915"/>
              <a:ext cx="1614416" cy="276999"/>
            </a:xfrm>
            <a:prstGeom prst="rect">
              <a:avLst/>
            </a:prstGeom>
            <a:noFill/>
          </p:spPr>
          <p:txBody>
            <a:bodyPr wrap="none" rtlCol="0">
              <a:spAutoFit/>
            </a:bodyPr>
            <a:lstStyle/>
            <a:p>
              <a:r>
                <a:rPr lang="en-GB" sz="1200" b="1">
                  <a:solidFill>
                    <a:schemeClr val="tx1">
                      <a:lumMod val="50000"/>
                    </a:schemeClr>
                  </a:solidFill>
                </a:rPr>
                <a:t>Concentration (</a:t>
              </a:r>
              <a:r>
                <a:rPr lang="en-GB" sz="1200" b="1" err="1">
                  <a:solidFill>
                    <a:schemeClr val="tx1">
                      <a:lumMod val="50000"/>
                    </a:schemeClr>
                  </a:solidFill>
                </a:rPr>
                <a:t>pg</a:t>
              </a:r>
              <a:r>
                <a:rPr lang="en-GB" sz="1200" b="1">
                  <a:solidFill>
                    <a:schemeClr val="tx1">
                      <a:lumMod val="50000"/>
                    </a:schemeClr>
                  </a:solidFill>
                </a:rPr>
                <a:t>/ml)</a:t>
              </a:r>
            </a:p>
          </p:txBody>
        </p:sp>
      </p:grpSp>
      <p:sp>
        <p:nvSpPr>
          <p:cNvPr id="1064" name="Rectangle 1063">
            <a:extLst>
              <a:ext uri="{FF2B5EF4-FFF2-40B4-BE49-F238E27FC236}">
                <a16:creationId xmlns:a16="http://schemas.microsoft.com/office/drawing/2014/main" id="{65C12D17-AAE7-DECE-7691-260CE73AF7E2}"/>
              </a:ext>
            </a:extLst>
          </p:cNvPr>
          <p:cNvSpPr/>
          <p:nvPr/>
        </p:nvSpPr>
        <p:spPr>
          <a:xfrm>
            <a:off x="9419834" y="4999449"/>
            <a:ext cx="1662518" cy="373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40" name="Group 1039">
            <a:extLst>
              <a:ext uri="{FF2B5EF4-FFF2-40B4-BE49-F238E27FC236}">
                <a16:creationId xmlns:a16="http://schemas.microsoft.com/office/drawing/2014/main" id="{36B7DE4B-D557-68A1-D8DE-6775F0C4320C}"/>
              </a:ext>
            </a:extLst>
          </p:cNvPr>
          <p:cNvGrpSpPr/>
          <p:nvPr/>
        </p:nvGrpSpPr>
        <p:grpSpPr>
          <a:xfrm>
            <a:off x="4303712" y="2610393"/>
            <a:ext cx="3572217" cy="2762352"/>
            <a:chOff x="477490" y="2625782"/>
            <a:chExt cx="3572217" cy="2762352"/>
          </a:xfrm>
        </p:grpSpPr>
        <p:sp>
          <p:nvSpPr>
            <p:cNvPr id="1041" name="TextBox 1040">
              <a:extLst>
                <a:ext uri="{FF2B5EF4-FFF2-40B4-BE49-F238E27FC236}">
                  <a16:creationId xmlns:a16="http://schemas.microsoft.com/office/drawing/2014/main" id="{09C6C2ED-5896-084D-14F4-21C1D76C9CFD}"/>
                </a:ext>
              </a:extLst>
            </p:cNvPr>
            <p:cNvSpPr txBox="1"/>
            <p:nvPr/>
          </p:nvSpPr>
          <p:spPr>
            <a:xfrm>
              <a:off x="986729"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42" name="TextBox 1041">
              <a:extLst>
                <a:ext uri="{FF2B5EF4-FFF2-40B4-BE49-F238E27FC236}">
                  <a16:creationId xmlns:a16="http://schemas.microsoft.com/office/drawing/2014/main" id="{563798B1-EB57-B5F6-571B-C21C67A440B0}"/>
                </a:ext>
              </a:extLst>
            </p:cNvPr>
            <p:cNvSpPr txBox="1"/>
            <p:nvPr/>
          </p:nvSpPr>
          <p:spPr>
            <a:xfrm>
              <a:off x="1322080"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6</a:t>
              </a:r>
            </a:p>
          </p:txBody>
        </p:sp>
        <p:sp>
          <p:nvSpPr>
            <p:cNvPr id="1043" name="TextBox 1042">
              <a:extLst>
                <a:ext uri="{FF2B5EF4-FFF2-40B4-BE49-F238E27FC236}">
                  <a16:creationId xmlns:a16="http://schemas.microsoft.com/office/drawing/2014/main" id="{BA145F12-72B8-07AF-85DD-5502C06D6E3C}"/>
                </a:ext>
              </a:extLst>
            </p:cNvPr>
            <p:cNvSpPr txBox="1"/>
            <p:nvPr/>
          </p:nvSpPr>
          <p:spPr>
            <a:xfrm>
              <a:off x="237054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24</a:t>
              </a:r>
            </a:p>
          </p:txBody>
        </p:sp>
        <p:sp>
          <p:nvSpPr>
            <p:cNvPr id="1044" name="TextBox 1043">
              <a:extLst>
                <a:ext uri="{FF2B5EF4-FFF2-40B4-BE49-F238E27FC236}">
                  <a16:creationId xmlns:a16="http://schemas.microsoft.com/office/drawing/2014/main" id="{CEF87079-D8EE-E28B-A934-6B0A20208D28}"/>
                </a:ext>
              </a:extLst>
            </p:cNvPr>
            <p:cNvSpPr txBox="1"/>
            <p:nvPr/>
          </p:nvSpPr>
          <p:spPr>
            <a:xfrm>
              <a:off x="1875607" y="5111135"/>
              <a:ext cx="997132" cy="276999"/>
            </a:xfrm>
            <a:prstGeom prst="rect">
              <a:avLst/>
            </a:prstGeom>
            <a:solidFill>
              <a:schemeClr val="bg1"/>
            </a:solidFill>
          </p:spPr>
          <p:txBody>
            <a:bodyPr wrap="none" rtlCol="0">
              <a:spAutoFit/>
            </a:bodyPr>
            <a:lstStyle/>
            <a:p>
              <a:r>
                <a:rPr lang="en-GB" sz="1200" b="1">
                  <a:solidFill>
                    <a:schemeClr val="tx1">
                      <a:lumMod val="50000"/>
                    </a:schemeClr>
                  </a:solidFill>
                </a:rPr>
                <a:t>Time (hours)</a:t>
              </a:r>
            </a:p>
          </p:txBody>
        </p:sp>
        <p:sp>
          <p:nvSpPr>
            <p:cNvPr id="1045" name="Rectangle 1044">
              <a:extLst>
                <a:ext uri="{FF2B5EF4-FFF2-40B4-BE49-F238E27FC236}">
                  <a16:creationId xmlns:a16="http://schemas.microsoft.com/office/drawing/2014/main" id="{E8654509-503D-CB70-DDA4-CFD681E9B584}"/>
                </a:ext>
              </a:extLst>
            </p:cNvPr>
            <p:cNvSpPr/>
            <p:nvPr/>
          </p:nvSpPr>
          <p:spPr>
            <a:xfrm>
              <a:off x="602659" y="2990044"/>
              <a:ext cx="364201" cy="1754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6" name="TextBox 1045">
              <a:extLst>
                <a:ext uri="{FF2B5EF4-FFF2-40B4-BE49-F238E27FC236}">
                  <a16:creationId xmlns:a16="http://schemas.microsoft.com/office/drawing/2014/main" id="{E59C76AE-25FA-C073-6082-4DD814A33BE4}"/>
                </a:ext>
              </a:extLst>
            </p:cNvPr>
            <p:cNvSpPr txBox="1"/>
            <p:nvPr/>
          </p:nvSpPr>
          <p:spPr>
            <a:xfrm>
              <a:off x="374962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48</a:t>
              </a:r>
            </a:p>
          </p:txBody>
        </p:sp>
        <p:sp>
          <p:nvSpPr>
            <p:cNvPr id="1047" name="TextBox 1046">
              <a:extLst>
                <a:ext uri="{FF2B5EF4-FFF2-40B4-BE49-F238E27FC236}">
                  <a16:creationId xmlns:a16="http://schemas.microsoft.com/office/drawing/2014/main" id="{A13805B6-791E-FDC2-9AEF-1C0A6D08A9A8}"/>
                </a:ext>
              </a:extLst>
            </p:cNvPr>
            <p:cNvSpPr txBox="1"/>
            <p:nvPr/>
          </p:nvSpPr>
          <p:spPr>
            <a:xfrm>
              <a:off x="776573" y="4758797"/>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49" name="TextBox 1048">
              <a:extLst>
                <a:ext uri="{FF2B5EF4-FFF2-40B4-BE49-F238E27FC236}">
                  <a16:creationId xmlns:a16="http://schemas.microsoft.com/office/drawing/2014/main" id="{62DCC505-5917-004E-B6FA-8411CD1278DD}"/>
                </a:ext>
              </a:extLst>
            </p:cNvPr>
            <p:cNvSpPr txBox="1"/>
            <p:nvPr/>
          </p:nvSpPr>
          <p:spPr>
            <a:xfrm>
              <a:off x="672965" y="4032019"/>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100</a:t>
              </a:r>
              <a:endParaRPr lang="en-GB" sz="900" b="1">
                <a:solidFill>
                  <a:schemeClr val="tx1">
                    <a:lumMod val="50000"/>
                  </a:schemeClr>
                </a:solidFill>
                <a:cs typeface="Calibri"/>
              </a:endParaRPr>
            </a:p>
          </p:txBody>
        </p:sp>
        <p:sp>
          <p:nvSpPr>
            <p:cNvPr id="1050" name="TextBox 1049">
              <a:extLst>
                <a:ext uri="{FF2B5EF4-FFF2-40B4-BE49-F238E27FC236}">
                  <a16:creationId xmlns:a16="http://schemas.microsoft.com/office/drawing/2014/main" id="{E52F5398-1011-3BAF-AB57-BCBA5734249D}"/>
                </a:ext>
              </a:extLst>
            </p:cNvPr>
            <p:cNvSpPr txBox="1"/>
            <p:nvPr/>
          </p:nvSpPr>
          <p:spPr>
            <a:xfrm>
              <a:off x="662135" y="3333461"/>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200</a:t>
              </a:r>
              <a:endParaRPr lang="en-GB" sz="900" b="1">
                <a:solidFill>
                  <a:schemeClr val="tx1">
                    <a:lumMod val="50000"/>
                  </a:schemeClr>
                </a:solidFill>
                <a:cs typeface="Calibri"/>
              </a:endParaRPr>
            </a:p>
          </p:txBody>
        </p:sp>
        <p:sp>
          <p:nvSpPr>
            <p:cNvPr id="1051" name="TextBox 1050">
              <a:extLst>
                <a:ext uri="{FF2B5EF4-FFF2-40B4-BE49-F238E27FC236}">
                  <a16:creationId xmlns:a16="http://schemas.microsoft.com/office/drawing/2014/main" id="{0A9D0353-83FD-3036-71C9-ADBF31E4AFF6}"/>
                </a:ext>
              </a:extLst>
            </p:cNvPr>
            <p:cNvSpPr txBox="1"/>
            <p:nvPr/>
          </p:nvSpPr>
          <p:spPr>
            <a:xfrm>
              <a:off x="668961" y="2625782"/>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300</a:t>
              </a:r>
              <a:endParaRPr lang="en-GB" sz="900" b="1">
                <a:solidFill>
                  <a:schemeClr val="tx1">
                    <a:lumMod val="50000"/>
                  </a:schemeClr>
                </a:solidFill>
                <a:cs typeface="Calibri"/>
              </a:endParaRPr>
            </a:p>
          </p:txBody>
        </p:sp>
        <p:sp>
          <p:nvSpPr>
            <p:cNvPr id="1048" name="TextBox 1047">
              <a:extLst>
                <a:ext uri="{FF2B5EF4-FFF2-40B4-BE49-F238E27FC236}">
                  <a16:creationId xmlns:a16="http://schemas.microsoft.com/office/drawing/2014/main" id="{FA7BFDC7-F799-BAF2-6FCD-B21E559D7CAA}"/>
                </a:ext>
              </a:extLst>
            </p:cNvPr>
            <p:cNvSpPr txBox="1"/>
            <p:nvPr/>
          </p:nvSpPr>
          <p:spPr>
            <a:xfrm rot="16200000">
              <a:off x="-191218" y="3783500"/>
              <a:ext cx="1614416" cy="276999"/>
            </a:xfrm>
            <a:prstGeom prst="rect">
              <a:avLst/>
            </a:prstGeom>
            <a:noFill/>
          </p:spPr>
          <p:txBody>
            <a:bodyPr wrap="none" rtlCol="0">
              <a:spAutoFit/>
            </a:bodyPr>
            <a:lstStyle/>
            <a:p>
              <a:r>
                <a:rPr lang="en-GB" sz="1200" b="1">
                  <a:solidFill>
                    <a:schemeClr val="tx1">
                      <a:lumMod val="50000"/>
                    </a:schemeClr>
                  </a:solidFill>
                </a:rPr>
                <a:t>Concentration (</a:t>
              </a:r>
              <a:r>
                <a:rPr lang="en-GB" sz="1200" b="1" err="1">
                  <a:solidFill>
                    <a:schemeClr val="tx1">
                      <a:lumMod val="50000"/>
                    </a:schemeClr>
                  </a:solidFill>
                </a:rPr>
                <a:t>pg</a:t>
              </a:r>
              <a:r>
                <a:rPr lang="en-GB" sz="1200" b="1">
                  <a:solidFill>
                    <a:schemeClr val="tx1">
                      <a:lumMod val="50000"/>
                    </a:schemeClr>
                  </a:solidFill>
                </a:rPr>
                <a:t>/ml)</a:t>
              </a:r>
            </a:p>
          </p:txBody>
        </p:sp>
      </p:grpSp>
      <p:grpSp>
        <p:nvGrpSpPr>
          <p:cNvPr id="1052" name="Group 1051">
            <a:extLst>
              <a:ext uri="{FF2B5EF4-FFF2-40B4-BE49-F238E27FC236}">
                <a16:creationId xmlns:a16="http://schemas.microsoft.com/office/drawing/2014/main" id="{FAFCE877-2EB0-EB0F-110D-2D0996F33BDC}"/>
              </a:ext>
            </a:extLst>
          </p:cNvPr>
          <p:cNvGrpSpPr/>
          <p:nvPr/>
        </p:nvGrpSpPr>
        <p:grpSpPr>
          <a:xfrm>
            <a:off x="8120209" y="2646572"/>
            <a:ext cx="3572217" cy="2773415"/>
            <a:chOff x="477490" y="2625782"/>
            <a:chExt cx="3572217" cy="2773415"/>
          </a:xfrm>
        </p:grpSpPr>
        <p:sp>
          <p:nvSpPr>
            <p:cNvPr id="1053" name="TextBox 1052">
              <a:extLst>
                <a:ext uri="{FF2B5EF4-FFF2-40B4-BE49-F238E27FC236}">
                  <a16:creationId xmlns:a16="http://schemas.microsoft.com/office/drawing/2014/main" id="{5EFD819D-656E-03AB-CC3A-1EA68415A424}"/>
                </a:ext>
              </a:extLst>
            </p:cNvPr>
            <p:cNvSpPr txBox="1"/>
            <p:nvPr/>
          </p:nvSpPr>
          <p:spPr>
            <a:xfrm>
              <a:off x="986729"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54" name="TextBox 1053">
              <a:extLst>
                <a:ext uri="{FF2B5EF4-FFF2-40B4-BE49-F238E27FC236}">
                  <a16:creationId xmlns:a16="http://schemas.microsoft.com/office/drawing/2014/main" id="{D1EA7DB5-602F-10C0-422B-B856CC844D93}"/>
                </a:ext>
              </a:extLst>
            </p:cNvPr>
            <p:cNvSpPr txBox="1"/>
            <p:nvPr/>
          </p:nvSpPr>
          <p:spPr>
            <a:xfrm>
              <a:off x="1322080"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6</a:t>
              </a:r>
            </a:p>
          </p:txBody>
        </p:sp>
        <p:sp>
          <p:nvSpPr>
            <p:cNvPr id="1055" name="TextBox 1054">
              <a:extLst>
                <a:ext uri="{FF2B5EF4-FFF2-40B4-BE49-F238E27FC236}">
                  <a16:creationId xmlns:a16="http://schemas.microsoft.com/office/drawing/2014/main" id="{086C3243-99CA-8A6B-D394-75F67A992A95}"/>
                </a:ext>
              </a:extLst>
            </p:cNvPr>
            <p:cNvSpPr txBox="1"/>
            <p:nvPr/>
          </p:nvSpPr>
          <p:spPr>
            <a:xfrm>
              <a:off x="237054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24</a:t>
              </a:r>
            </a:p>
          </p:txBody>
        </p:sp>
        <p:sp>
          <p:nvSpPr>
            <p:cNvPr id="1056" name="TextBox 1055">
              <a:extLst>
                <a:ext uri="{FF2B5EF4-FFF2-40B4-BE49-F238E27FC236}">
                  <a16:creationId xmlns:a16="http://schemas.microsoft.com/office/drawing/2014/main" id="{F843680E-09AE-A63F-6610-C24608065A69}"/>
                </a:ext>
              </a:extLst>
            </p:cNvPr>
            <p:cNvSpPr txBox="1"/>
            <p:nvPr/>
          </p:nvSpPr>
          <p:spPr>
            <a:xfrm>
              <a:off x="1958528" y="5122198"/>
              <a:ext cx="997132" cy="276999"/>
            </a:xfrm>
            <a:prstGeom prst="rect">
              <a:avLst/>
            </a:prstGeom>
            <a:solidFill>
              <a:schemeClr val="bg1"/>
            </a:solidFill>
          </p:spPr>
          <p:txBody>
            <a:bodyPr wrap="none" rtlCol="0">
              <a:spAutoFit/>
            </a:bodyPr>
            <a:lstStyle/>
            <a:p>
              <a:r>
                <a:rPr lang="en-GB" sz="1200" b="1">
                  <a:solidFill>
                    <a:schemeClr val="tx1">
                      <a:lumMod val="50000"/>
                    </a:schemeClr>
                  </a:solidFill>
                </a:rPr>
                <a:t>Time (hours)</a:t>
              </a:r>
            </a:p>
          </p:txBody>
        </p:sp>
        <p:sp>
          <p:nvSpPr>
            <p:cNvPr id="1057" name="Rectangle 1056">
              <a:extLst>
                <a:ext uri="{FF2B5EF4-FFF2-40B4-BE49-F238E27FC236}">
                  <a16:creationId xmlns:a16="http://schemas.microsoft.com/office/drawing/2014/main" id="{07C0C8BA-336B-8588-2173-A5EF3891CB7E}"/>
                </a:ext>
              </a:extLst>
            </p:cNvPr>
            <p:cNvSpPr/>
            <p:nvPr/>
          </p:nvSpPr>
          <p:spPr>
            <a:xfrm>
              <a:off x="602659" y="2990044"/>
              <a:ext cx="364201" cy="1692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TextBox 1057">
              <a:extLst>
                <a:ext uri="{FF2B5EF4-FFF2-40B4-BE49-F238E27FC236}">
                  <a16:creationId xmlns:a16="http://schemas.microsoft.com/office/drawing/2014/main" id="{5E6F8F42-F3DC-C443-BCCD-9C15DD2A88B9}"/>
                </a:ext>
              </a:extLst>
            </p:cNvPr>
            <p:cNvSpPr txBox="1"/>
            <p:nvPr/>
          </p:nvSpPr>
          <p:spPr>
            <a:xfrm>
              <a:off x="374962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48</a:t>
              </a:r>
            </a:p>
          </p:txBody>
        </p:sp>
        <p:sp>
          <p:nvSpPr>
            <p:cNvPr id="1059" name="TextBox 1058">
              <a:extLst>
                <a:ext uri="{FF2B5EF4-FFF2-40B4-BE49-F238E27FC236}">
                  <a16:creationId xmlns:a16="http://schemas.microsoft.com/office/drawing/2014/main" id="{814AD8C5-2773-C181-9BC2-7B340CFA8208}"/>
                </a:ext>
              </a:extLst>
            </p:cNvPr>
            <p:cNvSpPr txBox="1"/>
            <p:nvPr/>
          </p:nvSpPr>
          <p:spPr>
            <a:xfrm>
              <a:off x="776573" y="4758797"/>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60" name="TextBox 1059">
              <a:extLst>
                <a:ext uri="{FF2B5EF4-FFF2-40B4-BE49-F238E27FC236}">
                  <a16:creationId xmlns:a16="http://schemas.microsoft.com/office/drawing/2014/main" id="{A09B17FB-6485-8149-2EF7-AA0A15DE4925}"/>
                </a:ext>
              </a:extLst>
            </p:cNvPr>
            <p:cNvSpPr txBox="1"/>
            <p:nvPr/>
          </p:nvSpPr>
          <p:spPr>
            <a:xfrm>
              <a:off x="720944" y="4025471"/>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50</a:t>
              </a:r>
              <a:endParaRPr lang="en-GB" sz="900" b="1">
                <a:solidFill>
                  <a:schemeClr val="tx1">
                    <a:lumMod val="50000"/>
                  </a:schemeClr>
                </a:solidFill>
                <a:cs typeface="Calibri"/>
              </a:endParaRPr>
            </a:p>
          </p:txBody>
        </p:sp>
        <p:sp>
          <p:nvSpPr>
            <p:cNvPr id="1061" name="TextBox 1060">
              <a:extLst>
                <a:ext uri="{FF2B5EF4-FFF2-40B4-BE49-F238E27FC236}">
                  <a16:creationId xmlns:a16="http://schemas.microsoft.com/office/drawing/2014/main" id="{BED3BA3F-7B40-BE50-CBD4-F1BF7A777055}"/>
                </a:ext>
              </a:extLst>
            </p:cNvPr>
            <p:cNvSpPr txBox="1"/>
            <p:nvPr/>
          </p:nvSpPr>
          <p:spPr>
            <a:xfrm>
              <a:off x="681317" y="3325626"/>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100</a:t>
              </a:r>
              <a:endParaRPr lang="en-GB" sz="900" b="1">
                <a:solidFill>
                  <a:schemeClr val="tx1">
                    <a:lumMod val="50000"/>
                  </a:schemeClr>
                </a:solidFill>
                <a:cs typeface="Calibri"/>
              </a:endParaRPr>
            </a:p>
          </p:txBody>
        </p:sp>
        <p:sp>
          <p:nvSpPr>
            <p:cNvPr id="1062" name="TextBox 1061">
              <a:extLst>
                <a:ext uri="{FF2B5EF4-FFF2-40B4-BE49-F238E27FC236}">
                  <a16:creationId xmlns:a16="http://schemas.microsoft.com/office/drawing/2014/main" id="{91361EB2-0C5E-7CBC-2F9C-881D27383502}"/>
                </a:ext>
              </a:extLst>
            </p:cNvPr>
            <p:cNvSpPr txBox="1"/>
            <p:nvPr/>
          </p:nvSpPr>
          <p:spPr>
            <a:xfrm>
              <a:off x="668961" y="2625782"/>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150</a:t>
              </a:r>
              <a:endParaRPr lang="en-GB" sz="900" b="1">
                <a:solidFill>
                  <a:schemeClr val="tx1">
                    <a:lumMod val="50000"/>
                  </a:schemeClr>
                </a:solidFill>
                <a:cs typeface="Calibri"/>
              </a:endParaRPr>
            </a:p>
          </p:txBody>
        </p:sp>
        <p:sp>
          <p:nvSpPr>
            <p:cNvPr id="1063" name="TextBox 1062">
              <a:extLst>
                <a:ext uri="{FF2B5EF4-FFF2-40B4-BE49-F238E27FC236}">
                  <a16:creationId xmlns:a16="http://schemas.microsoft.com/office/drawing/2014/main" id="{AE72FEED-E900-5A1C-AD86-3D477E25775E}"/>
                </a:ext>
              </a:extLst>
            </p:cNvPr>
            <p:cNvSpPr txBox="1"/>
            <p:nvPr/>
          </p:nvSpPr>
          <p:spPr>
            <a:xfrm rot="16200000">
              <a:off x="-191218" y="3783500"/>
              <a:ext cx="1614416" cy="276999"/>
            </a:xfrm>
            <a:prstGeom prst="rect">
              <a:avLst/>
            </a:prstGeom>
            <a:noFill/>
          </p:spPr>
          <p:txBody>
            <a:bodyPr wrap="none" rtlCol="0">
              <a:spAutoFit/>
            </a:bodyPr>
            <a:lstStyle/>
            <a:p>
              <a:r>
                <a:rPr lang="en-GB" sz="1200" b="1">
                  <a:solidFill>
                    <a:schemeClr val="tx1">
                      <a:lumMod val="50000"/>
                    </a:schemeClr>
                  </a:solidFill>
                </a:rPr>
                <a:t>Concentration (</a:t>
              </a:r>
              <a:r>
                <a:rPr lang="en-GB" sz="1200" b="1" err="1">
                  <a:solidFill>
                    <a:schemeClr val="tx1">
                      <a:lumMod val="50000"/>
                    </a:schemeClr>
                  </a:solidFill>
                </a:rPr>
                <a:t>pg</a:t>
              </a:r>
              <a:r>
                <a:rPr lang="en-GB" sz="1200" b="1">
                  <a:solidFill>
                    <a:schemeClr val="tx1">
                      <a:lumMod val="50000"/>
                    </a:schemeClr>
                  </a:solidFill>
                </a:rPr>
                <a:t>/ml)</a:t>
              </a:r>
            </a:p>
          </p:txBody>
        </p:sp>
      </p:grpSp>
    </p:spTree>
    <p:extLst>
      <p:ext uri="{BB962C8B-B14F-4D97-AF65-F5344CB8AC3E}">
        <p14:creationId xmlns:p14="http://schemas.microsoft.com/office/powerpoint/2010/main" val="701074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B7DCF156-18C1-6C3A-56EC-6A8A0C139DB6}"/>
              </a:ext>
            </a:extLst>
          </p:cNvPr>
          <p:cNvSpPr txBox="1">
            <a:spLocks/>
          </p:cNvSpPr>
          <p:nvPr/>
        </p:nvSpPr>
        <p:spPr>
          <a:xfrm>
            <a:off x="574126" y="2729126"/>
            <a:ext cx="3579768" cy="1792736"/>
          </a:xfrm>
          <a:prstGeom prst="roundRect">
            <a:avLst>
              <a:gd name="adj" fmla="val 0"/>
            </a:avLst>
          </a:prstGeom>
          <a:noFill/>
          <a:effectLst/>
        </p:spPr>
        <p:txBody>
          <a:bodyPr wrap="square" rtlCol="0" anchor="ctr">
            <a:noAutofit/>
          </a:bodyPr>
          <a:lstStyle/>
          <a:p>
            <a:pPr marL="288000" marR="0" lvl="0" indent="-288000" algn="l" defTabSz="914400" rtl="0" eaLnBrk="1" fontAlgn="auto" latinLnBrk="0" hangingPunct="1">
              <a:lnSpc>
                <a:spcPct val="100000"/>
              </a:lnSpc>
              <a:spcBef>
                <a:spcPts val="1800"/>
              </a:spcBef>
              <a:spcAft>
                <a:spcPts val="500"/>
              </a:spcAft>
              <a:buClr>
                <a:srgbClr val="12839E"/>
              </a:buClr>
              <a:buSzTx/>
              <a:buFontTx/>
              <a:buBlip>
                <a:blip r:embed="rId3"/>
              </a:buBlip>
              <a:tabLst/>
              <a:defRPr/>
            </a:pP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Patients diagnosed with </a:t>
            </a:r>
            <a:r>
              <a:rPr kumimoji="0" lang="en-GB" sz="1600" b="0" i="0" u="none" strike="noStrike" kern="1200" cap="none" spc="0" normalizeH="0" baseline="0" noProof="0" err="1">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CRSwNP</a:t>
            </a:r>
            <a:b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b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and asthma have a </a:t>
            </a:r>
            <a:r>
              <a:rPr kumimoji="0" lang="en-GB" sz="1600" b="1" i="0" u="none" strike="noStrike" kern="1200" cap="none" spc="0" normalizeH="0" baseline="0" noProof="0">
                <a:ln>
                  <a:noFill/>
                </a:ln>
                <a:solidFill>
                  <a:srgbClr val="28ABE1"/>
                </a:solidFill>
                <a:effectLst/>
                <a:uLnTx/>
                <a:uFillTx/>
                <a:latin typeface="Calibri" panose="020F0502020204030204" pitchFamily="34" charset="0"/>
                <a:ea typeface="Roboto" panose="02000000000000000000" pitchFamily="2" charset="0"/>
                <a:cs typeface="Calibri" panose="020F0502020204030204" pitchFamily="34" charset="0"/>
              </a:rPr>
              <a:t>greater burden of disease </a:t>
            </a: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than those without asthma</a:t>
            </a:r>
            <a:r>
              <a:rPr kumimoji="0" lang="en-GB" sz="1600" b="0" i="0" u="none" strike="noStrike" kern="1200" cap="none" spc="0" normalizeH="0" baseline="3000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1,2</a:t>
            </a:r>
          </a:p>
          <a:p>
            <a:pPr marL="288000" marR="0" lvl="0" indent="-288000" algn="l" defTabSz="914400" rtl="0" eaLnBrk="1" fontAlgn="auto" latinLnBrk="0" hangingPunct="1">
              <a:lnSpc>
                <a:spcPct val="100000"/>
              </a:lnSpc>
              <a:spcBef>
                <a:spcPts val="1800"/>
              </a:spcBef>
              <a:spcAft>
                <a:spcPts val="500"/>
              </a:spcAft>
              <a:buClr>
                <a:srgbClr val="12839E"/>
              </a:buClr>
              <a:buSzTx/>
              <a:buFontTx/>
              <a:buBlip>
                <a:blip r:embed="rId3"/>
              </a:buBlip>
              <a:tabLst/>
              <a:defRPr/>
            </a:pP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Polyp recurrence following surgery</a:t>
            </a:r>
            <a:b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b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is </a:t>
            </a:r>
            <a:r>
              <a:rPr kumimoji="0" lang="en-GB" sz="1600" b="0" i="0" u="none" strike="noStrike" kern="1200" cap="none" spc="0" normalizeH="0" baseline="0" noProof="0">
                <a:ln>
                  <a:noFill/>
                </a:ln>
                <a:solidFill>
                  <a:srgbClr val="28ABE1"/>
                </a:solidFill>
                <a:effectLst/>
                <a:uLnTx/>
                <a:uFillTx/>
                <a:latin typeface="Calibri" panose="020F0502020204030204" pitchFamily="34" charset="0"/>
                <a:ea typeface="Roboto" panose="02000000000000000000" pitchFamily="2" charset="0"/>
                <a:cs typeface="Calibri" panose="020F0502020204030204" pitchFamily="34" charset="0"/>
              </a:rPr>
              <a:t>more frequent</a:t>
            </a: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 in patients with comorbid asthma</a:t>
            </a:r>
            <a:r>
              <a:rPr kumimoji="0" lang="en-GB" sz="1600" b="0" i="0" u="none" strike="noStrike" kern="1200" cap="none" spc="0" normalizeH="0" baseline="3000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1</a:t>
            </a:r>
          </a:p>
        </p:txBody>
      </p:sp>
      <p:sp>
        <p:nvSpPr>
          <p:cNvPr id="18" name="Content Placeholder 2">
            <a:extLst>
              <a:ext uri="{FF2B5EF4-FFF2-40B4-BE49-F238E27FC236}">
                <a16:creationId xmlns:a16="http://schemas.microsoft.com/office/drawing/2014/main" id="{DF02981C-4B7E-8A46-0F1D-A55BB7E63FF8}"/>
              </a:ext>
            </a:extLst>
          </p:cNvPr>
          <p:cNvSpPr txBox="1">
            <a:spLocks/>
          </p:cNvSpPr>
          <p:nvPr/>
        </p:nvSpPr>
        <p:spPr>
          <a:xfrm>
            <a:off x="0" y="4909661"/>
            <a:ext cx="12191993" cy="100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lIns="0" tIns="96000" rIns="0" bIns="816000" rtlCol="0" anchor="ctr"/>
          <a:lstStyle>
            <a:defPPr>
              <a:defRPr lang="en-US"/>
            </a:defPPr>
            <a:lvl1pPr>
              <a:defRPr sz="1600">
                <a:solidFill>
                  <a:schemeClr val="accent6">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F0AB00">
                  <a:lumMod val="75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2CEC721-9CA8-1588-F76D-193447415EDF}"/>
              </a:ext>
            </a:extLst>
          </p:cNvPr>
          <p:cNvSpPr>
            <a:spLocks noGrp="1"/>
          </p:cNvSpPr>
          <p:nvPr>
            <p:ph type="title"/>
          </p:nvPr>
        </p:nvSpPr>
        <p:spPr/>
        <p:txBody>
          <a:bodyPr anchor="b"/>
          <a:lstStyle/>
          <a:p>
            <a:r>
              <a:rPr lang="en-US"/>
              <a:t>CRSwNP is frequently associated with asthma</a:t>
            </a:r>
            <a:endParaRPr lang="en-GB"/>
          </a:p>
        </p:txBody>
      </p:sp>
      <p:sp>
        <p:nvSpPr>
          <p:cNvPr id="13" name="Content Placeholder 12">
            <a:extLst>
              <a:ext uri="{FF2B5EF4-FFF2-40B4-BE49-F238E27FC236}">
                <a16:creationId xmlns:a16="http://schemas.microsoft.com/office/drawing/2014/main" id="{0D9682D0-8128-0D64-E49E-FE8A6C75344E}"/>
              </a:ext>
            </a:extLst>
          </p:cNvPr>
          <p:cNvSpPr>
            <a:spLocks noGrp="1"/>
          </p:cNvSpPr>
          <p:nvPr>
            <p:ph sz="quarter" idx="13"/>
          </p:nvPr>
        </p:nvSpPr>
        <p:spPr/>
        <p:txBody>
          <a:bodyPr/>
          <a:lstStyle/>
          <a:p>
            <a:r>
              <a:rPr lang="en-GB" dirty="0"/>
              <a:t>*Patients (n= 492) with asthma were recruited into this cross-sectional multicentre study from 23 pulmonology and ENT clinics; asthma severity, control and upper airway comorbidities were assessed according to international consensus guideline definitions</a:t>
            </a:r>
            <a:br>
              <a:rPr lang="en-GB" dirty="0"/>
            </a:br>
            <a:r>
              <a:rPr lang="en-GB" dirty="0" err="1"/>
              <a:t>CRSwNP</a:t>
            </a:r>
            <a:r>
              <a:rPr lang="en-GB" dirty="0"/>
              <a:t>, chronic rhinosinusitis with nasal polyps; ENT, ear, nose and throat. </a:t>
            </a:r>
            <a:br>
              <a:rPr lang="en-GB" dirty="0"/>
            </a:br>
            <a:r>
              <a:rPr lang="en-GB" dirty="0"/>
              <a:t>1. </a:t>
            </a:r>
            <a:r>
              <a:rPr lang="en-GB" dirty="0" err="1"/>
              <a:t>Bachert</a:t>
            </a:r>
            <a:r>
              <a:rPr lang="en-GB" dirty="0"/>
              <a:t> C, et al. J Asthma Allergy 2021;14:127–134; 2. Laidlaw TM, et al. J Allergy Clin Immunol </a:t>
            </a:r>
            <a:r>
              <a:rPr lang="en-GB" dirty="0" err="1"/>
              <a:t>Pract</a:t>
            </a:r>
            <a:r>
              <a:rPr lang="en-GB" dirty="0"/>
              <a:t> 2021;9:1133–1141; 3. Castillo JA, et al. J Allergy Clin Immunol Global 2023;2:100134; </a:t>
            </a:r>
            <a:br>
              <a:rPr lang="en-GB" dirty="0"/>
            </a:br>
            <a:r>
              <a:rPr lang="en-GB" dirty="0"/>
              <a:t>4. Du K, et al. Clin Exp Allergy 2020;50:1362–1371; 5. </a:t>
            </a:r>
            <a:r>
              <a:rPr lang="en-GB" dirty="0" err="1"/>
              <a:t>Toppila</a:t>
            </a:r>
            <a:r>
              <a:rPr lang="en-GB" dirty="0"/>
              <a:t>-Salmi S, et al. Clin </a:t>
            </a:r>
            <a:r>
              <a:rPr lang="en-GB" dirty="0" err="1"/>
              <a:t>Transl</a:t>
            </a:r>
            <a:r>
              <a:rPr lang="en-GB" dirty="0"/>
              <a:t> Allergy 2022;12:e12200; 6. Ryu G, et al. Sci Rep 2020;10:9589; 7. De Corso E, et al. J </a:t>
            </a:r>
            <a:r>
              <a:rPr lang="en-GB" dirty="0" err="1"/>
              <a:t>Pers</a:t>
            </a:r>
            <a:r>
              <a:rPr lang="en-GB" dirty="0"/>
              <a:t> Med 2022;12:846</a:t>
            </a:r>
          </a:p>
        </p:txBody>
      </p:sp>
      <p:sp>
        <p:nvSpPr>
          <p:cNvPr id="14" name="Oval 13">
            <a:extLst>
              <a:ext uri="{FF2B5EF4-FFF2-40B4-BE49-F238E27FC236}">
                <a16:creationId xmlns:a16="http://schemas.microsoft.com/office/drawing/2014/main" id="{742AE83A-56D5-E7A7-3E39-64BEB388E4CE}"/>
              </a:ext>
            </a:extLst>
          </p:cNvPr>
          <p:cNvSpPr>
            <a:spLocks noChangeAspect="1"/>
          </p:cNvSpPr>
          <p:nvPr/>
        </p:nvSpPr>
        <p:spPr>
          <a:xfrm>
            <a:off x="4626860" y="1774162"/>
            <a:ext cx="2593090" cy="259168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56665"/>
                </a:solidFill>
                <a:effectLst/>
                <a:uLnTx/>
                <a:uFillTx/>
                <a:latin typeface="Calibri"/>
                <a:ea typeface="+mn-ea"/>
                <a:cs typeface="+mn-cs"/>
              </a:rPr>
              <a:t>Approximately</a:t>
            </a:r>
            <a:br>
              <a:rPr kumimoji="0" lang="en-GB" sz="1800" b="0" i="0" u="none" strike="noStrike" kern="1200" cap="none" spc="0" normalizeH="0" baseline="0" noProof="0">
                <a:ln>
                  <a:noFill/>
                </a:ln>
                <a:solidFill>
                  <a:srgbClr val="656665"/>
                </a:solidFill>
                <a:effectLst/>
                <a:uLnTx/>
                <a:uFillTx/>
                <a:latin typeface="Calibri"/>
                <a:ea typeface="+mn-ea"/>
                <a:cs typeface="+mn-cs"/>
              </a:rPr>
            </a:br>
            <a:r>
              <a:rPr kumimoji="0" lang="en-GB" sz="1800" b="1" i="0" u="none" strike="noStrike" kern="1200" cap="none" spc="0" normalizeH="0" baseline="0" noProof="0">
                <a:ln>
                  <a:noFill/>
                </a:ln>
                <a:solidFill>
                  <a:srgbClr val="590995"/>
                </a:solidFill>
                <a:effectLst/>
                <a:uLnTx/>
                <a:uFillTx/>
                <a:latin typeface="Calibri"/>
                <a:ea typeface="+mn-ea"/>
                <a:cs typeface="+mn-cs"/>
              </a:rPr>
              <a:t>40–67%</a:t>
            </a:r>
            <a:r>
              <a:rPr kumimoji="0" lang="en-GB" sz="1800" b="1" i="0" u="none" strike="noStrike" kern="1200" cap="none" spc="0" normalizeH="0" baseline="0" noProof="0">
                <a:ln>
                  <a:noFill/>
                </a:ln>
                <a:solidFill>
                  <a:srgbClr val="FF2B28"/>
                </a:solidFill>
                <a:effectLst/>
                <a:uLnTx/>
                <a:uFillTx/>
                <a:latin typeface="Calibri"/>
                <a:ea typeface="+mn-ea"/>
                <a:cs typeface="+mn-cs"/>
              </a:rPr>
              <a:t> </a:t>
            </a:r>
            <a:r>
              <a:rPr kumimoji="0" lang="en-GB" sz="1800" b="0" i="0" u="none" strike="noStrike" kern="1200" cap="none" spc="0" normalizeH="0" baseline="0" noProof="0">
                <a:ln>
                  <a:noFill/>
                </a:ln>
                <a:solidFill>
                  <a:srgbClr val="656665"/>
                </a:solidFill>
                <a:effectLst/>
                <a:uLnTx/>
                <a:uFillTx/>
                <a:latin typeface="Calibri"/>
                <a:ea typeface="+mn-ea"/>
                <a:cs typeface="+mn-cs"/>
              </a:rPr>
              <a:t>of patients</a:t>
            </a:r>
            <a:br>
              <a:rPr kumimoji="0" lang="en-GB" sz="1800" b="0" i="0" u="none" strike="noStrike" kern="1200" cap="none" spc="0" normalizeH="0" baseline="0" noProof="0">
                <a:ln>
                  <a:noFill/>
                </a:ln>
                <a:solidFill>
                  <a:srgbClr val="656665"/>
                </a:solidFill>
                <a:effectLst/>
                <a:uLnTx/>
                <a:uFillTx/>
                <a:latin typeface="Calibri"/>
                <a:ea typeface="+mn-ea"/>
                <a:cs typeface="+mn-cs"/>
              </a:rPr>
            </a:br>
            <a:r>
              <a:rPr kumimoji="0" lang="en-GB" sz="1800" b="0" i="0" u="none" strike="noStrike" kern="1200" cap="none" spc="0" normalizeH="0" baseline="0" noProof="0">
                <a:ln>
                  <a:noFill/>
                </a:ln>
                <a:solidFill>
                  <a:srgbClr val="656665"/>
                </a:solidFill>
                <a:effectLst/>
                <a:uLnTx/>
                <a:uFillTx/>
                <a:latin typeface="Calibri"/>
                <a:ea typeface="+mn-ea"/>
                <a:cs typeface="+mn-cs"/>
              </a:rPr>
              <a:t>with </a:t>
            </a:r>
            <a:r>
              <a:rPr kumimoji="0" lang="en-GB" sz="1800" b="0" i="0" u="none" strike="noStrike" kern="1200" cap="none" spc="0" normalizeH="0" baseline="0" noProof="0" err="1">
                <a:ln>
                  <a:noFill/>
                </a:ln>
                <a:solidFill>
                  <a:srgbClr val="656665"/>
                </a:solidFill>
                <a:effectLst/>
                <a:uLnTx/>
                <a:uFillTx/>
                <a:latin typeface="Calibri"/>
                <a:ea typeface="+mn-ea"/>
                <a:cs typeface="+mn-cs"/>
              </a:rPr>
              <a:t>CRSwNP</a:t>
            </a:r>
            <a:r>
              <a:rPr kumimoji="0" lang="en-GB" sz="1800" b="0" i="0" u="none" strike="noStrike" kern="1200" cap="none" spc="0" normalizeH="0" baseline="0" noProof="0">
                <a:ln>
                  <a:noFill/>
                </a:ln>
                <a:solidFill>
                  <a:srgbClr val="656665"/>
                </a:solidFill>
                <a:effectLst/>
                <a:uLnTx/>
                <a:uFillTx/>
                <a:latin typeface="Calibri"/>
                <a:ea typeface="+mn-ea"/>
                <a:cs typeface="+mn-cs"/>
              </a:rPr>
              <a:t> have</a:t>
            </a:r>
            <a:br>
              <a:rPr kumimoji="0" lang="en-GB" sz="1800" b="0" i="0" u="none" strike="noStrike" kern="1200" cap="none" spc="0" normalizeH="0" baseline="0" noProof="0">
                <a:ln>
                  <a:noFill/>
                </a:ln>
                <a:solidFill>
                  <a:srgbClr val="656665"/>
                </a:solidFill>
                <a:effectLst/>
                <a:uLnTx/>
                <a:uFillTx/>
                <a:latin typeface="Calibri"/>
                <a:ea typeface="+mn-ea"/>
                <a:cs typeface="+mn-cs"/>
              </a:rPr>
            </a:br>
            <a:r>
              <a:rPr kumimoji="0" lang="en-GB" sz="1800" b="0" i="0" u="none" strike="noStrike" kern="1200" cap="none" spc="0" normalizeH="0" baseline="0" noProof="0">
                <a:ln>
                  <a:noFill/>
                </a:ln>
                <a:solidFill>
                  <a:srgbClr val="656665"/>
                </a:solidFill>
                <a:effectLst/>
                <a:uLnTx/>
                <a:uFillTx/>
                <a:latin typeface="Calibri"/>
                <a:ea typeface="+mn-ea"/>
                <a:cs typeface="+mn-cs"/>
              </a:rPr>
              <a:t>comorbid asthma</a:t>
            </a:r>
            <a:r>
              <a:rPr kumimoji="0" lang="en-GB" sz="1800" b="0" i="0" u="none" strike="noStrike" kern="1200" cap="none" spc="0" normalizeH="0" baseline="30000" noProof="0">
                <a:ln>
                  <a:noFill/>
                </a:ln>
                <a:solidFill>
                  <a:srgbClr val="656665"/>
                </a:solidFill>
                <a:effectLst/>
                <a:uLnTx/>
                <a:uFillTx/>
                <a:latin typeface="Calibri"/>
                <a:ea typeface="+mn-ea"/>
                <a:cs typeface="+mn-cs"/>
              </a:rPr>
              <a:t>2</a:t>
            </a:r>
          </a:p>
        </p:txBody>
      </p:sp>
      <p:sp>
        <p:nvSpPr>
          <p:cNvPr id="16" name="Rectangle 15">
            <a:extLst>
              <a:ext uri="{FF2B5EF4-FFF2-40B4-BE49-F238E27FC236}">
                <a16:creationId xmlns:a16="http://schemas.microsoft.com/office/drawing/2014/main" id="{6AF4E998-3216-1DB9-60CA-1851264BDF2B}"/>
              </a:ext>
            </a:extLst>
          </p:cNvPr>
          <p:cNvSpPr/>
          <p:nvPr/>
        </p:nvSpPr>
        <p:spPr>
          <a:xfrm rot="5400000">
            <a:off x="5676175" y="-225140"/>
            <a:ext cx="839652" cy="112776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lIns="0" tIns="96000" rIns="0" bIns="97200"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600" b="0" i="0" u="none" strike="noStrike" kern="1200" cap="none" spc="0" normalizeH="0" baseline="0" noProof="0" dirty="0">
                <a:ln>
                  <a:noFill/>
                </a:ln>
                <a:solidFill>
                  <a:srgbClr val="656665"/>
                </a:solidFill>
                <a:effectLst/>
                <a:uLnTx/>
                <a:uFillTx/>
                <a:latin typeface="Calibri"/>
                <a:ea typeface="+mn-ea"/>
                <a:cs typeface="+mn-cs"/>
              </a:rPr>
              <a:t>A</a:t>
            </a:r>
            <a:r>
              <a:rPr kumimoji="0" lang="en-US" sz="1600" b="0" i="0" u="none" strike="noStrike" kern="1200" cap="none" spc="0" normalizeH="0" baseline="0" noProof="0" dirty="0">
                <a:ln>
                  <a:noFill/>
                </a:ln>
                <a:solidFill>
                  <a:srgbClr val="000000"/>
                </a:solidFill>
                <a:effectLst/>
                <a:uLnTx/>
                <a:uFillTx/>
                <a:latin typeface="Calibri"/>
                <a:ea typeface="+mn-ea"/>
                <a:cs typeface="+mn-cs"/>
              </a:rPr>
              <a:t> </a:t>
            </a:r>
            <a:r>
              <a:rPr kumimoji="0" lang="en-US" sz="1600" b="1" i="0" u="none" strike="noStrike" kern="1200" cap="none" spc="0" normalizeH="0" baseline="0" noProof="0" dirty="0">
                <a:ln>
                  <a:noFill/>
                </a:ln>
                <a:solidFill>
                  <a:srgbClr val="590995"/>
                </a:solidFill>
                <a:effectLst/>
                <a:uLnTx/>
                <a:uFillTx/>
                <a:latin typeface="Calibri"/>
                <a:ea typeface="+mn-ea"/>
                <a:cs typeface="+mn-cs"/>
              </a:rPr>
              <a:t>bi-directional relationship </a:t>
            </a:r>
            <a:r>
              <a:rPr kumimoji="0" lang="en-US" sz="1600" b="0" i="0" u="none" strike="noStrike" kern="1200" cap="none" spc="0" normalizeH="0" baseline="0" noProof="0" dirty="0">
                <a:ln>
                  <a:noFill/>
                </a:ln>
                <a:solidFill>
                  <a:srgbClr val="656665"/>
                </a:solidFill>
                <a:effectLst/>
                <a:uLnTx/>
                <a:uFillTx/>
                <a:latin typeface="Calibri"/>
                <a:ea typeface="+mn-ea"/>
                <a:cs typeface="+mn-cs"/>
              </a:rPr>
              <a:t>between upper and lower airway disease exists; </a:t>
            </a:r>
            <a:br>
              <a:rPr kumimoji="0" lang="en-US" sz="1600" b="0" i="0" u="none" strike="noStrike" kern="1200" cap="none" spc="0" normalizeH="0" baseline="0" noProof="0" dirty="0">
                <a:ln>
                  <a:noFill/>
                </a:ln>
                <a:solidFill>
                  <a:srgbClr val="656665"/>
                </a:solidFill>
                <a:effectLst/>
                <a:uLnTx/>
                <a:uFillTx/>
                <a:latin typeface="Calibri"/>
                <a:ea typeface="+mn-ea"/>
                <a:cs typeface="+mn-cs"/>
              </a:rPr>
            </a:br>
            <a:r>
              <a:rPr kumimoji="0" lang="en-US" sz="1600" b="0" i="0" u="none" strike="noStrike" kern="1200" cap="none" spc="0" normalizeH="0" baseline="0" noProof="0" dirty="0">
                <a:ln>
                  <a:noFill/>
                </a:ln>
                <a:solidFill>
                  <a:srgbClr val="656665"/>
                </a:solidFill>
                <a:effectLst/>
                <a:uLnTx/>
                <a:uFillTx/>
                <a:latin typeface="Calibri"/>
                <a:ea typeface="+mn-ea"/>
                <a:cs typeface="+mn-cs"/>
              </a:rPr>
              <a:t>patients with </a:t>
            </a:r>
            <a:r>
              <a:rPr kumimoji="0" lang="en-US" sz="1600" b="0" i="0" u="none" strike="noStrike" kern="1200" cap="none" spc="0" normalizeH="0" baseline="0" noProof="0" dirty="0" err="1">
                <a:ln>
                  <a:noFill/>
                </a:ln>
                <a:solidFill>
                  <a:srgbClr val="656665"/>
                </a:solidFill>
                <a:effectLst/>
                <a:uLnTx/>
                <a:uFillTx/>
                <a:latin typeface="Calibri"/>
                <a:ea typeface="+mn-ea"/>
                <a:cs typeface="+mn-cs"/>
              </a:rPr>
              <a:t>CRSwNP</a:t>
            </a:r>
            <a:r>
              <a:rPr kumimoji="0" lang="en-US" sz="1600" b="0" i="0" u="none" strike="noStrike" kern="1200" cap="none" spc="0" normalizeH="0" baseline="0" noProof="0" dirty="0">
                <a:ln>
                  <a:noFill/>
                </a:ln>
                <a:solidFill>
                  <a:srgbClr val="656665"/>
                </a:solidFill>
                <a:effectLst/>
                <a:uLnTx/>
                <a:uFillTx/>
                <a:latin typeface="Calibri"/>
                <a:ea typeface="+mn-ea"/>
                <a:cs typeface="+mn-cs"/>
              </a:rPr>
              <a:t> have an increased risk of developing asthma, and </a:t>
            </a:r>
            <a:r>
              <a:rPr kumimoji="0" lang="en-US" sz="1600" b="0" i="1" u="none" strike="noStrike" kern="1200" cap="none" spc="0" normalizeH="0" baseline="0" noProof="0" dirty="0">
                <a:ln>
                  <a:noFill/>
                </a:ln>
                <a:solidFill>
                  <a:srgbClr val="656665"/>
                </a:solidFill>
                <a:effectLst/>
                <a:uLnTx/>
                <a:uFillTx/>
                <a:latin typeface="Calibri"/>
                <a:ea typeface="+mn-ea"/>
                <a:cs typeface="+mn-cs"/>
              </a:rPr>
              <a:t>vice versa</a:t>
            </a:r>
            <a:r>
              <a:rPr kumimoji="0" lang="en-US" sz="1600" b="0" i="0" u="none" strike="noStrike" kern="1200" cap="none" spc="0" normalizeH="0" baseline="30000" noProof="0" dirty="0">
                <a:ln>
                  <a:noFill/>
                </a:ln>
                <a:solidFill>
                  <a:srgbClr val="656665"/>
                </a:solidFill>
                <a:effectLst/>
                <a:uLnTx/>
                <a:uFillTx/>
                <a:latin typeface="Calibri"/>
                <a:ea typeface="+mn-ea"/>
                <a:cs typeface="+mn-cs"/>
              </a:rPr>
              <a:t>6</a:t>
            </a:r>
            <a:endParaRPr kumimoji="0" lang="en-US" sz="1600" b="0" i="0" u="none" strike="noStrike" kern="1200" cap="none" spc="0" normalizeH="0" baseline="0" noProof="0" dirty="0">
              <a:ln>
                <a:noFill/>
              </a:ln>
              <a:solidFill>
                <a:srgbClr val="6566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600" b="0" i="0" u="none" strike="noStrike" kern="1200" cap="none" spc="0" normalizeH="0" baseline="0" noProof="0" dirty="0">
                <a:ln>
                  <a:noFill/>
                </a:ln>
                <a:solidFill>
                  <a:srgbClr val="656665"/>
                </a:solidFill>
                <a:effectLst/>
                <a:uLnTx/>
                <a:uFillTx/>
                <a:latin typeface="Calibri"/>
                <a:ea typeface="+mn-ea"/>
                <a:cs typeface="+mn-cs"/>
              </a:rPr>
              <a:t>This co-existence suggests a common pathophysiology and has led to the concept of </a:t>
            </a:r>
            <a:r>
              <a:rPr kumimoji="0" lang="en-US" sz="1600" b="1" i="0" u="none" strike="noStrike" kern="1200" cap="none" spc="0" normalizeH="0" baseline="0" noProof="0" dirty="0">
                <a:ln>
                  <a:noFill/>
                </a:ln>
                <a:solidFill>
                  <a:srgbClr val="590995"/>
                </a:solidFill>
                <a:effectLst/>
                <a:uLnTx/>
                <a:uFillTx/>
                <a:latin typeface="Calibri"/>
                <a:ea typeface="+mn-ea"/>
                <a:cs typeface="+mn-cs"/>
              </a:rPr>
              <a:t>united airway disease</a:t>
            </a:r>
            <a:r>
              <a:rPr kumimoji="0" lang="en-US" sz="1600" b="0" i="0" u="none" strike="noStrike" kern="1200" cap="none" spc="0" normalizeH="0" baseline="30000" noProof="0" dirty="0">
                <a:ln>
                  <a:noFill/>
                </a:ln>
                <a:solidFill>
                  <a:srgbClr val="656665"/>
                </a:solidFill>
                <a:effectLst/>
                <a:uLnTx/>
                <a:uFillTx/>
                <a:latin typeface="Calibri"/>
                <a:ea typeface="+mn-ea"/>
                <a:cs typeface="+mn-cs"/>
              </a:rPr>
              <a:t>7</a:t>
            </a:r>
          </a:p>
        </p:txBody>
      </p:sp>
      <p:sp>
        <p:nvSpPr>
          <p:cNvPr id="21" name="Rectangle: Rounded Corners 34">
            <a:extLst>
              <a:ext uri="{FF2B5EF4-FFF2-40B4-BE49-F238E27FC236}">
                <a16:creationId xmlns:a16="http://schemas.microsoft.com/office/drawing/2014/main" id="{BD9223A7-433D-5896-EA11-9B4B6430AE6F}"/>
              </a:ext>
            </a:extLst>
          </p:cNvPr>
          <p:cNvSpPr/>
          <p:nvPr/>
        </p:nvSpPr>
        <p:spPr>
          <a:xfrm rot="5400000">
            <a:off x="2930350" y="1248493"/>
            <a:ext cx="423199" cy="1841254"/>
          </a:xfrm>
          <a:custGeom>
            <a:avLst/>
            <a:gdLst>
              <a:gd name="connsiteX0" fmla="*/ 0 w 707739"/>
              <a:gd name="connsiteY0" fmla="*/ 225535 h 1445777"/>
              <a:gd name="connsiteX1" fmla="*/ 225535 w 707739"/>
              <a:gd name="connsiteY1" fmla="*/ 0 h 1445777"/>
              <a:gd name="connsiteX2" fmla="*/ 482204 w 707739"/>
              <a:gd name="connsiteY2" fmla="*/ 0 h 1445777"/>
              <a:gd name="connsiteX3" fmla="*/ 707739 w 707739"/>
              <a:gd name="connsiteY3" fmla="*/ 225535 h 1445777"/>
              <a:gd name="connsiteX4" fmla="*/ 707739 w 707739"/>
              <a:gd name="connsiteY4" fmla="*/ 1220242 h 1445777"/>
              <a:gd name="connsiteX5" fmla="*/ 482204 w 707739"/>
              <a:gd name="connsiteY5" fmla="*/ 1445777 h 1445777"/>
              <a:gd name="connsiteX6" fmla="*/ 225535 w 707739"/>
              <a:gd name="connsiteY6" fmla="*/ 1445777 h 1445777"/>
              <a:gd name="connsiteX7" fmla="*/ 0 w 707739"/>
              <a:gd name="connsiteY7" fmla="*/ 1220242 h 1445777"/>
              <a:gd name="connsiteX8" fmla="*/ 0 w 707739"/>
              <a:gd name="connsiteY8" fmla="*/ 225535 h 1445777"/>
              <a:gd name="connsiteX0" fmla="*/ 707739 w 799179"/>
              <a:gd name="connsiteY0" fmla="*/ 225535 h 1445777"/>
              <a:gd name="connsiteX1" fmla="*/ 707739 w 799179"/>
              <a:gd name="connsiteY1" fmla="*/ 1220242 h 1445777"/>
              <a:gd name="connsiteX2" fmla="*/ 482204 w 799179"/>
              <a:gd name="connsiteY2" fmla="*/ 1445777 h 1445777"/>
              <a:gd name="connsiteX3" fmla="*/ 225535 w 799179"/>
              <a:gd name="connsiteY3" fmla="*/ 1445777 h 1445777"/>
              <a:gd name="connsiteX4" fmla="*/ 0 w 799179"/>
              <a:gd name="connsiteY4" fmla="*/ 1220242 h 1445777"/>
              <a:gd name="connsiteX5" fmla="*/ 0 w 799179"/>
              <a:gd name="connsiteY5" fmla="*/ 225535 h 1445777"/>
              <a:gd name="connsiteX6" fmla="*/ 225535 w 799179"/>
              <a:gd name="connsiteY6" fmla="*/ 0 h 1445777"/>
              <a:gd name="connsiteX7" fmla="*/ 482204 w 799179"/>
              <a:gd name="connsiteY7" fmla="*/ 0 h 1445777"/>
              <a:gd name="connsiteX8" fmla="*/ 799179 w 799179"/>
              <a:gd name="connsiteY8" fmla="*/ 316975 h 1445777"/>
              <a:gd name="connsiteX0" fmla="*/ 707739 w 707739"/>
              <a:gd name="connsiteY0" fmla="*/ 225535 h 1445777"/>
              <a:gd name="connsiteX1" fmla="*/ 707739 w 707739"/>
              <a:gd name="connsiteY1" fmla="*/ 1220242 h 1445777"/>
              <a:gd name="connsiteX2" fmla="*/ 482204 w 707739"/>
              <a:gd name="connsiteY2" fmla="*/ 1445777 h 1445777"/>
              <a:gd name="connsiteX3" fmla="*/ 225535 w 707739"/>
              <a:gd name="connsiteY3" fmla="*/ 1445777 h 1445777"/>
              <a:gd name="connsiteX4" fmla="*/ 0 w 707739"/>
              <a:gd name="connsiteY4" fmla="*/ 1220242 h 1445777"/>
              <a:gd name="connsiteX5" fmla="*/ 0 w 707739"/>
              <a:gd name="connsiteY5" fmla="*/ 225535 h 1445777"/>
              <a:gd name="connsiteX6" fmla="*/ 225535 w 707739"/>
              <a:gd name="connsiteY6" fmla="*/ 0 h 1445777"/>
              <a:gd name="connsiteX7" fmla="*/ 482204 w 707739"/>
              <a:gd name="connsiteY7" fmla="*/ 0 h 1445777"/>
              <a:gd name="connsiteX0" fmla="*/ 707739 w 707739"/>
              <a:gd name="connsiteY0" fmla="*/ 225535 h 1445777"/>
              <a:gd name="connsiteX1" fmla="*/ 707739 w 707739"/>
              <a:gd name="connsiteY1" fmla="*/ 1220242 h 1445777"/>
              <a:gd name="connsiteX2" fmla="*/ 482204 w 707739"/>
              <a:gd name="connsiteY2" fmla="*/ 1445777 h 1445777"/>
              <a:gd name="connsiteX3" fmla="*/ 225535 w 707739"/>
              <a:gd name="connsiteY3" fmla="*/ 1445777 h 1445777"/>
              <a:gd name="connsiteX4" fmla="*/ 0 w 707739"/>
              <a:gd name="connsiteY4" fmla="*/ 1220242 h 1445777"/>
              <a:gd name="connsiteX5" fmla="*/ 0 w 707739"/>
              <a:gd name="connsiteY5" fmla="*/ 225535 h 1445777"/>
              <a:gd name="connsiteX6" fmla="*/ 225535 w 707739"/>
              <a:gd name="connsiteY6" fmla="*/ 0 h 1445777"/>
              <a:gd name="connsiteX0" fmla="*/ 707739 w 707739"/>
              <a:gd name="connsiteY0" fmla="*/ 0 h 1220242"/>
              <a:gd name="connsiteX1" fmla="*/ 707739 w 707739"/>
              <a:gd name="connsiteY1" fmla="*/ 994707 h 1220242"/>
              <a:gd name="connsiteX2" fmla="*/ 482204 w 707739"/>
              <a:gd name="connsiteY2" fmla="*/ 1220242 h 1220242"/>
              <a:gd name="connsiteX3" fmla="*/ 225535 w 707739"/>
              <a:gd name="connsiteY3" fmla="*/ 1220242 h 1220242"/>
              <a:gd name="connsiteX4" fmla="*/ 0 w 707739"/>
              <a:gd name="connsiteY4" fmla="*/ 994707 h 1220242"/>
              <a:gd name="connsiteX5" fmla="*/ 0 w 707739"/>
              <a:gd name="connsiteY5" fmla="*/ 0 h 1220242"/>
              <a:gd name="connsiteX0" fmla="*/ 707739 w 707739"/>
              <a:gd name="connsiteY0" fmla="*/ 994707 h 1220242"/>
              <a:gd name="connsiteX1" fmla="*/ 482204 w 707739"/>
              <a:gd name="connsiteY1" fmla="*/ 1220242 h 1220242"/>
              <a:gd name="connsiteX2" fmla="*/ 225535 w 707739"/>
              <a:gd name="connsiteY2" fmla="*/ 1220242 h 1220242"/>
              <a:gd name="connsiteX3" fmla="*/ 0 w 707739"/>
              <a:gd name="connsiteY3" fmla="*/ 994707 h 1220242"/>
              <a:gd name="connsiteX4" fmla="*/ 0 w 707739"/>
              <a:gd name="connsiteY4" fmla="*/ 0 h 1220242"/>
              <a:gd name="connsiteX0" fmla="*/ 482204 w 482204"/>
              <a:gd name="connsiteY0" fmla="*/ 1220242 h 1220242"/>
              <a:gd name="connsiteX1" fmla="*/ 225535 w 482204"/>
              <a:gd name="connsiteY1" fmla="*/ 1220242 h 1220242"/>
              <a:gd name="connsiteX2" fmla="*/ 0 w 482204"/>
              <a:gd name="connsiteY2" fmla="*/ 994707 h 1220242"/>
              <a:gd name="connsiteX3" fmla="*/ 0 w 482204"/>
              <a:gd name="connsiteY3" fmla="*/ 0 h 1220242"/>
              <a:gd name="connsiteX0" fmla="*/ 487693 w 487693"/>
              <a:gd name="connsiteY0" fmla="*/ 1796409 h 1796409"/>
              <a:gd name="connsiteX1" fmla="*/ 231024 w 487693"/>
              <a:gd name="connsiteY1" fmla="*/ 1796409 h 1796409"/>
              <a:gd name="connsiteX2" fmla="*/ 5489 w 487693"/>
              <a:gd name="connsiteY2" fmla="*/ 1570874 h 1796409"/>
              <a:gd name="connsiteX3" fmla="*/ 0 w 487693"/>
              <a:gd name="connsiteY3" fmla="*/ 0 h 1796409"/>
            </a:gdLst>
            <a:ahLst/>
            <a:cxnLst>
              <a:cxn ang="0">
                <a:pos x="connsiteX0" y="connsiteY0"/>
              </a:cxn>
              <a:cxn ang="0">
                <a:pos x="connsiteX1" y="connsiteY1"/>
              </a:cxn>
              <a:cxn ang="0">
                <a:pos x="connsiteX2" y="connsiteY2"/>
              </a:cxn>
              <a:cxn ang="0">
                <a:pos x="connsiteX3" y="connsiteY3"/>
              </a:cxn>
            </a:cxnLst>
            <a:rect l="l" t="t" r="r" b="b"/>
            <a:pathLst>
              <a:path w="487693" h="1796409">
                <a:moveTo>
                  <a:pt x="487693" y="1796409"/>
                </a:moveTo>
                <a:lnTo>
                  <a:pt x="231024" y="1796409"/>
                </a:lnTo>
                <a:cubicBezTo>
                  <a:pt x="106464" y="1796409"/>
                  <a:pt x="5489" y="1695434"/>
                  <a:pt x="5489" y="1570874"/>
                </a:cubicBezTo>
                <a:cubicBezTo>
                  <a:pt x="5489" y="1239305"/>
                  <a:pt x="0" y="331569"/>
                  <a:pt x="0" y="0"/>
                </a:cubicBezTo>
              </a:path>
            </a:pathLst>
          </a:custGeom>
          <a:noFill/>
          <a:ln w="19050" cap="rnd">
            <a:solidFill>
              <a:schemeClr val="bg2"/>
            </a:solidFill>
            <a:round/>
            <a:headEnd type="triangle" w="lg" len="me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774FC328-AA46-423E-6D51-4AEA50CC1316}"/>
              </a:ext>
            </a:extLst>
          </p:cNvPr>
          <p:cNvSpPr txBox="1">
            <a:spLocks/>
          </p:cNvSpPr>
          <p:nvPr/>
        </p:nvSpPr>
        <p:spPr>
          <a:xfrm>
            <a:off x="7713037" y="1488800"/>
            <a:ext cx="3854123" cy="2370529"/>
          </a:xfrm>
          <a:prstGeom prst="roundRect">
            <a:avLst>
              <a:gd name="adj" fmla="val 0"/>
            </a:avLst>
          </a:prstGeom>
          <a:solidFill>
            <a:schemeClr val="bg1"/>
          </a:solidFill>
          <a:effectLst/>
        </p:spPr>
        <p:txBody>
          <a:bodyPr wrap="square" rtlCol="0" anchor="ctr">
            <a:noAutofit/>
          </a:bodyPr>
          <a:lstStyle/>
          <a:p>
            <a:pPr marL="288000" marR="0" lvl="0" indent="-288000" algn="l" defTabSz="914400" rtl="0" eaLnBrk="1" fontAlgn="auto" latinLnBrk="0" hangingPunct="1">
              <a:lnSpc>
                <a:spcPct val="100000"/>
              </a:lnSpc>
              <a:spcBef>
                <a:spcPts val="1800"/>
              </a:spcBef>
              <a:spcAft>
                <a:spcPts val="500"/>
              </a:spcAft>
              <a:buClr>
                <a:srgbClr val="7F134C"/>
              </a:buClr>
              <a:buSzTx/>
              <a:buFontTx/>
              <a:buBlip>
                <a:blip r:embed="rId3"/>
              </a:buBlip>
              <a:tabLst/>
              <a:defRPr/>
            </a:pPr>
            <a:r>
              <a:rPr kumimoji="0" lang="en-GB" sz="1600" b="0" i="0" u="none" strike="noStrike" kern="1200" cap="none" spc="0" normalizeH="0" baseline="0" noProof="0" dirty="0" err="1">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CRSwNP</a:t>
            </a: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 is more commonly associated with </a:t>
            </a:r>
            <a:r>
              <a:rPr kumimoji="0" lang="en-GB" sz="1600" b="1" i="0" u="none" strike="noStrike" kern="1200" cap="none" spc="0" normalizeH="0" baseline="0" noProof="0" dirty="0">
                <a:ln>
                  <a:noFill/>
                </a:ln>
                <a:solidFill>
                  <a:srgbClr val="590995"/>
                </a:solidFill>
                <a:effectLst/>
                <a:uLnTx/>
                <a:uFillTx/>
                <a:latin typeface="Calibri" panose="020F0502020204030204" pitchFamily="34" charset="0"/>
                <a:ea typeface="Roboto" panose="02000000000000000000" pitchFamily="2" charset="0"/>
                <a:cs typeface="Calibri" panose="020F0502020204030204" pitchFamily="34" charset="0"/>
              </a:rPr>
              <a:t>severe asthma </a:t>
            </a: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than mild asthma</a:t>
            </a:r>
            <a:r>
              <a:rPr kumimoji="0" lang="en-GB" sz="1600" b="0" i="0" u="none" strike="noStrike" kern="1200" cap="none" spc="0" normalizeH="0" baseline="3000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3*</a:t>
            </a:r>
          </a:p>
          <a:p>
            <a:pPr marL="288000" marR="0" lvl="0" indent="-288000" algn="l" defTabSz="914400" rtl="0" eaLnBrk="1" fontAlgn="auto" latinLnBrk="0" hangingPunct="1">
              <a:lnSpc>
                <a:spcPct val="100000"/>
              </a:lnSpc>
              <a:spcBef>
                <a:spcPts val="1800"/>
              </a:spcBef>
              <a:spcAft>
                <a:spcPts val="500"/>
              </a:spcAft>
              <a:buClr>
                <a:srgbClr val="7F134C"/>
              </a:buClr>
              <a:buSzTx/>
              <a:buFontTx/>
              <a:buBlip>
                <a:blip r:embed="rId3"/>
              </a:buBlip>
              <a:tabLst/>
              <a:defRPr/>
            </a:pP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Even in the absence of asthma, the severity of </a:t>
            </a:r>
            <a:r>
              <a:rPr kumimoji="0" lang="en-GB" sz="1600" b="0" i="0" u="none" strike="noStrike" kern="1200" cap="none" spc="0" normalizeH="0" baseline="0" noProof="0" dirty="0" err="1">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CRSwNP</a:t>
            </a: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 is associated with </a:t>
            </a:r>
            <a:r>
              <a:rPr kumimoji="0" lang="en-GB" sz="1600" b="1" i="0" u="none" strike="noStrike" kern="1200" cap="none" spc="0" normalizeH="0" baseline="0" noProof="0" dirty="0">
                <a:ln>
                  <a:noFill/>
                </a:ln>
                <a:solidFill>
                  <a:srgbClr val="590995"/>
                </a:solidFill>
                <a:effectLst/>
                <a:uLnTx/>
                <a:uFillTx/>
                <a:latin typeface="Calibri" panose="020F0502020204030204" pitchFamily="34" charset="0"/>
                <a:ea typeface="Roboto" panose="02000000000000000000" pitchFamily="2" charset="0"/>
                <a:cs typeface="Calibri" panose="020F0502020204030204" pitchFamily="34" charset="0"/>
              </a:rPr>
              <a:t>decreased lung function</a:t>
            </a:r>
            <a:r>
              <a:rPr kumimoji="0" lang="en-GB" sz="1600" b="0" i="0" u="none" strike="noStrike" kern="1200" cap="none" spc="0" normalizeH="0" baseline="3000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4</a:t>
            </a:r>
          </a:p>
          <a:p>
            <a:pPr marL="288000" marR="0" lvl="0" indent="-288000" algn="l" defTabSz="914400" rtl="0" eaLnBrk="1" fontAlgn="auto" latinLnBrk="0" hangingPunct="1">
              <a:lnSpc>
                <a:spcPct val="100000"/>
              </a:lnSpc>
              <a:spcBef>
                <a:spcPts val="1800"/>
              </a:spcBef>
              <a:spcAft>
                <a:spcPts val="500"/>
              </a:spcAft>
              <a:buClr>
                <a:srgbClr val="7F134C"/>
              </a:buClr>
              <a:buSzTx/>
              <a:buFontTx/>
              <a:buBlip>
                <a:blip r:embed="rId3"/>
              </a:buBlip>
              <a:tabLst/>
              <a:defRPr/>
            </a:pP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Asthma in the presence of nasal polyps is also more difficult to control</a:t>
            </a:r>
            <a:r>
              <a:rPr kumimoji="0" lang="en-GB" sz="1600" b="0" i="0" u="none" strike="noStrike" kern="1200" cap="none" spc="0" normalizeH="0" baseline="3000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2,5</a:t>
            </a:r>
          </a:p>
        </p:txBody>
      </p:sp>
      <p:grpSp>
        <p:nvGrpSpPr>
          <p:cNvPr id="19" name="Group 18">
            <a:extLst>
              <a:ext uri="{FF2B5EF4-FFF2-40B4-BE49-F238E27FC236}">
                <a16:creationId xmlns:a16="http://schemas.microsoft.com/office/drawing/2014/main" id="{EF7D48F2-67D2-7FD5-4514-04D3733946F5}"/>
              </a:ext>
            </a:extLst>
          </p:cNvPr>
          <p:cNvGrpSpPr/>
          <p:nvPr/>
        </p:nvGrpSpPr>
        <p:grpSpPr>
          <a:xfrm>
            <a:off x="6136535" y="3642912"/>
            <a:ext cx="1160886" cy="1160886"/>
            <a:chOff x="3239911" y="2706511"/>
            <a:chExt cx="1635479" cy="1635479"/>
          </a:xfrm>
        </p:grpSpPr>
        <p:sp>
          <p:nvSpPr>
            <p:cNvPr id="15" name="Oval 14">
              <a:extLst>
                <a:ext uri="{FF2B5EF4-FFF2-40B4-BE49-F238E27FC236}">
                  <a16:creationId xmlns:a16="http://schemas.microsoft.com/office/drawing/2014/main" id="{AF95A4BA-BDB2-755A-6B34-A02913D092D2}"/>
                </a:ext>
              </a:extLst>
            </p:cNvPr>
            <p:cNvSpPr/>
            <p:nvPr/>
          </p:nvSpPr>
          <p:spPr>
            <a:xfrm>
              <a:off x="3239911" y="2706511"/>
              <a:ext cx="1635479" cy="16354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5684316C-BA85-8803-D1A6-A0D254EB95D9}"/>
                </a:ext>
              </a:extLst>
            </p:cNvPr>
            <p:cNvSpPr/>
            <p:nvPr/>
          </p:nvSpPr>
          <p:spPr>
            <a:xfrm>
              <a:off x="3305175" y="2771775"/>
              <a:ext cx="1504950" cy="15049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727625CC-9DF7-E720-E273-FF88EEBA33D9}"/>
              </a:ext>
            </a:extLst>
          </p:cNvPr>
          <p:cNvGrpSpPr/>
          <p:nvPr/>
        </p:nvGrpSpPr>
        <p:grpSpPr>
          <a:xfrm>
            <a:off x="4549389" y="1336208"/>
            <a:ext cx="1160886" cy="1160886"/>
            <a:chOff x="3239911" y="2706511"/>
            <a:chExt cx="1635479" cy="1635479"/>
          </a:xfrm>
        </p:grpSpPr>
        <p:sp>
          <p:nvSpPr>
            <p:cNvPr id="29" name="Oval 28">
              <a:extLst>
                <a:ext uri="{FF2B5EF4-FFF2-40B4-BE49-F238E27FC236}">
                  <a16:creationId xmlns:a16="http://schemas.microsoft.com/office/drawing/2014/main" id="{61FEA8DC-9A32-C95A-2A75-D955A559B725}"/>
                </a:ext>
              </a:extLst>
            </p:cNvPr>
            <p:cNvSpPr/>
            <p:nvPr/>
          </p:nvSpPr>
          <p:spPr>
            <a:xfrm>
              <a:off x="3239911" y="2706511"/>
              <a:ext cx="1635479" cy="16354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Oval 29">
              <a:extLst>
                <a:ext uri="{FF2B5EF4-FFF2-40B4-BE49-F238E27FC236}">
                  <a16:creationId xmlns:a16="http://schemas.microsoft.com/office/drawing/2014/main" id="{50B4F8A0-2A74-9DCE-282D-F5E9DD4DE6F2}"/>
                </a:ext>
              </a:extLst>
            </p:cNvPr>
            <p:cNvSpPr/>
            <p:nvPr/>
          </p:nvSpPr>
          <p:spPr>
            <a:xfrm>
              <a:off x="3305175" y="2771775"/>
              <a:ext cx="1504950" cy="1504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5D3711C2-B154-5609-DAE4-EC9DD53A9B4C}"/>
              </a:ext>
            </a:extLst>
          </p:cNvPr>
          <p:cNvGrpSpPr/>
          <p:nvPr/>
        </p:nvGrpSpPr>
        <p:grpSpPr>
          <a:xfrm>
            <a:off x="4356350" y="1502948"/>
            <a:ext cx="3134110" cy="3134110"/>
            <a:chOff x="4356350" y="1627240"/>
            <a:chExt cx="3134110" cy="3134110"/>
          </a:xfrm>
        </p:grpSpPr>
        <p:sp>
          <p:nvSpPr>
            <p:cNvPr id="33" name="Arc 32">
              <a:extLst>
                <a:ext uri="{FF2B5EF4-FFF2-40B4-BE49-F238E27FC236}">
                  <a16:creationId xmlns:a16="http://schemas.microsoft.com/office/drawing/2014/main" id="{86C7045E-CC51-B203-46F0-7EB3D13B8FBF}"/>
                </a:ext>
              </a:extLst>
            </p:cNvPr>
            <p:cNvSpPr/>
            <p:nvPr/>
          </p:nvSpPr>
          <p:spPr>
            <a:xfrm>
              <a:off x="4356350" y="1627240"/>
              <a:ext cx="3134110" cy="3134110"/>
            </a:xfrm>
            <a:prstGeom prst="arc">
              <a:avLst>
                <a:gd name="adj1" fmla="val 15896936"/>
                <a:gd name="adj2" fmla="val 1486614"/>
              </a:avLst>
            </a:prstGeom>
            <a:ln w="28575">
              <a:gradFill>
                <a:gsLst>
                  <a:gs pos="100000">
                    <a:schemeClr val="tx2"/>
                  </a:gs>
                  <a:gs pos="0">
                    <a:schemeClr val="bg2"/>
                  </a:gs>
                </a:gsLst>
                <a:lin ang="5400000" scaled="1"/>
              </a:gra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Arc 33">
              <a:extLst>
                <a:ext uri="{FF2B5EF4-FFF2-40B4-BE49-F238E27FC236}">
                  <a16:creationId xmlns:a16="http://schemas.microsoft.com/office/drawing/2014/main" id="{DC0B70D4-54C6-DAD1-27C2-6DFE51677644}"/>
                </a:ext>
              </a:extLst>
            </p:cNvPr>
            <p:cNvSpPr/>
            <p:nvPr/>
          </p:nvSpPr>
          <p:spPr>
            <a:xfrm flipH="1" flipV="1">
              <a:off x="4356350" y="1627240"/>
              <a:ext cx="3134110" cy="3134110"/>
            </a:xfrm>
            <a:prstGeom prst="arc">
              <a:avLst>
                <a:gd name="adj1" fmla="val 15896936"/>
                <a:gd name="adj2" fmla="val 1486614"/>
              </a:avLst>
            </a:prstGeom>
            <a:ln w="28575">
              <a:gradFill>
                <a:gsLst>
                  <a:gs pos="0">
                    <a:schemeClr val="tx2"/>
                  </a:gs>
                  <a:gs pos="100000">
                    <a:schemeClr val="bg2"/>
                  </a:gs>
                </a:gsLst>
                <a:lin ang="5400000" scaled="1"/>
              </a:gra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 name="Group 6">
            <a:extLst>
              <a:ext uri="{FF2B5EF4-FFF2-40B4-BE49-F238E27FC236}">
                <a16:creationId xmlns:a16="http://schemas.microsoft.com/office/drawing/2014/main" id="{7449B967-F841-1F0A-059E-1E07F08FD76A}"/>
              </a:ext>
            </a:extLst>
          </p:cNvPr>
          <p:cNvGrpSpPr>
            <a:grpSpLocks noChangeAspect="1"/>
          </p:cNvGrpSpPr>
          <p:nvPr/>
        </p:nvGrpSpPr>
        <p:grpSpPr>
          <a:xfrm>
            <a:off x="4919071" y="1597409"/>
            <a:ext cx="421522" cy="638484"/>
            <a:chOff x="4377503" y="2156456"/>
            <a:chExt cx="389083" cy="591982"/>
          </a:xfrm>
          <a:solidFill>
            <a:schemeClr val="bg1"/>
          </a:solidFill>
        </p:grpSpPr>
        <p:sp>
          <p:nvSpPr>
            <p:cNvPr id="10" name="Graphic 5">
              <a:extLst>
                <a:ext uri="{FF2B5EF4-FFF2-40B4-BE49-F238E27FC236}">
                  <a16:creationId xmlns:a16="http://schemas.microsoft.com/office/drawing/2014/main" id="{707FCFD1-6C17-24CE-210C-74F8CEBA4985}"/>
                </a:ext>
              </a:extLst>
            </p:cNvPr>
            <p:cNvSpPr/>
            <p:nvPr/>
          </p:nvSpPr>
          <p:spPr>
            <a:xfrm>
              <a:off x="4377503" y="2156456"/>
              <a:ext cx="253058" cy="591982"/>
            </a:xfrm>
            <a:custGeom>
              <a:avLst/>
              <a:gdLst>
                <a:gd name="connsiteX0" fmla="*/ 234409 w 253058"/>
                <a:gd name="connsiteY0" fmla="*/ 484540 h 591982"/>
                <a:gd name="connsiteX1" fmla="*/ 114394 w 253058"/>
                <a:gd name="connsiteY1" fmla="*/ 463585 h 591982"/>
                <a:gd name="connsiteX2" fmla="*/ 91248 w 253058"/>
                <a:gd name="connsiteY2" fmla="*/ 464823 h 591982"/>
                <a:gd name="connsiteX3" fmla="*/ 53148 w 253058"/>
                <a:gd name="connsiteY3" fmla="*/ 452727 h 591982"/>
                <a:gd name="connsiteX4" fmla="*/ 65054 w 253058"/>
                <a:gd name="connsiteY4" fmla="*/ 346809 h 591982"/>
                <a:gd name="connsiteX5" fmla="*/ 206405 w 253058"/>
                <a:gd name="connsiteY5" fmla="*/ 33246 h 591982"/>
                <a:gd name="connsiteX6" fmla="*/ 195424 w 253058"/>
                <a:gd name="connsiteY6" fmla="*/ 2266 h 591982"/>
                <a:gd name="connsiteX7" fmla="*/ 164445 w 253058"/>
                <a:gd name="connsiteY7" fmla="*/ 13248 h 591982"/>
                <a:gd name="connsiteX8" fmla="*/ 164019 w 253058"/>
                <a:gd name="connsiteY8" fmla="*/ 14196 h 591982"/>
                <a:gd name="connsiteX9" fmla="*/ 22477 w 253058"/>
                <a:gd name="connsiteY9" fmla="*/ 327759 h 591982"/>
                <a:gd name="connsiteX10" fmla="*/ 14667 w 253058"/>
                <a:gd name="connsiteY10" fmla="*/ 478920 h 591982"/>
                <a:gd name="connsiteX11" fmla="*/ 93629 w 253058"/>
                <a:gd name="connsiteY11" fmla="*/ 511305 h 591982"/>
                <a:gd name="connsiteX12" fmla="*/ 116870 w 253058"/>
                <a:gd name="connsiteY12" fmla="*/ 510067 h 591982"/>
                <a:gd name="connsiteX13" fmla="*/ 189736 w 253058"/>
                <a:gd name="connsiteY13" fmla="*/ 508257 h 591982"/>
                <a:gd name="connsiteX14" fmla="*/ 199261 w 253058"/>
                <a:gd name="connsiteY14" fmla="*/ 515306 h 591982"/>
                <a:gd name="connsiteX15" fmla="*/ 204500 w 253058"/>
                <a:gd name="connsiteY15" fmla="*/ 521116 h 591982"/>
                <a:gd name="connsiteX16" fmla="*/ 194308 w 253058"/>
                <a:gd name="connsiteY16" fmla="*/ 553977 h 591982"/>
                <a:gd name="connsiteX17" fmla="*/ 197354 w 253058"/>
                <a:gd name="connsiteY17" fmla="*/ 586568 h 591982"/>
                <a:gd name="connsiteX18" fmla="*/ 197452 w 253058"/>
                <a:gd name="connsiteY18" fmla="*/ 586648 h 591982"/>
                <a:gd name="connsiteX19" fmla="*/ 212215 w 253058"/>
                <a:gd name="connsiteY19" fmla="*/ 591982 h 591982"/>
                <a:gd name="connsiteX20" fmla="*/ 230122 w 253058"/>
                <a:gd name="connsiteY20" fmla="*/ 583600 h 591982"/>
                <a:gd name="connsiteX21" fmla="*/ 238695 w 253058"/>
                <a:gd name="connsiteY21" fmla="*/ 489684 h 59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3058" h="591982">
                  <a:moveTo>
                    <a:pt x="234409" y="484540"/>
                  </a:moveTo>
                  <a:cubicBezTo>
                    <a:pt x="211549" y="458632"/>
                    <a:pt x="204214" y="459013"/>
                    <a:pt x="114394" y="463585"/>
                  </a:cubicBezTo>
                  <a:lnTo>
                    <a:pt x="91248" y="464823"/>
                  </a:lnTo>
                  <a:cubicBezTo>
                    <a:pt x="62673" y="466252"/>
                    <a:pt x="55434" y="456060"/>
                    <a:pt x="53148" y="452727"/>
                  </a:cubicBezTo>
                  <a:cubicBezTo>
                    <a:pt x="37051" y="429200"/>
                    <a:pt x="54196" y="371193"/>
                    <a:pt x="65054" y="346809"/>
                  </a:cubicBezTo>
                  <a:lnTo>
                    <a:pt x="206405" y="33246"/>
                  </a:lnTo>
                  <a:cubicBezTo>
                    <a:pt x="211928" y="21658"/>
                    <a:pt x="207011" y="7789"/>
                    <a:pt x="195424" y="2266"/>
                  </a:cubicBezTo>
                  <a:cubicBezTo>
                    <a:pt x="183837" y="-3256"/>
                    <a:pt x="169967" y="1661"/>
                    <a:pt x="164445" y="13248"/>
                  </a:cubicBezTo>
                  <a:cubicBezTo>
                    <a:pt x="164296" y="13560"/>
                    <a:pt x="164154" y="13876"/>
                    <a:pt x="164019" y="14196"/>
                  </a:cubicBezTo>
                  <a:lnTo>
                    <a:pt x="22477" y="327759"/>
                  </a:lnTo>
                  <a:cubicBezTo>
                    <a:pt x="18001" y="337855"/>
                    <a:pt x="-20480" y="427676"/>
                    <a:pt x="14667" y="478920"/>
                  </a:cubicBezTo>
                  <a:cubicBezTo>
                    <a:pt x="25716" y="494922"/>
                    <a:pt x="48290" y="513591"/>
                    <a:pt x="93629" y="511305"/>
                  </a:cubicBezTo>
                  <a:lnTo>
                    <a:pt x="116870" y="510067"/>
                  </a:lnTo>
                  <a:cubicBezTo>
                    <a:pt x="141096" y="507928"/>
                    <a:pt x="165433" y="507323"/>
                    <a:pt x="189736" y="508257"/>
                  </a:cubicBezTo>
                  <a:cubicBezTo>
                    <a:pt x="193737" y="508257"/>
                    <a:pt x="193737" y="508257"/>
                    <a:pt x="199261" y="515306"/>
                  </a:cubicBezTo>
                  <a:cubicBezTo>
                    <a:pt x="200785" y="517116"/>
                    <a:pt x="202500" y="519021"/>
                    <a:pt x="204500" y="521116"/>
                  </a:cubicBezTo>
                  <a:cubicBezTo>
                    <a:pt x="211072" y="528355"/>
                    <a:pt x="199166" y="548072"/>
                    <a:pt x="194308" y="553977"/>
                  </a:cubicBezTo>
                  <a:cubicBezTo>
                    <a:pt x="186150" y="563819"/>
                    <a:pt x="187514" y="578410"/>
                    <a:pt x="197354" y="586568"/>
                  </a:cubicBezTo>
                  <a:cubicBezTo>
                    <a:pt x="197387" y="586595"/>
                    <a:pt x="197419" y="586621"/>
                    <a:pt x="197452" y="586648"/>
                  </a:cubicBezTo>
                  <a:cubicBezTo>
                    <a:pt x="201585" y="590120"/>
                    <a:pt x="206818" y="592011"/>
                    <a:pt x="212215" y="591982"/>
                  </a:cubicBezTo>
                  <a:cubicBezTo>
                    <a:pt x="219134" y="591993"/>
                    <a:pt x="225699" y="588921"/>
                    <a:pt x="230122" y="583600"/>
                  </a:cubicBezTo>
                  <a:cubicBezTo>
                    <a:pt x="246886" y="563407"/>
                    <a:pt x="267460" y="520926"/>
                    <a:pt x="238695" y="489684"/>
                  </a:cubicBezTo>
                  <a:close/>
                </a:path>
              </a:pathLst>
            </a:cu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Graphic 5">
              <a:extLst>
                <a:ext uri="{FF2B5EF4-FFF2-40B4-BE49-F238E27FC236}">
                  <a16:creationId xmlns:a16="http://schemas.microsoft.com/office/drawing/2014/main" id="{C6CA2DB5-776B-41C5-868F-9DE75BD19590}"/>
                </a:ext>
              </a:extLst>
            </p:cNvPr>
            <p:cNvSpPr/>
            <p:nvPr/>
          </p:nvSpPr>
          <p:spPr>
            <a:xfrm>
              <a:off x="4494671" y="2557693"/>
              <a:ext cx="117996" cy="43297"/>
            </a:xfrm>
            <a:custGeom>
              <a:avLst/>
              <a:gdLst>
                <a:gd name="connsiteX0" fmla="*/ 19512 w 117996"/>
                <a:gd name="connsiteY0" fmla="*/ 4054 h 43297"/>
                <a:gd name="connsiteX1" fmla="*/ 6 w 117996"/>
                <a:gd name="connsiteY1" fmla="*/ 22637 h 43297"/>
                <a:gd name="connsiteX2" fmla="*/ 18588 w 117996"/>
                <a:gd name="connsiteY2" fmla="*/ 42143 h 43297"/>
                <a:gd name="connsiteX3" fmla="*/ 26275 w 117996"/>
                <a:gd name="connsiteY3" fmla="*/ 40726 h 43297"/>
                <a:gd name="connsiteX4" fmla="*/ 94664 w 117996"/>
                <a:gd name="connsiteY4" fmla="*/ 42154 h 43297"/>
                <a:gd name="connsiteX5" fmla="*/ 100855 w 117996"/>
                <a:gd name="connsiteY5" fmla="*/ 43297 h 43297"/>
                <a:gd name="connsiteX6" fmla="*/ 117899 w 117996"/>
                <a:gd name="connsiteY6" fmla="*/ 22433 h 43297"/>
                <a:gd name="connsiteX7" fmla="*/ 107047 w 117996"/>
                <a:gd name="connsiteY7" fmla="*/ 7102 h 43297"/>
                <a:gd name="connsiteX8" fmla="*/ 19512 w 117996"/>
                <a:gd name="connsiteY8" fmla="*/ 4054 h 4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96" h="43297">
                  <a:moveTo>
                    <a:pt x="19512" y="4054"/>
                  </a:moveTo>
                  <a:cubicBezTo>
                    <a:pt x="8994" y="3799"/>
                    <a:pt x="261" y="12119"/>
                    <a:pt x="6" y="22637"/>
                  </a:cubicBezTo>
                  <a:cubicBezTo>
                    <a:pt x="-250" y="33155"/>
                    <a:pt x="8071" y="41888"/>
                    <a:pt x="18588" y="42143"/>
                  </a:cubicBezTo>
                  <a:cubicBezTo>
                    <a:pt x="21221" y="42207"/>
                    <a:pt x="23838" y="41725"/>
                    <a:pt x="26275" y="40726"/>
                  </a:cubicBezTo>
                  <a:cubicBezTo>
                    <a:pt x="48845" y="35599"/>
                    <a:pt x="72328" y="36090"/>
                    <a:pt x="94664" y="42154"/>
                  </a:cubicBezTo>
                  <a:cubicBezTo>
                    <a:pt x="96641" y="42910"/>
                    <a:pt x="98739" y="43297"/>
                    <a:pt x="100855" y="43297"/>
                  </a:cubicBezTo>
                  <a:cubicBezTo>
                    <a:pt x="111323" y="42242"/>
                    <a:pt x="118954" y="32901"/>
                    <a:pt x="117899" y="22433"/>
                  </a:cubicBezTo>
                  <a:cubicBezTo>
                    <a:pt x="117227" y="15770"/>
                    <a:pt x="113107" y="9950"/>
                    <a:pt x="107047" y="7102"/>
                  </a:cubicBezTo>
                  <a:cubicBezTo>
                    <a:pt x="78578" y="-1192"/>
                    <a:pt x="48488" y="-2240"/>
                    <a:pt x="19512" y="4054"/>
                  </a:cubicBezTo>
                  <a:close/>
                </a:path>
              </a:pathLst>
            </a:cu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Graphic 5">
              <a:extLst>
                <a:ext uri="{FF2B5EF4-FFF2-40B4-BE49-F238E27FC236}">
                  <a16:creationId xmlns:a16="http://schemas.microsoft.com/office/drawing/2014/main" id="{55050475-8817-D2CE-1BCC-261B048990D0}"/>
                </a:ext>
              </a:extLst>
            </p:cNvPr>
            <p:cNvSpPr/>
            <p:nvPr/>
          </p:nvSpPr>
          <p:spPr>
            <a:xfrm>
              <a:off x="4669142" y="2467588"/>
              <a:ext cx="97444" cy="189323"/>
            </a:xfrm>
            <a:custGeom>
              <a:avLst/>
              <a:gdLst>
                <a:gd name="connsiteX0" fmla="*/ 28016 w 97444"/>
                <a:gd name="connsiteY0" fmla="*/ 2244 h 189323"/>
                <a:gd name="connsiteX1" fmla="*/ 2243 w 97444"/>
                <a:gd name="connsiteY1" fmla="*/ 10092 h 189323"/>
                <a:gd name="connsiteX2" fmla="*/ 10092 w 97444"/>
                <a:gd name="connsiteY2" fmla="*/ 35864 h 189323"/>
                <a:gd name="connsiteX3" fmla="*/ 17729 w 97444"/>
                <a:gd name="connsiteY3" fmla="*/ 38058 h 189323"/>
                <a:gd name="connsiteX4" fmla="*/ 59243 w 97444"/>
                <a:gd name="connsiteY4" fmla="*/ 109904 h 189323"/>
                <a:gd name="connsiteX5" fmla="*/ 13633 w 97444"/>
                <a:gd name="connsiteY5" fmla="*/ 152358 h 189323"/>
                <a:gd name="connsiteX6" fmla="*/ 1963 w 97444"/>
                <a:gd name="connsiteY6" fmla="*/ 176640 h 189323"/>
                <a:gd name="connsiteX7" fmla="*/ 17443 w 97444"/>
                <a:gd name="connsiteY7" fmla="*/ 189220 h 189323"/>
                <a:gd name="connsiteX8" fmla="*/ 21348 w 97444"/>
                <a:gd name="connsiteY8" fmla="*/ 189220 h 189323"/>
                <a:gd name="connsiteX9" fmla="*/ 95350 w 97444"/>
                <a:gd name="connsiteY9" fmla="*/ 75537 h 189323"/>
                <a:gd name="connsiteX10" fmla="*/ 28016 w 97444"/>
                <a:gd name="connsiteY10" fmla="*/ 3196 h 18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444" h="189323">
                  <a:moveTo>
                    <a:pt x="28016" y="2244"/>
                  </a:moveTo>
                  <a:cubicBezTo>
                    <a:pt x="18732" y="-2706"/>
                    <a:pt x="7193" y="808"/>
                    <a:pt x="2243" y="10092"/>
                  </a:cubicBezTo>
                  <a:cubicBezTo>
                    <a:pt x="-2706" y="19376"/>
                    <a:pt x="808" y="30914"/>
                    <a:pt x="10092" y="35864"/>
                  </a:cubicBezTo>
                  <a:cubicBezTo>
                    <a:pt x="12455" y="37124"/>
                    <a:pt x="15057" y="37872"/>
                    <a:pt x="17729" y="38058"/>
                  </a:cubicBezTo>
                  <a:cubicBezTo>
                    <a:pt x="49033" y="46434"/>
                    <a:pt x="67619" y="78601"/>
                    <a:pt x="59243" y="109904"/>
                  </a:cubicBezTo>
                  <a:cubicBezTo>
                    <a:pt x="53430" y="131626"/>
                    <a:pt x="35715" y="148115"/>
                    <a:pt x="13633" y="152358"/>
                  </a:cubicBezTo>
                  <a:cubicBezTo>
                    <a:pt x="3705" y="155840"/>
                    <a:pt x="-1519" y="166712"/>
                    <a:pt x="1963" y="176640"/>
                  </a:cubicBezTo>
                  <a:cubicBezTo>
                    <a:pt x="4341" y="183415"/>
                    <a:pt x="10325" y="188279"/>
                    <a:pt x="17443" y="189220"/>
                  </a:cubicBezTo>
                  <a:cubicBezTo>
                    <a:pt x="18742" y="189359"/>
                    <a:pt x="20050" y="189359"/>
                    <a:pt x="21348" y="189220"/>
                  </a:cubicBezTo>
                  <a:cubicBezTo>
                    <a:pt x="73176" y="178262"/>
                    <a:pt x="106308" y="127364"/>
                    <a:pt x="95350" y="75537"/>
                  </a:cubicBezTo>
                  <a:cubicBezTo>
                    <a:pt x="88011" y="40826"/>
                    <a:pt x="62112" y="13001"/>
                    <a:pt x="28016" y="3196"/>
                  </a:cubicBezTo>
                  <a:close/>
                </a:path>
              </a:pathLst>
            </a:cu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6" name="Freeform: Shape 5">
            <a:extLst>
              <a:ext uri="{FF2B5EF4-FFF2-40B4-BE49-F238E27FC236}">
                <a16:creationId xmlns:a16="http://schemas.microsoft.com/office/drawing/2014/main" id="{E1D53429-3781-4B6D-13FD-8D8F259679AF}"/>
              </a:ext>
            </a:extLst>
          </p:cNvPr>
          <p:cNvSpPr>
            <a:spLocks noChangeAspect="1"/>
          </p:cNvSpPr>
          <p:nvPr/>
        </p:nvSpPr>
        <p:spPr>
          <a:xfrm>
            <a:off x="6418216" y="3833504"/>
            <a:ext cx="597525" cy="690802"/>
          </a:xfrm>
          <a:custGeom>
            <a:avLst/>
            <a:gdLst>
              <a:gd name="connsiteX0" fmla="*/ 374979 w 848033"/>
              <a:gd name="connsiteY0" fmla="*/ 500444 h 980419"/>
              <a:gd name="connsiteX1" fmla="*/ 384790 w 848033"/>
              <a:gd name="connsiteY1" fmla="*/ 436436 h 980419"/>
              <a:gd name="connsiteX2" fmla="*/ 385552 w 848033"/>
              <a:gd name="connsiteY2" fmla="*/ 104775 h 980419"/>
              <a:gd name="connsiteX3" fmla="*/ 357358 w 848033"/>
              <a:gd name="connsiteY3" fmla="*/ 22670 h 980419"/>
              <a:gd name="connsiteX4" fmla="*/ 356406 w 848033"/>
              <a:gd name="connsiteY4" fmla="*/ 1143 h 980419"/>
              <a:gd name="connsiteX5" fmla="*/ 374884 w 848033"/>
              <a:gd name="connsiteY5" fmla="*/ 10382 h 980419"/>
              <a:gd name="connsiteX6" fmla="*/ 408984 w 848033"/>
              <a:gd name="connsiteY6" fmla="*/ 129350 h 980419"/>
              <a:gd name="connsiteX7" fmla="*/ 405936 w 848033"/>
              <a:gd name="connsiteY7" fmla="*/ 450628 h 980419"/>
              <a:gd name="connsiteX8" fmla="*/ 375075 w 848033"/>
              <a:gd name="connsiteY8" fmla="*/ 531114 h 980419"/>
              <a:gd name="connsiteX9" fmla="*/ 370693 w 848033"/>
              <a:gd name="connsiteY9" fmla="*/ 548354 h 980419"/>
              <a:gd name="connsiteX10" fmla="*/ 478040 w 848033"/>
              <a:gd name="connsiteY10" fmla="*/ 551593 h 980419"/>
              <a:gd name="connsiteX11" fmla="*/ 471658 w 848033"/>
              <a:gd name="connsiteY11" fmla="*/ 534162 h 980419"/>
              <a:gd name="connsiteX12" fmla="*/ 437940 w 848033"/>
              <a:gd name="connsiteY12" fmla="*/ 453485 h 980419"/>
              <a:gd name="connsiteX13" fmla="*/ 434701 w 848033"/>
              <a:gd name="connsiteY13" fmla="*/ 168688 h 980419"/>
              <a:gd name="connsiteX14" fmla="*/ 438511 w 848033"/>
              <a:gd name="connsiteY14" fmla="*/ 73343 h 980419"/>
              <a:gd name="connsiteX15" fmla="*/ 460990 w 848033"/>
              <a:gd name="connsiteY15" fmla="*/ 6668 h 980419"/>
              <a:gd name="connsiteX16" fmla="*/ 476325 w 848033"/>
              <a:gd name="connsiteY16" fmla="*/ 0 h 980419"/>
              <a:gd name="connsiteX17" fmla="*/ 480135 w 848033"/>
              <a:gd name="connsiteY17" fmla="*/ 14669 h 980419"/>
              <a:gd name="connsiteX18" fmla="*/ 456799 w 848033"/>
              <a:gd name="connsiteY18" fmla="*/ 154781 h 980419"/>
              <a:gd name="connsiteX19" fmla="*/ 458895 w 848033"/>
              <a:gd name="connsiteY19" fmla="*/ 443008 h 980419"/>
              <a:gd name="connsiteX20" fmla="*/ 482040 w 848033"/>
              <a:gd name="connsiteY20" fmla="*/ 507968 h 980419"/>
              <a:gd name="connsiteX21" fmla="*/ 474611 w 848033"/>
              <a:gd name="connsiteY21" fmla="*/ 417576 h 980419"/>
              <a:gd name="connsiteX22" fmla="*/ 476706 w 848033"/>
              <a:gd name="connsiteY22" fmla="*/ 322707 h 980419"/>
              <a:gd name="connsiteX23" fmla="*/ 540333 w 848033"/>
              <a:gd name="connsiteY23" fmla="*/ 279368 h 980419"/>
              <a:gd name="connsiteX24" fmla="*/ 663015 w 848033"/>
              <a:gd name="connsiteY24" fmla="*/ 347186 h 980419"/>
              <a:gd name="connsiteX25" fmla="*/ 822845 w 848033"/>
              <a:gd name="connsiteY25" fmla="*/ 610934 h 980419"/>
              <a:gd name="connsiteX26" fmla="*/ 846181 w 848033"/>
              <a:gd name="connsiteY26" fmla="*/ 851440 h 980419"/>
              <a:gd name="connsiteX27" fmla="*/ 837228 w 848033"/>
              <a:gd name="connsiteY27" fmla="*/ 934212 h 980419"/>
              <a:gd name="connsiteX28" fmla="*/ 790269 w 848033"/>
              <a:gd name="connsiteY28" fmla="*/ 978599 h 980419"/>
              <a:gd name="connsiteX29" fmla="*/ 663015 w 848033"/>
              <a:gd name="connsiteY29" fmla="*/ 967359 h 980419"/>
              <a:gd name="connsiteX30" fmla="*/ 539190 w 848033"/>
              <a:gd name="connsiteY30" fmla="*/ 934688 h 980419"/>
              <a:gd name="connsiteX31" fmla="*/ 478897 w 848033"/>
              <a:gd name="connsiteY31" fmla="*/ 877443 h 980419"/>
              <a:gd name="connsiteX32" fmla="*/ 460895 w 848033"/>
              <a:gd name="connsiteY32" fmla="*/ 744188 h 980419"/>
              <a:gd name="connsiteX33" fmla="*/ 471944 w 848033"/>
              <a:gd name="connsiteY33" fmla="*/ 586740 h 980419"/>
              <a:gd name="connsiteX34" fmla="*/ 471944 w 848033"/>
              <a:gd name="connsiteY34" fmla="*/ 574929 h 980419"/>
              <a:gd name="connsiteX35" fmla="*/ 375265 w 848033"/>
              <a:gd name="connsiteY35" fmla="*/ 572643 h 980419"/>
              <a:gd name="connsiteX36" fmla="*/ 383647 w 848033"/>
              <a:gd name="connsiteY36" fmla="*/ 660654 h 980419"/>
              <a:gd name="connsiteX37" fmla="*/ 377837 w 848033"/>
              <a:gd name="connsiteY37" fmla="*/ 848963 h 980419"/>
              <a:gd name="connsiteX38" fmla="*/ 360025 w 848033"/>
              <a:gd name="connsiteY38" fmla="*/ 895731 h 980419"/>
              <a:gd name="connsiteX39" fmla="*/ 317353 w 848033"/>
              <a:gd name="connsiteY39" fmla="*/ 931736 h 980419"/>
              <a:gd name="connsiteX40" fmla="*/ 85800 w 848033"/>
              <a:gd name="connsiteY40" fmla="*/ 980313 h 980419"/>
              <a:gd name="connsiteX41" fmla="*/ 44557 w 848033"/>
              <a:gd name="connsiteY41" fmla="*/ 976598 h 980419"/>
              <a:gd name="connsiteX42" fmla="*/ 11696 w 848033"/>
              <a:gd name="connsiteY42" fmla="*/ 941546 h 980419"/>
              <a:gd name="connsiteX43" fmla="*/ 48653 w 848033"/>
              <a:gd name="connsiteY43" fmla="*/ 546068 h 980419"/>
              <a:gd name="connsiteX44" fmla="*/ 236010 w 848033"/>
              <a:gd name="connsiteY44" fmla="*/ 308610 h 980419"/>
              <a:gd name="connsiteX45" fmla="*/ 294017 w 848033"/>
              <a:gd name="connsiteY45" fmla="*/ 282226 h 980419"/>
              <a:gd name="connsiteX46" fmla="*/ 374884 w 848033"/>
              <a:gd name="connsiteY46" fmla="*/ 340995 h 980419"/>
              <a:gd name="connsiteX47" fmla="*/ 370026 w 848033"/>
              <a:gd name="connsiteY47" fmla="*/ 458724 h 980419"/>
              <a:gd name="connsiteX48" fmla="*/ 367264 w 848033"/>
              <a:gd name="connsiteY48" fmla="*/ 499586 h 980419"/>
              <a:gd name="connsiteX49" fmla="*/ 374979 w 848033"/>
              <a:gd name="connsiteY49" fmla="*/ 500444 h 980419"/>
              <a:gd name="connsiteX50" fmla="*/ 490232 w 848033"/>
              <a:gd name="connsiteY50" fmla="*/ 581406 h 980419"/>
              <a:gd name="connsiteX51" fmla="*/ 484326 w 848033"/>
              <a:gd name="connsiteY51" fmla="*/ 789908 h 980419"/>
              <a:gd name="connsiteX52" fmla="*/ 499757 w 848033"/>
              <a:gd name="connsiteY52" fmla="*/ 869442 h 980419"/>
              <a:gd name="connsiteX53" fmla="*/ 544715 w 848033"/>
              <a:gd name="connsiteY53" fmla="*/ 913448 h 980419"/>
              <a:gd name="connsiteX54" fmla="*/ 609485 w 848033"/>
              <a:gd name="connsiteY54" fmla="*/ 932498 h 980419"/>
              <a:gd name="connsiteX55" fmla="*/ 776839 w 848033"/>
              <a:gd name="connsiteY55" fmla="*/ 958406 h 980419"/>
              <a:gd name="connsiteX56" fmla="*/ 816654 w 848033"/>
              <a:gd name="connsiteY56" fmla="*/ 923258 h 980419"/>
              <a:gd name="connsiteX57" fmla="*/ 816654 w 848033"/>
              <a:gd name="connsiteY57" fmla="*/ 684657 h 980419"/>
              <a:gd name="connsiteX58" fmla="*/ 656062 w 848033"/>
              <a:gd name="connsiteY58" fmla="*/ 370523 h 980419"/>
              <a:gd name="connsiteX59" fmla="*/ 548239 w 848033"/>
              <a:gd name="connsiteY59" fmla="*/ 303276 h 980419"/>
              <a:gd name="connsiteX60" fmla="*/ 496423 w 848033"/>
              <a:gd name="connsiteY60" fmla="*/ 335471 h 980419"/>
              <a:gd name="connsiteX61" fmla="*/ 495280 w 848033"/>
              <a:gd name="connsiteY61" fmla="*/ 402812 h 980419"/>
              <a:gd name="connsiteX62" fmla="*/ 503091 w 848033"/>
              <a:gd name="connsiteY62" fmla="*/ 520446 h 980419"/>
              <a:gd name="connsiteX63" fmla="*/ 509187 w 848033"/>
              <a:gd name="connsiteY63" fmla="*/ 530733 h 980419"/>
              <a:gd name="connsiteX64" fmla="*/ 615676 w 848033"/>
              <a:gd name="connsiteY64" fmla="*/ 544449 h 980419"/>
              <a:gd name="connsiteX65" fmla="*/ 636917 w 848033"/>
              <a:gd name="connsiteY65" fmla="*/ 536924 h 980419"/>
              <a:gd name="connsiteX66" fmla="*/ 658253 w 848033"/>
              <a:gd name="connsiteY66" fmla="*/ 541401 h 980419"/>
              <a:gd name="connsiteX67" fmla="*/ 643299 w 848033"/>
              <a:gd name="connsiteY67" fmla="*/ 557594 h 980419"/>
              <a:gd name="connsiteX68" fmla="*/ 609580 w 848033"/>
              <a:gd name="connsiteY68" fmla="*/ 569976 h 980419"/>
              <a:gd name="connsiteX69" fmla="*/ 636250 w 848033"/>
              <a:gd name="connsiteY69" fmla="*/ 588359 h 980419"/>
              <a:gd name="connsiteX70" fmla="*/ 640346 w 848033"/>
              <a:gd name="connsiteY70" fmla="*/ 603028 h 980419"/>
              <a:gd name="connsiteX71" fmla="*/ 625106 w 848033"/>
              <a:gd name="connsiteY71" fmla="*/ 605600 h 980419"/>
              <a:gd name="connsiteX72" fmla="*/ 604437 w 848033"/>
              <a:gd name="connsiteY72" fmla="*/ 593027 h 980419"/>
              <a:gd name="connsiteX73" fmla="*/ 528332 w 848033"/>
              <a:gd name="connsiteY73" fmla="*/ 569786 h 980419"/>
              <a:gd name="connsiteX74" fmla="*/ 644537 w 848033"/>
              <a:gd name="connsiteY74" fmla="*/ 652272 h 980419"/>
              <a:gd name="connsiteX75" fmla="*/ 704925 w 848033"/>
              <a:gd name="connsiteY75" fmla="*/ 667036 h 980419"/>
              <a:gd name="connsiteX76" fmla="*/ 715974 w 848033"/>
              <a:gd name="connsiteY76" fmla="*/ 681419 h 980419"/>
              <a:gd name="connsiteX77" fmla="*/ 701211 w 848033"/>
              <a:gd name="connsiteY77" fmla="*/ 689610 h 980419"/>
              <a:gd name="connsiteX78" fmla="*/ 686256 w 848033"/>
              <a:gd name="connsiteY78" fmla="*/ 687038 h 980419"/>
              <a:gd name="connsiteX79" fmla="*/ 693019 w 848033"/>
              <a:gd name="connsiteY79" fmla="*/ 709803 h 980419"/>
              <a:gd name="connsiteX80" fmla="*/ 687399 w 848033"/>
              <a:gd name="connsiteY80" fmla="*/ 728567 h 980419"/>
              <a:gd name="connsiteX81" fmla="*/ 673207 w 848033"/>
              <a:gd name="connsiteY81" fmla="*/ 717042 h 980419"/>
              <a:gd name="connsiteX82" fmla="*/ 663301 w 848033"/>
              <a:gd name="connsiteY82" fmla="*/ 693134 h 980419"/>
              <a:gd name="connsiteX83" fmla="*/ 650347 w 848033"/>
              <a:gd name="connsiteY83" fmla="*/ 677894 h 980419"/>
              <a:gd name="connsiteX84" fmla="*/ 584434 w 848033"/>
              <a:gd name="connsiteY84" fmla="*/ 654463 h 980419"/>
              <a:gd name="connsiteX85" fmla="*/ 633393 w 848033"/>
              <a:gd name="connsiteY85" fmla="*/ 753332 h 980419"/>
              <a:gd name="connsiteX86" fmla="*/ 651204 w 848033"/>
              <a:gd name="connsiteY86" fmla="*/ 769620 h 980419"/>
              <a:gd name="connsiteX87" fmla="*/ 656824 w 848033"/>
              <a:gd name="connsiteY87" fmla="*/ 787908 h 980419"/>
              <a:gd name="connsiteX88" fmla="*/ 636726 w 848033"/>
              <a:gd name="connsiteY88" fmla="*/ 786003 h 980419"/>
              <a:gd name="connsiteX89" fmla="*/ 601770 w 848033"/>
              <a:gd name="connsiteY89" fmla="*/ 754952 h 980419"/>
              <a:gd name="connsiteX90" fmla="*/ 605008 w 848033"/>
              <a:gd name="connsiteY90" fmla="*/ 813626 h 980419"/>
              <a:gd name="connsiteX91" fmla="*/ 594626 w 848033"/>
              <a:gd name="connsiteY91" fmla="*/ 828770 h 980419"/>
              <a:gd name="connsiteX92" fmla="*/ 583863 w 848033"/>
              <a:gd name="connsiteY92" fmla="*/ 815150 h 980419"/>
              <a:gd name="connsiteX93" fmla="*/ 582148 w 848033"/>
              <a:gd name="connsiteY93" fmla="*/ 801719 h 980419"/>
              <a:gd name="connsiteX94" fmla="*/ 561003 w 848033"/>
              <a:gd name="connsiteY94" fmla="*/ 817531 h 980419"/>
              <a:gd name="connsiteX95" fmla="*/ 545382 w 848033"/>
              <a:gd name="connsiteY95" fmla="*/ 816388 h 980419"/>
              <a:gd name="connsiteX96" fmla="*/ 547953 w 848033"/>
              <a:gd name="connsiteY96" fmla="*/ 801434 h 980419"/>
              <a:gd name="connsiteX97" fmla="*/ 566146 w 848033"/>
              <a:gd name="connsiteY97" fmla="*/ 785432 h 980419"/>
              <a:gd name="connsiteX98" fmla="*/ 579195 w 848033"/>
              <a:gd name="connsiteY98" fmla="*/ 767144 h 980419"/>
              <a:gd name="connsiteX99" fmla="*/ 550335 w 848033"/>
              <a:gd name="connsiteY99" fmla="*/ 633984 h 980419"/>
              <a:gd name="connsiteX100" fmla="*/ 490232 w 848033"/>
              <a:gd name="connsiteY100" fmla="*/ 581406 h 980419"/>
              <a:gd name="connsiteX101" fmla="*/ 233819 w 848033"/>
              <a:gd name="connsiteY101" fmla="*/ 570357 h 980419"/>
              <a:gd name="connsiteX102" fmla="*/ 193242 w 848033"/>
              <a:gd name="connsiteY102" fmla="*/ 555022 h 980419"/>
              <a:gd name="connsiteX103" fmla="*/ 184384 w 848033"/>
              <a:gd name="connsiteY103" fmla="*/ 540925 h 980419"/>
              <a:gd name="connsiteX104" fmla="*/ 200196 w 848033"/>
              <a:gd name="connsiteY104" fmla="*/ 535400 h 980419"/>
              <a:gd name="connsiteX105" fmla="*/ 249440 w 848033"/>
              <a:gd name="connsiteY105" fmla="*/ 551879 h 980419"/>
              <a:gd name="connsiteX106" fmla="*/ 266109 w 848033"/>
              <a:gd name="connsiteY106" fmla="*/ 554450 h 980419"/>
              <a:gd name="connsiteX107" fmla="*/ 337641 w 848033"/>
              <a:gd name="connsiteY107" fmla="*/ 529114 h 980419"/>
              <a:gd name="connsiteX108" fmla="*/ 344785 w 848033"/>
              <a:gd name="connsiteY108" fmla="*/ 519208 h 980419"/>
              <a:gd name="connsiteX109" fmla="*/ 353548 w 848033"/>
              <a:gd name="connsiteY109" fmla="*/ 396431 h 980419"/>
              <a:gd name="connsiteX110" fmla="*/ 350881 w 848033"/>
              <a:gd name="connsiteY110" fmla="*/ 330803 h 980419"/>
              <a:gd name="connsiteX111" fmla="*/ 308590 w 848033"/>
              <a:gd name="connsiteY111" fmla="*/ 302038 h 980419"/>
              <a:gd name="connsiteX112" fmla="*/ 257346 w 848033"/>
              <a:gd name="connsiteY112" fmla="*/ 322040 h 980419"/>
              <a:gd name="connsiteX113" fmla="*/ 118090 w 848033"/>
              <a:gd name="connsiteY113" fmla="*/ 459867 h 980419"/>
              <a:gd name="connsiteX114" fmla="*/ 29603 w 848033"/>
              <a:gd name="connsiteY114" fmla="*/ 909257 h 980419"/>
              <a:gd name="connsiteX115" fmla="*/ 90182 w 848033"/>
              <a:gd name="connsiteY115" fmla="*/ 958406 h 980419"/>
              <a:gd name="connsiteX116" fmla="*/ 286968 w 848033"/>
              <a:gd name="connsiteY116" fmla="*/ 919734 h 980419"/>
              <a:gd name="connsiteX117" fmla="*/ 358215 w 848033"/>
              <a:gd name="connsiteY117" fmla="*/ 838390 h 980419"/>
              <a:gd name="connsiteX118" fmla="*/ 353739 w 848033"/>
              <a:gd name="connsiteY118" fmla="*/ 580835 h 980419"/>
              <a:gd name="connsiteX119" fmla="*/ 288778 w 848033"/>
              <a:gd name="connsiteY119" fmla="*/ 642366 h 980419"/>
              <a:gd name="connsiteX120" fmla="*/ 270395 w 848033"/>
              <a:gd name="connsiteY120" fmla="*/ 716185 h 980419"/>
              <a:gd name="connsiteX121" fmla="*/ 295065 w 848033"/>
              <a:gd name="connsiteY121" fmla="*/ 801053 h 980419"/>
              <a:gd name="connsiteX122" fmla="*/ 298398 w 848033"/>
              <a:gd name="connsiteY122" fmla="*/ 816102 h 980419"/>
              <a:gd name="connsiteX123" fmla="*/ 281634 w 848033"/>
              <a:gd name="connsiteY123" fmla="*/ 817055 h 980419"/>
              <a:gd name="connsiteX124" fmla="*/ 261537 w 848033"/>
              <a:gd name="connsiteY124" fmla="*/ 802291 h 980419"/>
              <a:gd name="connsiteX125" fmla="*/ 260489 w 848033"/>
              <a:gd name="connsiteY125" fmla="*/ 811054 h 980419"/>
              <a:gd name="connsiteX126" fmla="*/ 248106 w 848033"/>
              <a:gd name="connsiteY126" fmla="*/ 829437 h 980419"/>
              <a:gd name="connsiteX127" fmla="*/ 238677 w 848033"/>
              <a:gd name="connsiteY127" fmla="*/ 809530 h 980419"/>
              <a:gd name="connsiteX128" fmla="*/ 241534 w 848033"/>
              <a:gd name="connsiteY128" fmla="*/ 755237 h 980419"/>
              <a:gd name="connsiteX129" fmla="*/ 205625 w 848033"/>
              <a:gd name="connsiteY129" fmla="*/ 786194 h 980419"/>
              <a:gd name="connsiteX130" fmla="*/ 186289 w 848033"/>
              <a:gd name="connsiteY130" fmla="*/ 789051 h 980419"/>
              <a:gd name="connsiteX131" fmla="*/ 192099 w 848033"/>
              <a:gd name="connsiteY131" fmla="*/ 770192 h 980419"/>
              <a:gd name="connsiteX132" fmla="*/ 238391 w 848033"/>
              <a:gd name="connsiteY132" fmla="*/ 728186 h 980419"/>
              <a:gd name="connsiteX133" fmla="*/ 246963 w 848033"/>
              <a:gd name="connsiteY133" fmla="*/ 715994 h 980419"/>
              <a:gd name="connsiteX134" fmla="*/ 260298 w 848033"/>
              <a:gd name="connsiteY134" fmla="*/ 652272 h 980419"/>
              <a:gd name="connsiteX135" fmla="*/ 230485 w 848033"/>
              <a:gd name="connsiteY135" fmla="*/ 665036 h 980419"/>
              <a:gd name="connsiteX136" fmla="*/ 168954 w 848033"/>
              <a:gd name="connsiteY136" fmla="*/ 720757 h 980419"/>
              <a:gd name="connsiteX137" fmla="*/ 155809 w 848033"/>
              <a:gd name="connsiteY137" fmla="*/ 728758 h 980419"/>
              <a:gd name="connsiteX138" fmla="*/ 149237 w 848033"/>
              <a:gd name="connsiteY138" fmla="*/ 714756 h 980419"/>
              <a:gd name="connsiteX139" fmla="*/ 156571 w 848033"/>
              <a:gd name="connsiteY139" fmla="*/ 687229 h 980419"/>
              <a:gd name="connsiteX140" fmla="*/ 143046 w 848033"/>
              <a:gd name="connsiteY140" fmla="*/ 690086 h 980419"/>
              <a:gd name="connsiteX141" fmla="*/ 133044 w 848033"/>
              <a:gd name="connsiteY141" fmla="*/ 689324 h 980419"/>
              <a:gd name="connsiteX142" fmla="*/ 127139 w 848033"/>
              <a:gd name="connsiteY142" fmla="*/ 678466 h 980419"/>
              <a:gd name="connsiteX143" fmla="*/ 141236 w 848033"/>
              <a:gd name="connsiteY143" fmla="*/ 667893 h 980419"/>
              <a:gd name="connsiteX144" fmla="*/ 241534 w 848033"/>
              <a:gd name="connsiteY144" fmla="*/ 635603 h 980419"/>
              <a:gd name="connsiteX145" fmla="*/ 314496 w 848033"/>
              <a:gd name="connsiteY145" fmla="*/ 571405 h 980419"/>
              <a:gd name="connsiteX146" fmla="*/ 242391 w 848033"/>
              <a:gd name="connsiteY146" fmla="*/ 591217 h 980419"/>
              <a:gd name="connsiteX147" fmla="*/ 218674 w 848033"/>
              <a:gd name="connsiteY147" fmla="*/ 605504 h 980419"/>
              <a:gd name="connsiteX148" fmla="*/ 202196 w 848033"/>
              <a:gd name="connsiteY148" fmla="*/ 602361 h 980419"/>
              <a:gd name="connsiteX149" fmla="*/ 207625 w 848033"/>
              <a:gd name="connsiteY149" fmla="*/ 587788 h 980419"/>
              <a:gd name="connsiteX150" fmla="*/ 233819 w 848033"/>
              <a:gd name="connsiteY150" fmla="*/ 570357 h 98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48033" h="980419">
                <a:moveTo>
                  <a:pt x="374979" y="500444"/>
                </a:moveTo>
                <a:cubicBezTo>
                  <a:pt x="378408" y="479108"/>
                  <a:pt x="384600" y="457772"/>
                  <a:pt x="384790" y="436436"/>
                </a:cubicBezTo>
                <a:cubicBezTo>
                  <a:pt x="385838" y="325850"/>
                  <a:pt x="385266" y="215360"/>
                  <a:pt x="385552" y="104775"/>
                </a:cubicBezTo>
                <a:cubicBezTo>
                  <a:pt x="385647" y="73914"/>
                  <a:pt x="375075" y="47149"/>
                  <a:pt x="357358" y="22670"/>
                </a:cubicBezTo>
                <a:cubicBezTo>
                  <a:pt x="352215" y="15526"/>
                  <a:pt x="345261" y="6953"/>
                  <a:pt x="356406" y="1143"/>
                </a:cubicBezTo>
                <a:cubicBezTo>
                  <a:pt x="360120" y="-762"/>
                  <a:pt x="370503" y="5334"/>
                  <a:pt x="374884" y="10382"/>
                </a:cubicBezTo>
                <a:cubicBezTo>
                  <a:pt x="404412" y="44577"/>
                  <a:pt x="409174" y="86678"/>
                  <a:pt x="408984" y="129350"/>
                </a:cubicBezTo>
                <a:cubicBezTo>
                  <a:pt x="408603" y="236411"/>
                  <a:pt x="407936" y="343567"/>
                  <a:pt x="405936" y="450628"/>
                </a:cubicBezTo>
                <a:cubicBezTo>
                  <a:pt x="405364" y="480155"/>
                  <a:pt x="398982" y="509302"/>
                  <a:pt x="375075" y="531114"/>
                </a:cubicBezTo>
                <a:cubicBezTo>
                  <a:pt x="371646" y="534257"/>
                  <a:pt x="372217" y="541687"/>
                  <a:pt x="370693" y="548354"/>
                </a:cubicBezTo>
                <a:cubicBezTo>
                  <a:pt x="428510" y="538734"/>
                  <a:pt x="428510" y="538734"/>
                  <a:pt x="478040" y="551593"/>
                </a:cubicBezTo>
                <a:cubicBezTo>
                  <a:pt x="475563" y="544354"/>
                  <a:pt x="475373" y="537210"/>
                  <a:pt x="471658" y="534162"/>
                </a:cubicBezTo>
                <a:cubicBezTo>
                  <a:pt x="446417" y="512921"/>
                  <a:pt x="438511" y="484156"/>
                  <a:pt x="437940" y="453485"/>
                </a:cubicBezTo>
                <a:cubicBezTo>
                  <a:pt x="436130" y="358616"/>
                  <a:pt x="435177" y="263652"/>
                  <a:pt x="434701" y="168688"/>
                </a:cubicBezTo>
                <a:cubicBezTo>
                  <a:pt x="434511" y="136874"/>
                  <a:pt x="434034" y="104680"/>
                  <a:pt x="438511" y="73343"/>
                </a:cubicBezTo>
                <a:cubicBezTo>
                  <a:pt x="441750" y="50483"/>
                  <a:pt x="452322" y="28480"/>
                  <a:pt x="460990" y="6668"/>
                </a:cubicBezTo>
                <a:cubicBezTo>
                  <a:pt x="462324" y="2953"/>
                  <a:pt x="470991" y="2096"/>
                  <a:pt x="476325" y="0"/>
                </a:cubicBezTo>
                <a:cubicBezTo>
                  <a:pt x="477754" y="4953"/>
                  <a:pt x="482040" y="11716"/>
                  <a:pt x="480135" y="14669"/>
                </a:cubicBezTo>
                <a:cubicBezTo>
                  <a:pt x="452418" y="58198"/>
                  <a:pt x="457180" y="107252"/>
                  <a:pt x="456799" y="154781"/>
                </a:cubicBezTo>
                <a:cubicBezTo>
                  <a:pt x="456037" y="250889"/>
                  <a:pt x="457561" y="346996"/>
                  <a:pt x="458895" y="443008"/>
                </a:cubicBezTo>
                <a:cubicBezTo>
                  <a:pt x="459276" y="466249"/>
                  <a:pt x="461943" y="489775"/>
                  <a:pt x="482040" y="507968"/>
                </a:cubicBezTo>
                <a:cubicBezTo>
                  <a:pt x="479469" y="477869"/>
                  <a:pt x="475563" y="447770"/>
                  <a:pt x="474611" y="417576"/>
                </a:cubicBezTo>
                <a:cubicBezTo>
                  <a:pt x="473563" y="385953"/>
                  <a:pt x="472515" y="353854"/>
                  <a:pt x="476706" y="322707"/>
                </a:cubicBezTo>
                <a:cubicBezTo>
                  <a:pt x="481088" y="290132"/>
                  <a:pt x="507948" y="274225"/>
                  <a:pt x="540333" y="279368"/>
                </a:cubicBezTo>
                <a:cubicBezTo>
                  <a:pt x="589387" y="287179"/>
                  <a:pt x="627678" y="314992"/>
                  <a:pt x="663015" y="347186"/>
                </a:cubicBezTo>
                <a:cubicBezTo>
                  <a:pt x="742168" y="419291"/>
                  <a:pt x="791984" y="509492"/>
                  <a:pt x="822845" y="610934"/>
                </a:cubicBezTo>
                <a:cubicBezTo>
                  <a:pt x="846753" y="689420"/>
                  <a:pt x="851229" y="770096"/>
                  <a:pt x="846181" y="851440"/>
                </a:cubicBezTo>
                <a:cubicBezTo>
                  <a:pt x="844467" y="879062"/>
                  <a:pt x="840657" y="906685"/>
                  <a:pt x="837228" y="934212"/>
                </a:cubicBezTo>
                <a:cubicBezTo>
                  <a:pt x="833418" y="964692"/>
                  <a:pt x="821226" y="979170"/>
                  <a:pt x="790269" y="978599"/>
                </a:cubicBezTo>
                <a:cubicBezTo>
                  <a:pt x="747788" y="977837"/>
                  <a:pt x="704830" y="974788"/>
                  <a:pt x="663015" y="967359"/>
                </a:cubicBezTo>
                <a:cubicBezTo>
                  <a:pt x="621105" y="959930"/>
                  <a:pt x="580529" y="945547"/>
                  <a:pt x="539190" y="934688"/>
                </a:cubicBezTo>
                <a:cubicBezTo>
                  <a:pt x="508425" y="926592"/>
                  <a:pt x="490137" y="905923"/>
                  <a:pt x="478897" y="877443"/>
                </a:cubicBezTo>
                <a:cubicBezTo>
                  <a:pt x="462038" y="834485"/>
                  <a:pt x="459371" y="789242"/>
                  <a:pt x="460895" y="744188"/>
                </a:cubicBezTo>
                <a:cubicBezTo>
                  <a:pt x="462705" y="691610"/>
                  <a:pt x="468134" y="639223"/>
                  <a:pt x="471944" y="586740"/>
                </a:cubicBezTo>
                <a:cubicBezTo>
                  <a:pt x="472230" y="582740"/>
                  <a:pt x="471944" y="578739"/>
                  <a:pt x="471944" y="574929"/>
                </a:cubicBezTo>
                <a:cubicBezTo>
                  <a:pt x="440035" y="558641"/>
                  <a:pt x="408317" y="559689"/>
                  <a:pt x="375265" y="572643"/>
                </a:cubicBezTo>
                <a:cubicBezTo>
                  <a:pt x="378123" y="602075"/>
                  <a:pt x="381361" y="631317"/>
                  <a:pt x="383647" y="660654"/>
                </a:cubicBezTo>
                <a:cubicBezTo>
                  <a:pt x="388695" y="723614"/>
                  <a:pt x="392315" y="786670"/>
                  <a:pt x="377837" y="848963"/>
                </a:cubicBezTo>
                <a:cubicBezTo>
                  <a:pt x="374122" y="865061"/>
                  <a:pt x="367645" y="880967"/>
                  <a:pt x="360025" y="895731"/>
                </a:cubicBezTo>
                <a:cubicBezTo>
                  <a:pt x="351072" y="913162"/>
                  <a:pt x="336594" y="925449"/>
                  <a:pt x="317353" y="931736"/>
                </a:cubicBezTo>
                <a:cubicBezTo>
                  <a:pt x="241915" y="956501"/>
                  <a:pt x="165620" y="977170"/>
                  <a:pt x="85800" y="980313"/>
                </a:cubicBezTo>
                <a:cubicBezTo>
                  <a:pt x="72084" y="980885"/>
                  <a:pt x="58083" y="979075"/>
                  <a:pt x="44557" y="976598"/>
                </a:cubicBezTo>
                <a:cubicBezTo>
                  <a:pt x="25507" y="973169"/>
                  <a:pt x="14744" y="961358"/>
                  <a:pt x="11696" y="941546"/>
                </a:cubicBezTo>
                <a:cubicBezTo>
                  <a:pt x="-8783" y="806482"/>
                  <a:pt x="-5830" y="673799"/>
                  <a:pt x="48653" y="546068"/>
                </a:cubicBezTo>
                <a:cubicBezTo>
                  <a:pt x="89610" y="450056"/>
                  <a:pt x="146951" y="366522"/>
                  <a:pt x="236010" y="308610"/>
                </a:cubicBezTo>
                <a:cubicBezTo>
                  <a:pt x="253631" y="297180"/>
                  <a:pt x="273824" y="288131"/>
                  <a:pt x="294017" y="282226"/>
                </a:cubicBezTo>
                <a:cubicBezTo>
                  <a:pt x="341070" y="268510"/>
                  <a:pt x="373741" y="291751"/>
                  <a:pt x="374884" y="340995"/>
                </a:cubicBezTo>
                <a:cubicBezTo>
                  <a:pt x="375837" y="380143"/>
                  <a:pt x="371931" y="419481"/>
                  <a:pt x="370026" y="458724"/>
                </a:cubicBezTo>
                <a:cubicBezTo>
                  <a:pt x="369360" y="472345"/>
                  <a:pt x="368217" y="485966"/>
                  <a:pt x="367264" y="499586"/>
                </a:cubicBezTo>
                <a:cubicBezTo>
                  <a:pt x="369931" y="499967"/>
                  <a:pt x="372408" y="500158"/>
                  <a:pt x="374979" y="500444"/>
                </a:cubicBezTo>
                <a:close/>
                <a:moveTo>
                  <a:pt x="490232" y="581406"/>
                </a:moveTo>
                <a:cubicBezTo>
                  <a:pt x="487946" y="652653"/>
                  <a:pt x="484041" y="721328"/>
                  <a:pt x="484326" y="789908"/>
                </a:cubicBezTo>
                <a:cubicBezTo>
                  <a:pt x="484422" y="816483"/>
                  <a:pt x="492613" y="843439"/>
                  <a:pt x="499757" y="869442"/>
                </a:cubicBezTo>
                <a:cubicBezTo>
                  <a:pt x="505853" y="891826"/>
                  <a:pt x="521379" y="907066"/>
                  <a:pt x="544715" y="913448"/>
                </a:cubicBezTo>
                <a:cubicBezTo>
                  <a:pt x="566432" y="919448"/>
                  <a:pt x="587673" y="927068"/>
                  <a:pt x="609485" y="932498"/>
                </a:cubicBezTo>
                <a:cubicBezTo>
                  <a:pt x="664444" y="946023"/>
                  <a:pt x="719403" y="960120"/>
                  <a:pt x="776839" y="958406"/>
                </a:cubicBezTo>
                <a:cubicBezTo>
                  <a:pt x="808367" y="957453"/>
                  <a:pt x="812272" y="953643"/>
                  <a:pt x="816654" y="923258"/>
                </a:cubicBezTo>
                <a:cubicBezTo>
                  <a:pt x="827893" y="843725"/>
                  <a:pt x="830465" y="764096"/>
                  <a:pt x="816654" y="684657"/>
                </a:cubicBezTo>
                <a:cubicBezTo>
                  <a:pt x="795603" y="563594"/>
                  <a:pt x="745311" y="456819"/>
                  <a:pt x="656062" y="370523"/>
                </a:cubicBezTo>
                <a:cubicBezTo>
                  <a:pt x="625106" y="340614"/>
                  <a:pt x="590625" y="315182"/>
                  <a:pt x="548239" y="303276"/>
                </a:cubicBezTo>
                <a:cubicBezTo>
                  <a:pt x="517378" y="294513"/>
                  <a:pt x="500900" y="303562"/>
                  <a:pt x="496423" y="335471"/>
                </a:cubicBezTo>
                <a:cubicBezTo>
                  <a:pt x="493280" y="357569"/>
                  <a:pt x="494232" y="380429"/>
                  <a:pt x="495280" y="402812"/>
                </a:cubicBezTo>
                <a:cubicBezTo>
                  <a:pt x="496995" y="442055"/>
                  <a:pt x="500043" y="481203"/>
                  <a:pt x="503091" y="520446"/>
                </a:cubicBezTo>
                <a:cubicBezTo>
                  <a:pt x="503376" y="524066"/>
                  <a:pt x="506139" y="529304"/>
                  <a:pt x="509187" y="530733"/>
                </a:cubicBezTo>
                <a:cubicBezTo>
                  <a:pt x="543096" y="546926"/>
                  <a:pt x="576909" y="564547"/>
                  <a:pt x="615676" y="544449"/>
                </a:cubicBezTo>
                <a:cubicBezTo>
                  <a:pt x="622248" y="541020"/>
                  <a:pt x="629868" y="539591"/>
                  <a:pt x="636917" y="536924"/>
                </a:cubicBezTo>
                <a:cubicBezTo>
                  <a:pt x="645299" y="533876"/>
                  <a:pt x="655491" y="529781"/>
                  <a:pt x="658253" y="541401"/>
                </a:cubicBezTo>
                <a:cubicBezTo>
                  <a:pt x="659205" y="545497"/>
                  <a:pt x="649680" y="554069"/>
                  <a:pt x="643299" y="557594"/>
                </a:cubicBezTo>
                <a:cubicBezTo>
                  <a:pt x="633583" y="562832"/>
                  <a:pt x="622534" y="565404"/>
                  <a:pt x="609580" y="569976"/>
                </a:cubicBezTo>
                <a:cubicBezTo>
                  <a:pt x="620343" y="577120"/>
                  <a:pt x="629202" y="581787"/>
                  <a:pt x="636250" y="588359"/>
                </a:cubicBezTo>
                <a:cubicBezTo>
                  <a:pt x="639393" y="591312"/>
                  <a:pt x="639108" y="598075"/>
                  <a:pt x="640346" y="603028"/>
                </a:cubicBezTo>
                <a:cubicBezTo>
                  <a:pt x="635202" y="604076"/>
                  <a:pt x="629297" y="607124"/>
                  <a:pt x="625106" y="605600"/>
                </a:cubicBezTo>
                <a:cubicBezTo>
                  <a:pt x="617676" y="602933"/>
                  <a:pt x="610723" y="598075"/>
                  <a:pt x="604437" y="593027"/>
                </a:cubicBezTo>
                <a:cubicBezTo>
                  <a:pt x="583196" y="576167"/>
                  <a:pt x="558717" y="570833"/>
                  <a:pt x="528332" y="569786"/>
                </a:cubicBezTo>
                <a:cubicBezTo>
                  <a:pt x="562050" y="608933"/>
                  <a:pt x="595864" y="640842"/>
                  <a:pt x="644537" y="652272"/>
                </a:cubicBezTo>
                <a:cubicBezTo>
                  <a:pt x="664730" y="657035"/>
                  <a:pt x="685113" y="661035"/>
                  <a:pt x="704925" y="667036"/>
                </a:cubicBezTo>
                <a:cubicBezTo>
                  <a:pt x="709593" y="668465"/>
                  <a:pt x="712355" y="676465"/>
                  <a:pt x="715974" y="681419"/>
                </a:cubicBezTo>
                <a:cubicBezTo>
                  <a:pt x="711117" y="684276"/>
                  <a:pt x="706449" y="688277"/>
                  <a:pt x="701211" y="689610"/>
                </a:cubicBezTo>
                <a:cubicBezTo>
                  <a:pt x="697305" y="690658"/>
                  <a:pt x="692638" y="688277"/>
                  <a:pt x="686256" y="687038"/>
                </a:cubicBezTo>
                <a:cubicBezTo>
                  <a:pt x="689019" y="695897"/>
                  <a:pt x="692829" y="702755"/>
                  <a:pt x="693019" y="709803"/>
                </a:cubicBezTo>
                <a:cubicBezTo>
                  <a:pt x="693210" y="715994"/>
                  <a:pt x="689400" y="722281"/>
                  <a:pt x="687399" y="728567"/>
                </a:cubicBezTo>
                <a:cubicBezTo>
                  <a:pt x="682542" y="724757"/>
                  <a:pt x="676255" y="721900"/>
                  <a:pt x="673207" y="717042"/>
                </a:cubicBezTo>
                <a:cubicBezTo>
                  <a:pt x="668730" y="709803"/>
                  <a:pt x="667397" y="700659"/>
                  <a:pt x="663301" y="693134"/>
                </a:cubicBezTo>
                <a:cubicBezTo>
                  <a:pt x="660158" y="687324"/>
                  <a:pt x="655872" y="680180"/>
                  <a:pt x="650347" y="677894"/>
                </a:cubicBezTo>
                <a:cubicBezTo>
                  <a:pt x="628821" y="669131"/>
                  <a:pt x="606532" y="662083"/>
                  <a:pt x="584434" y="654463"/>
                </a:cubicBezTo>
                <a:cubicBezTo>
                  <a:pt x="589578" y="693134"/>
                  <a:pt x="594531" y="731425"/>
                  <a:pt x="633393" y="753332"/>
                </a:cubicBezTo>
                <a:cubicBezTo>
                  <a:pt x="640251" y="757238"/>
                  <a:pt x="646632" y="763238"/>
                  <a:pt x="651204" y="769620"/>
                </a:cubicBezTo>
                <a:cubicBezTo>
                  <a:pt x="654919" y="774763"/>
                  <a:pt x="659110" y="784288"/>
                  <a:pt x="656824" y="787908"/>
                </a:cubicBezTo>
                <a:cubicBezTo>
                  <a:pt x="650919" y="797338"/>
                  <a:pt x="643108" y="791813"/>
                  <a:pt x="636726" y="786003"/>
                </a:cubicBezTo>
                <a:cubicBezTo>
                  <a:pt x="625773" y="776192"/>
                  <a:pt x="614724" y="766477"/>
                  <a:pt x="601770" y="754952"/>
                </a:cubicBezTo>
                <a:cubicBezTo>
                  <a:pt x="603008" y="776859"/>
                  <a:pt x="604056" y="795242"/>
                  <a:pt x="605008" y="813626"/>
                </a:cubicBezTo>
                <a:cubicBezTo>
                  <a:pt x="605389" y="821436"/>
                  <a:pt x="605675" y="830675"/>
                  <a:pt x="594626" y="828770"/>
                </a:cubicBezTo>
                <a:cubicBezTo>
                  <a:pt x="590340" y="828008"/>
                  <a:pt x="586720" y="820293"/>
                  <a:pt x="583863" y="815150"/>
                </a:cubicBezTo>
                <a:cubicBezTo>
                  <a:pt x="582243" y="812102"/>
                  <a:pt x="582815" y="807911"/>
                  <a:pt x="582148" y="801719"/>
                </a:cubicBezTo>
                <a:cubicBezTo>
                  <a:pt x="573766" y="808196"/>
                  <a:pt x="568051" y="814292"/>
                  <a:pt x="561003" y="817531"/>
                </a:cubicBezTo>
                <a:cubicBezTo>
                  <a:pt x="556812" y="819436"/>
                  <a:pt x="550620" y="816959"/>
                  <a:pt x="545382" y="816388"/>
                </a:cubicBezTo>
                <a:cubicBezTo>
                  <a:pt x="546144" y="811340"/>
                  <a:pt x="545191" y="804863"/>
                  <a:pt x="547953" y="801434"/>
                </a:cubicBezTo>
                <a:cubicBezTo>
                  <a:pt x="552906" y="795242"/>
                  <a:pt x="560526" y="791242"/>
                  <a:pt x="566146" y="785432"/>
                </a:cubicBezTo>
                <a:cubicBezTo>
                  <a:pt x="571385" y="779907"/>
                  <a:pt x="580148" y="772287"/>
                  <a:pt x="579195" y="767144"/>
                </a:cubicBezTo>
                <a:cubicBezTo>
                  <a:pt x="571099" y="722376"/>
                  <a:pt x="564336" y="676942"/>
                  <a:pt x="550335" y="633984"/>
                </a:cubicBezTo>
                <a:cubicBezTo>
                  <a:pt x="542619" y="610838"/>
                  <a:pt x="522522" y="590836"/>
                  <a:pt x="490232" y="581406"/>
                </a:cubicBezTo>
                <a:close/>
                <a:moveTo>
                  <a:pt x="233819" y="570357"/>
                </a:moveTo>
                <a:cubicBezTo>
                  <a:pt x="218769" y="564833"/>
                  <a:pt x="205530" y="560927"/>
                  <a:pt x="193242" y="555022"/>
                </a:cubicBezTo>
                <a:cubicBezTo>
                  <a:pt x="189051" y="552926"/>
                  <a:pt x="187242" y="545783"/>
                  <a:pt x="184384" y="540925"/>
                </a:cubicBezTo>
                <a:cubicBezTo>
                  <a:pt x="189718" y="538925"/>
                  <a:pt x="195719" y="534162"/>
                  <a:pt x="200196" y="535400"/>
                </a:cubicBezTo>
                <a:cubicBezTo>
                  <a:pt x="216864" y="539877"/>
                  <a:pt x="232962" y="546545"/>
                  <a:pt x="249440" y="551879"/>
                </a:cubicBezTo>
                <a:cubicBezTo>
                  <a:pt x="254774" y="553593"/>
                  <a:pt x="261251" y="555974"/>
                  <a:pt x="266109" y="554450"/>
                </a:cubicBezTo>
                <a:cubicBezTo>
                  <a:pt x="290207" y="546735"/>
                  <a:pt x="314019" y="538067"/>
                  <a:pt x="337641" y="529114"/>
                </a:cubicBezTo>
                <a:cubicBezTo>
                  <a:pt x="340880" y="527876"/>
                  <a:pt x="344404" y="522732"/>
                  <a:pt x="344785" y="519208"/>
                </a:cubicBezTo>
                <a:cubicBezTo>
                  <a:pt x="348119" y="478346"/>
                  <a:pt x="351738" y="437388"/>
                  <a:pt x="353548" y="396431"/>
                </a:cubicBezTo>
                <a:cubicBezTo>
                  <a:pt x="354501" y="374618"/>
                  <a:pt x="354310" y="352330"/>
                  <a:pt x="350881" y="330803"/>
                </a:cubicBezTo>
                <a:cubicBezTo>
                  <a:pt x="346976" y="306038"/>
                  <a:pt x="333069" y="296609"/>
                  <a:pt x="308590" y="302038"/>
                </a:cubicBezTo>
                <a:cubicBezTo>
                  <a:pt x="290874" y="305943"/>
                  <a:pt x="273252" y="313087"/>
                  <a:pt x="257346" y="322040"/>
                </a:cubicBezTo>
                <a:cubicBezTo>
                  <a:pt x="198576" y="355187"/>
                  <a:pt x="154476" y="403955"/>
                  <a:pt x="118090" y="459867"/>
                </a:cubicBezTo>
                <a:cubicBezTo>
                  <a:pt x="28650" y="597694"/>
                  <a:pt x="8934" y="749713"/>
                  <a:pt x="29603" y="909257"/>
                </a:cubicBezTo>
                <a:cubicBezTo>
                  <a:pt x="35985" y="958596"/>
                  <a:pt x="38842" y="960406"/>
                  <a:pt x="90182" y="958406"/>
                </a:cubicBezTo>
                <a:cubicBezTo>
                  <a:pt x="157714" y="955738"/>
                  <a:pt x="222008" y="936022"/>
                  <a:pt x="286968" y="919734"/>
                </a:cubicBezTo>
                <a:cubicBezTo>
                  <a:pt x="331355" y="908685"/>
                  <a:pt x="351072" y="880015"/>
                  <a:pt x="358215" y="838390"/>
                </a:cubicBezTo>
                <a:cubicBezTo>
                  <a:pt x="372979" y="753047"/>
                  <a:pt x="363264" y="668179"/>
                  <a:pt x="353739" y="580835"/>
                </a:cubicBezTo>
                <a:cubicBezTo>
                  <a:pt x="324497" y="595884"/>
                  <a:pt x="298779" y="611696"/>
                  <a:pt x="288778" y="642366"/>
                </a:cubicBezTo>
                <a:cubicBezTo>
                  <a:pt x="280872" y="666369"/>
                  <a:pt x="276300" y="691515"/>
                  <a:pt x="270395" y="716185"/>
                </a:cubicBezTo>
                <a:cubicBezTo>
                  <a:pt x="262489" y="749046"/>
                  <a:pt x="256203" y="781336"/>
                  <a:pt x="295065" y="801053"/>
                </a:cubicBezTo>
                <a:cubicBezTo>
                  <a:pt x="298017" y="802577"/>
                  <a:pt x="297351" y="810863"/>
                  <a:pt x="298398" y="816102"/>
                </a:cubicBezTo>
                <a:cubicBezTo>
                  <a:pt x="292779" y="816578"/>
                  <a:pt x="286206" y="819055"/>
                  <a:pt x="281634" y="817055"/>
                </a:cubicBezTo>
                <a:cubicBezTo>
                  <a:pt x="274586" y="814007"/>
                  <a:pt x="268966" y="808006"/>
                  <a:pt x="261537" y="802291"/>
                </a:cubicBezTo>
                <a:cubicBezTo>
                  <a:pt x="261060" y="806672"/>
                  <a:pt x="260679" y="808863"/>
                  <a:pt x="260489" y="811054"/>
                </a:cubicBezTo>
                <a:cubicBezTo>
                  <a:pt x="259917" y="819626"/>
                  <a:pt x="261251" y="830199"/>
                  <a:pt x="248106" y="829437"/>
                </a:cubicBezTo>
                <a:cubicBezTo>
                  <a:pt x="234581" y="828580"/>
                  <a:pt x="238296" y="817721"/>
                  <a:pt x="238677" y="809530"/>
                </a:cubicBezTo>
                <a:cubicBezTo>
                  <a:pt x="239439" y="792480"/>
                  <a:pt x="240486" y="775430"/>
                  <a:pt x="241534" y="755237"/>
                </a:cubicBezTo>
                <a:cubicBezTo>
                  <a:pt x="228199" y="767048"/>
                  <a:pt x="217626" y="777621"/>
                  <a:pt x="205625" y="786194"/>
                </a:cubicBezTo>
                <a:cubicBezTo>
                  <a:pt x="200862" y="789527"/>
                  <a:pt x="192861" y="788194"/>
                  <a:pt x="186289" y="789051"/>
                </a:cubicBezTo>
                <a:cubicBezTo>
                  <a:pt x="188099" y="782669"/>
                  <a:pt x="188004" y="774287"/>
                  <a:pt x="192099" y="770192"/>
                </a:cubicBezTo>
                <a:cubicBezTo>
                  <a:pt x="206768" y="755428"/>
                  <a:pt x="223056" y="742283"/>
                  <a:pt x="238391" y="728186"/>
                </a:cubicBezTo>
                <a:cubicBezTo>
                  <a:pt x="242010" y="724853"/>
                  <a:pt x="245916" y="720471"/>
                  <a:pt x="246963" y="715994"/>
                </a:cubicBezTo>
                <a:cubicBezTo>
                  <a:pt x="251821" y="695420"/>
                  <a:pt x="255726" y="674561"/>
                  <a:pt x="260298" y="652272"/>
                </a:cubicBezTo>
                <a:cubicBezTo>
                  <a:pt x="249345" y="657035"/>
                  <a:pt x="240296" y="662750"/>
                  <a:pt x="230485" y="665036"/>
                </a:cubicBezTo>
                <a:cubicBezTo>
                  <a:pt x="199434" y="672370"/>
                  <a:pt x="174383" y="685038"/>
                  <a:pt x="168954" y="720757"/>
                </a:cubicBezTo>
                <a:cubicBezTo>
                  <a:pt x="168477" y="723995"/>
                  <a:pt x="160381" y="726091"/>
                  <a:pt x="155809" y="728758"/>
                </a:cubicBezTo>
                <a:cubicBezTo>
                  <a:pt x="153428" y="724090"/>
                  <a:pt x="148856" y="719233"/>
                  <a:pt x="149237" y="714756"/>
                </a:cubicBezTo>
                <a:cubicBezTo>
                  <a:pt x="149999" y="705993"/>
                  <a:pt x="153618" y="697516"/>
                  <a:pt x="156571" y="687229"/>
                </a:cubicBezTo>
                <a:cubicBezTo>
                  <a:pt x="150666" y="688562"/>
                  <a:pt x="146856" y="689705"/>
                  <a:pt x="143046" y="690086"/>
                </a:cubicBezTo>
                <a:cubicBezTo>
                  <a:pt x="139712" y="690372"/>
                  <a:pt x="135045" y="691134"/>
                  <a:pt x="133044" y="689324"/>
                </a:cubicBezTo>
                <a:cubicBezTo>
                  <a:pt x="129996" y="686657"/>
                  <a:pt x="126091" y="679895"/>
                  <a:pt x="127139" y="678466"/>
                </a:cubicBezTo>
                <a:cubicBezTo>
                  <a:pt x="130663" y="673989"/>
                  <a:pt x="135807" y="669608"/>
                  <a:pt x="141236" y="667893"/>
                </a:cubicBezTo>
                <a:cubicBezTo>
                  <a:pt x="174669" y="656939"/>
                  <a:pt x="209244" y="649034"/>
                  <a:pt x="241534" y="635603"/>
                </a:cubicBezTo>
                <a:cubicBezTo>
                  <a:pt x="271443" y="623221"/>
                  <a:pt x="292493" y="598170"/>
                  <a:pt x="314496" y="571405"/>
                </a:cubicBezTo>
                <a:cubicBezTo>
                  <a:pt x="277634" y="572357"/>
                  <a:pt x="267728" y="575310"/>
                  <a:pt x="242391" y="591217"/>
                </a:cubicBezTo>
                <a:cubicBezTo>
                  <a:pt x="234581" y="596170"/>
                  <a:pt x="227151" y="602266"/>
                  <a:pt x="218674" y="605504"/>
                </a:cubicBezTo>
                <a:cubicBezTo>
                  <a:pt x="214197" y="607219"/>
                  <a:pt x="207720" y="603599"/>
                  <a:pt x="202196" y="602361"/>
                </a:cubicBezTo>
                <a:cubicBezTo>
                  <a:pt x="203910" y="597408"/>
                  <a:pt x="204196" y="590836"/>
                  <a:pt x="207625" y="587788"/>
                </a:cubicBezTo>
                <a:cubicBezTo>
                  <a:pt x="214959" y="581311"/>
                  <a:pt x="223818" y="576834"/>
                  <a:pt x="233819" y="570357"/>
                </a:cubicBezTo>
                <a:close/>
              </a:path>
            </a:pathLst>
          </a:custGeom>
          <a:solidFill>
            <a:schemeClr val="bg1"/>
          </a:solidFill>
          <a:ln w="635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0995"/>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E012EEE5-55E0-180B-ECAA-C6229AB3D0F0}"/>
              </a:ext>
            </a:extLst>
          </p:cNvPr>
          <p:cNvSpPr/>
          <p:nvPr/>
        </p:nvSpPr>
        <p:spPr>
          <a:xfrm rot="5400000" flipH="1" flipV="1">
            <a:off x="8401944" y="3231511"/>
            <a:ext cx="423199" cy="1841254"/>
          </a:xfrm>
          <a:custGeom>
            <a:avLst/>
            <a:gdLst>
              <a:gd name="connsiteX0" fmla="*/ 0 w 707739"/>
              <a:gd name="connsiteY0" fmla="*/ 225535 h 1445777"/>
              <a:gd name="connsiteX1" fmla="*/ 225535 w 707739"/>
              <a:gd name="connsiteY1" fmla="*/ 0 h 1445777"/>
              <a:gd name="connsiteX2" fmla="*/ 482204 w 707739"/>
              <a:gd name="connsiteY2" fmla="*/ 0 h 1445777"/>
              <a:gd name="connsiteX3" fmla="*/ 707739 w 707739"/>
              <a:gd name="connsiteY3" fmla="*/ 225535 h 1445777"/>
              <a:gd name="connsiteX4" fmla="*/ 707739 w 707739"/>
              <a:gd name="connsiteY4" fmla="*/ 1220242 h 1445777"/>
              <a:gd name="connsiteX5" fmla="*/ 482204 w 707739"/>
              <a:gd name="connsiteY5" fmla="*/ 1445777 h 1445777"/>
              <a:gd name="connsiteX6" fmla="*/ 225535 w 707739"/>
              <a:gd name="connsiteY6" fmla="*/ 1445777 h 1445777"/>
              <a:gd name="connsiteX7" fmla="*/ 0 w 707739"/>
              <a:gd name="connsiteY7" fmla="*/ 1220242 h 1445777"/>
              <a:gd name="connsiteX8" fmla="*/ 0 w 707739"/>
              <a:gd name="connsiteY8" fmla="*/ 225535 h 1445777"/>
              <a:gd name="connsiteX0" fmla="*/ 707739 w 799179"/>
              <a:gd name="connsiteY0" fmla="*/ 225535 h 1445777"/>
              <a:gd name="connsiteX1" fmla="*/ 707739 w 799179"/>
              <a:gd name="connsiteY1" fmla="*/ 1220242 h 1445777"/>
              <a:gd name="connsiteX2" fmla="*/ 482204 w 799179"/>
              <a:gd name="connsiteY2" fmla="*/ 1445777 h 1445777"/>
              <a:gd name="connsiteX3" fmla="*/ 225535 w 799179"/>
              <a:gd name="connsiteY3" fmla="*/ 1445777 h 1445777"/>
              <a:gd name="connsiteX4" fmla="*/ 0 w 799179"/>
              <a:gd name="connsiteY4" fmla="*/ 1220242 h 1445777"/>
              <a:gd name="connsiteX5" fmla="*/ 0 w 799179"/>
              <a:gd name="connsiteY5" fmla="*/ 225535 h 1445777"/>
              <a:gd name="connsiteX6" fmla="*/ 225535 w 799179"/>
              <a:gd name="connsiteY6" fmla="*/ 0 h 1445777"/>
              <a:gd name="connsiteX7" fmla="*/ 482204 w 799179"/>
              <a:gd name="connsiteY7" fmla="*/ 0 h 1445777"/>
              <a:gd name="connsiteX8" fmla="*/ 799179 w 799179"/>
              <a:gd name="connsiteY8" fmla="*/ 316975 h 1445777"/>
              <a:gd name="connsiteX0" fmla="*/ 707739 w 707739"/>
              <a:gd name="connsiteY0" fmla="*/ 225535 h 1445777"/>
              <a:gd name="connsiteX1" fmla="*/ 707739 w 707739"/>
              <a:gd name="connsiteY1" fmla="*/ 1220242 h 1445777"/>
              <a:gd name="connsiteX2" fmla="*/ 482204 w 707739"/>
              <a:gd name="connsiteY2" fmla="*/ 1445777 h 1445777"/>
              <a:gd name="connsiteX3" fmla="*/ 225535 w 707739"/>
              <a:gd name="connsiteY3" fmla="*/ 1445777 h 1445777"/>
              <a:gd name="connsiteX4" fmla="*/ 0 w 707739"/>
              <a:gd name="connsiteY4" fmla="*/ 1220242 h 1445777"/>
              <a:gd name="connsiteX5" fmla="*/ 0 w 707739"/>
              <a:gd name="connsiteY5" fmla="*/ 225535 h 1445777"/>
              <a:gd name="connsiteX6" fmla="*/ 225535 w 707739"/>
              <a:gd name="connsiteY6" fmla="*/ 0 h 1445777"/>
              <a:gd name="connsiteX7" fmla="*/ 482204 w 707739"/>
              <a:gd name="connsiteY7" fmla="*/ 0 h 1445777"/>
              <a:gd name="connsiteX0" fmla="*/ 707739 w 707739"/>
              <a:gd name="connsiteY0" fmla="*/ 225535 h 1445777"/>
              <a:gd name="connsiteX1" fmla="*/ 707739 w 707739"/>
              <a:gd name="connsiteY1" fmla="*/ 1220242 h 1445777"/>
              <a:gd name="connsiteX2" fmla="*/ 482204 w 707739"/>
              <a:gd name="connsiteY2" fmla="*/ 1445777 h 1445777"/>
              <a:gd name="connsiteX3" fmla="*/ 225535 w 707739"/>
              <a:gd name="connsiteY3" fmla="*/ 1445777 h 1445777"/>
              <a:gd name="connsiteX4" fmla="*/ 0 w 707739"/>
              <a:gd name="connsiteY4" fmla="*/ 1220242 h 1445777"/>
              <a:gd name="connsiteX5" fmla="*/ 0 w 707739"/>
              <a:gd name="connsiteY5" fmla="*/ 225535 h 1445777"/>
              <a:gd name="connsiteX6" fmla="*/ 225535 w 707739"/>
              <a:gd name="connsiteY6" fmla="*/ 0 h 1445777"/>
              <a:gd name="connsiteX0" fmla="*/ 707739 w 707739"/>
              <a:gd name="connsiteY0" fmla="*/ 0 h 1220242"/>
              <a:gd name="connsiteX1" fmla="*/ 707739 w 707739"/>
              <a:gd name="connsiteY1" fmla="*/ 994707 h 1220242"/>
              <a:gd name="connsiteX2" fmla="*/ 482204 w 707739"/>
              <a:gd name="connsiteY2" fmla="*/ 1220242 h 1220242"/>
              <a:gd name="connsiteX3" fmla="*/ 225535 w 707739"/>
              <a:gd name="connsiteY3" fmla="*/ 1220242 h 1220242"/>
              <a:gd name="connsiteX4" fmla="*/ 0 w 707739"/>
              <a:gd name="connsiteY4" fmla="*/ 994707 h 1220242"/>
              <a:gd name="connsiteX5" fmla="*/ 0 w 707739"/>
              <a:gd name="connsiteY5" fmla="*/ 0 h 1220242"/>
              <a:gd name="connsiteX0" fmla="*/ 707739 w 707739"/>
              <a:gd name="connsiteY0" fmla="*/ 994707 h 1220242"/>
              <a:gd name="connsiteX1" fmla="*/ 482204 w 707739"/>
              <a:gd name="connsiteY1" fmla="*/ 1220242 h 1220242"/>
              <a:gd name="connsiteX2" fmla="*/ 225535 w 707739"/>
              <a:gd name="connsiteY2" fmla="*/ 1220242 h 1220242"/>
              <a:gd name="connsiteX3" fmla="*/ 0 w 707739"/>
              <a:gd name="connsiteY3" fmla="*/ 994707 h 1220242"/>
              <a:gd name="connsiteX4" fmla="*/ 0 w 707739"/>
              <a:gd name="connsiteY4" fmla="*/ 0 h 1220242"/>
              <a:gd name="connsiteX0" fmla="*/ 482204 w 482204"/>
              <a:gd name="connsiteY0" fmla="*/ 1220242 h 1220242"/>
              <a:gd name="connsiteX1" fmla="*/ 225535 w 482204"/>
              <a:gd name="connsiteY1" fmla="*/ 1220242 h 1220242"/>
              <a:gd name="connsiteX2" fmla="*/ 0 w 482204"/>
              <a:gd name="connsiteY2" fmla="*/ 994707 h 1220242"/>
              <a:gd name="connsiteX3" fmla="*/ 0 w 482204"/>
              <a:gd name="connsiteY3" fmla="*/ 0 h 1220242"/>
              <a:gd name="connsiteX0" fmla="*/ 487693 w 487693"/>
              <a:gd name="connsiteY0" fmla="*/ 1796409 h 1796409"/>
              <a:gd name="connsiteX1" fmla="*/ 231024 w 487693"/>
              <a:gd name="connsiteY1" fmla="*/ 1796409 h 1796409"/>
              <a:gd name="connsiteX2" fmla="*/ 5489 w 487693"/>
              <a:gd name="connsiteY2" fmla="*/ 1570874 h 1796409"/>
              <a:gd name="connsiteX3" fmla="*/ 0 w 487693"/>
              <a:gd name="connsiteY3" fmla="*/ 0 h 1796409"/>
            </a:gdLst>
            <a:ahLst/>
            <a:cxnLst>
              <a:cxn ang="0">
                <a:pos x="connsiteX0" y="connsiteY0"/>
              </a:cxn>
              <a:cxn ang="0">
                <a:pos x="connsiteX1" y="connsiteY1"/>
              </a:cxn>
              <a:cxn ang="0">
                <a:pos x="connsiteX2" y="connsiteY2"/>
              </a:cxn>
              <a:cxn ang="0">
                <a:pos x="connsiteX3" y="connsiteY3"/>
              </a:cxn>
            </a:cxnLst>
            <a:rect l="l" t="t" r="r" b="b"/>
            <a:pathLst>
              <a:path w="487693" h="1796409">
                <a:moveTo>
                  <a:pt x="487693" y="1796409"/>
                </a:moveTo>
                <a:lnTo>
                  <a:pt x="231024" y="1796409"/>
                </a:lnTo>
                <a:cubicBezTo>
                  <a:pt x="106464" y="1796409"/>
                  <a:pt x="5489" y="1695434"/>
                  <a:pt x="5489" y="1570874"/>
                </a:cubicBezTo>
                <a:cubicBezTo>
                  <a:pt x="5489" y="1239305"/>
                  <a:pt x="0" y="331569"/>
                  <a:pt x="0" y="0"/>
                </a:cubicBezTo>
              </a:path>
            </a:pathLst>
          </a:custGeom>
          <a:noFill/>
          <a:ln w="19050" cap="rnd">
            <a:solidFill>
              <a:schemeClr val="tx2"/>
            </a:solidFill>
            <a:round/>
            <a:headEnd type="triangle" w="lg" len="me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81068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6851-924E-5F98-F273-61A162648F40}"/>
              </a:ext>
            </a:extLst>
          </p:cNvPr>
          <p:cNvSpPr>
            <a:spLocks noGrp="1"/>
          </p:cNvSpPr>
          <p:nvPr>
            <p:ph type="title"/>
          </p:nvPr>
        </p:nvSpPr>
        <p:spPr/>
        <p:txBody>
          <a:bodyPr anchor="b">
            <a:normAutofit/>
          </a:bodyPr>
          <a:lstStyle/>
          <a:p>
            <a:r>
              <a:rPr lang="en-GB"/>
              <a:t>Expression of TSLP, IL-25 and IL-33 are elevated in CRSwNP</a:t>
            </a:r>
          </a:p>
        </p:txBody>
      </p:sp>
      <p:sp>
        <p:nvSpPr>
          <p:cNvPr id="7" name="Content Placeholder 6">
            <a:extLst>
              <a:ext uri="{FF2B5EF4-FFF2-40B4-BE49-F238E27FC236}">
                <a16:creationId xmlns:a16="http://schemas.microsoft.com/office/drawing/2014/main" id="{A7815277-B82C-8408-B015-009062681457}"/>
              </a:ext>
            </a:extLst>
          </p:cNvPr>
          <p:cNvSpPr>
            <a:spLocks noGrp="1"/>
          </p:cNvSpPr>
          <p:nvPr>
            <p:ph sz="quarter" idx="13"/>
          </p:nvPr>
        </p:nvSpPr>
        <p:spPr/>
        <p:txBody>
          <a:bodyPr/>
          <a:lstStyle/>
          <a:p>
            <a:r>
              <a:rPr lang="en-GB" baseline="30000" dirty="0"/>
              <a:t>a </a:t>
            </a:r>
            <a:r>
              <a:rPr lang="en-GB" dirty="0"/>
              <a:t>Control subjects (n=10) and </a:t>
            </a:r>
            <a:r>
              <a:rPr lang="en-GB" dirty="0" err="1"/>
              <a:t>CRSwNP</a:t>
            </a:r>
            <a:r>
              <a:rPr lang="en-GB" dirty="0"/>
              <a:t> (n=17); </a:t>
            </a:r>
            <a:r>
              <a:rPr lang="en-GB" baseline="-25000" dirty="0"/>
              <a:t> </a:t>
            </a:r>
            <a:r>
              <a:rPr lang="en-GB" baseline="30000" dirty="0"/>
              <a:t>b </a:t>
            </a:r>
            <a:r>
              <a:rPr lang="en-GB" dirty="0"/>
              <a:t>Values represent the ratio to control (uncinate process tissue from patients with allergic rhinitis)</a:t>
            </a:r>
            <a:r>
              <a:rPr lang="en-GB" baseline="30000" dirty="0"/>
              <a:t>10</a:t>
            </a:r>
          </a:p>
          <a:p>
            <a:r>
              <a:rPr lang="en-GB" dirty="0"/>
              <a:t>Figure adapted from Liu R, et al. Front Immunol 2021;12:530488. Licensed under CC-BY 4.0 from: </a:t>
            </a:r>
            <a:r>
              <a:rPr lang="en-GB" dirty="0">
                <a:hlinkClick r:id="rId3"/>
              </a:rPr>
              <a:t>https://creativecommons.org/licenses/by/4.0/</a:t>
            </a:r>
            <a:r>
              <a:rPr lang="en-GB" dirty="0"/>
              <a:t> (Accessed 15 May 2023) </a:t>
            </a:r>
            <a:br>
              <a:rPr lang="en-GB" dirty="0"/>
            </a:br>
            <a:r>
              <a:rPr lang="en-GB" dirty="0" err="1"/>
              <a:t>CRSwNP</a:t>
            </a:r>
            <a:r>
              <a:rPr lang="en-GB" dirty="0"/>
              <a:t>, chronic rhinosinusitis with nasal polyps; </a:t>
            </a:r>
            <a:r>
              <a:rPr lang="en-GB" dirty="0" err="1"/>
              <a:t>CRSsNP</a:t>
            </a:r>
            <a:r>
              <a:rPr lang="en-GB" dirty="0"/>
              <a:t>, chronic rhinosinusitis without nasal polyps; </a:t>
            </a:r>
            <a:r>
              <a:rPr lang="en-GB" i="1" dirty="0"/>
              <a:t>GAPDH</a:t>
            </a:r>
            <a:r>
              <a:rPr lang="en-GB" dirty="0"/>
              <a:t>, glyceraldehyde 3-phosphate dehydrogenase; IL, interleukin; mRNA, messenger ribonucleic acid;                                     TSLP, thymic stromal lymphopoietin; UP, uncinate process</a:t>
            </a:r>
            <a:br>
              <a:rPr lang="en-GB" dirty="0"/>
            </a:br>
            <a:r>
              <a:rPr lang="en-GB" dirty="0"/>
              <a:t>1. Deng H, et al. J Asthma Allergy 2021;14:839–850; 2. Dogan M, et al. </a:t>
            </a:r>
            <a:r>
              <a:rPr lang="en-GB" dirty="0" err="1"/>
              <a:t>Eur</a:t>
            </a:r>
            <a:r>
              <a:rPr lang="en-GB" dirty="0"/>
              <a:t> Arch </a:t>
            </a:r>
            <a:r>
              <a:rPr lang="en-GB" dirty="0" err="1"/>
              <a:t>Otorhinolaryngol</a:t>
            </a:r>
            <a:r>
              <a:rPr lang="en-GB" dirty="0"/>
              <a:t> 2019;276:1685–1691; 3. Workman AD, et al. Int Forum Allergy </a:t>
            </a:r>
            <a:r>
              <a:rPr lang="en-GB" dirty="0" err="1"/>
              <a:t>Rhinol</a:t>
            </a:r>
            <a:r>
              <a:rPr lang="en-GB" dirty="0"/>
              <a:t> 2019;9:776–786; 4. Liu R, et al. </a:t>
            </a:r>
            <a:br>
              <a:rPr lang="en-GB" dirty="0"/>
            </a:br>
            <a:r>
              <a:rPr lang="en-GB" dirty="0"/>
              <a:t>Front Immunol 2021;12:530488; 5. </a:t>
            </a:r>
            <a:r>
              <a:rPr lang="en-GB" dirty="0" err="1"/>
              <a:t>Nagarkar</a:t>
            </a:r>
            <a:r>
              <a:rPr lang="en-GB" dirty="0"/>
              <a:t> DR, et al. J Allergy Clin Immunol 2013;132:593–600; 6. Wang B-F, et al. J Allergy Clin Immunol 2023;151(5):1379–1390.e11; 7. Shin S-H, et al. Int J Mol Sci 2020;21:2693; 8. Nagata Y, et al. Am J </a:t>
            </a:r>
            <a:r>
              <a:rPr lang="en-GB" dirty="0" err="1"/>
              <a:t>Rhinol</a:t>
            </a:r>
            <a:r>
              <a:rPr lang="en-GB" dirty="0"/>
              <a:t> Allergy 2019;33:378–387; 9. Kim D-K, et al. Thorax 2017;72:635–645; 10. Kobayashi Y, et al. Biomolecules 2020;10:326</a:t>
            </a:r>
          </a:p>
        </p:txBody>
      </p:sp>
      <p:sp>
        <p:nvSpPr>
          <p:cNvPr id="1034" name="Rectangle: Rounded Corners 1033">
            <a:extLst>
              <a:ext uri="{FF2B5EF4-FFF2-40B4-BE49-F238E27FC236}">
                <a16:creationId xmlns:a16="http://schemas.microsoft.com/office/drawing/2014/main" id="{98C55E4E-1FFA-5D35-B557-4F5BCB9A07AE}"/>
              </a:ext>
            </a:extLst>
          </p:cNvPr>
          <p:cNvSpPr/>
          <p:nvPr/>
        </p:nvSpPr>
        <p:spPr>
          <a:xfrm rot="5400000">
            <a:off x="5972702" y="-3499652"/>
            <a:ext cx="864000" cy="10619138"/>
          </a:xfrm>
          <a:prstGeom prst="roundRect">
            <a:avLst>
              <a:gd name="adj" fmla="val 0"/>
            </a:avLst>
          </a:prstGeom>
          <a:gradFill flip="none" rotWithShape="1">
            <a:gsLst>
              <a:gs pos="0">
                <a:schemeClr val="bg1">
                  <a:lumMod val="95000"/>
                </a:schemeClr>
              </a:gs>
              <a:gs pos="100000">
                <a:schemeClr val="bg1"/>
              </a:gs>
            </a:gsLst>
            <a:lin ang="5400000" scaled="1"/>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lIns="0" tIns="96000" rIns="0" bIns="816000"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 </a:t>
            </a:r>
            <a:r>
              <a:rPr kumimoji="0" lang="en-US" sz="2000" b="0" i="0" u="none" strike="noStrike" kern="1200" cap="none" spc="0" normalizeH="0" baseline="0" noProof="0">
                <a:ln>
                  <a:noFill/>
                </a:ln>
                <a:solidFill>
                  <a:srgbClr val="656665"/>
                </a:solidFill>
                <a:effectLst/>
                <a:uLnTx/>
                <a:uFillTx/>
                <a:latin typeface="Calibri"/>
                <a:ea typeface="+mn-ea"/>
                <a:cs typeface="+mn-cs"/>
              </a:rPr>
              <a:t>TSLP, IL-25 and IL-33 are </a:t>
            </a:r>
            <a:r>
              <a:rPr kumimoji="0" lang="en-US" sz="2000" b="1" i="0" u="none" strike="noStrike" kern="1200" cap="none" spc="0" normalizeH="0" baseline="0" noProof="0">
                <a:ln>
                  <a:noFill/>
                </a:ln>
                <a:solidFill>
                  <a:srgbClr val="590995"/>
                </a:solidFill>
                <a:effectLst/>
                <a:uLnTx/>
                <a:uFillTx/>
                <a:latin typeface="Calibri"/>
                <a:ea typeface="+mn-ea"/>
                <a:cs typeface="+mn-cs"/>
              </a:rPr>
              <a:t>elevated</a:t>
            </a:r>
            <a:r>
              <a:rPr kumimoji="0" lang="en-US" sz="2000" b="0" i="0" u="none" strike="noStrike" kern="1200" cap="none" spc="0" normalizeH="0" baseline="0" noProof="0">
                <a:ln>
                  <a:noFill/>
                </a:ln>
                <a:solidFill>
                  <a:srgbClr val="000000"/>
                </a:solidFill>
                <a:effectLst/>
                <a:uLnTx/>
                <a:uFillTx/>
                <a:latin typeface="Calibri"/>
                <a:ea typeface="+mn-ea"/>
                <a:cs typeface="+mn-cs"/>
              </a:rPr>
              <a:t> </a:t>
            </a:r>
            <a:r>
              <a:rPr kumimoji="0" lang="en-US" sz="2000" b="0" i="0" u="none" strike="noStrike" kern="1200" cap="none" spc="0" normalizeH="0" baseline="0" noProof="0">
                <a:ln>
                  <a:noFill/>
                </a:ln>
                <a:solidFill>
                  <a:srgbClr val="656665"/>
                </a:solidFill>
                <a:effectLst/>
                <a:uLnTx/>
                <a:uFillTx/>
                <a:latin typeface="Calibri"/>
                <a:ea typeface="+mn-ea"/>
                <a:cs typeface="+mn-cs"/>
              </a:rPr>
              <a:t>in cells from patients with CRSwNP</a:t>
            </a:r>
            <a:r>
              <a:rPr kumimoji="0" lang="en-US" sz="2000" b="0" i="0" u="none" strike="noStrike" kern="1200" cap="none" spc="0" normalizeH="0" baseline="30000" noProof="0">
                <a:ln>
                  <a:noFill/>
                </a:ln>
                <a:solidFill>
                  <a:srgbClr val="656665"/>
                </a:solidFill>
                <a:effectLst/>
                <a:uLnTx/>
                <a:uFillTx/>
                <a:latin typeface="Calibri"/>
                <a:ea typeface="+mn-ea"/>
                <a:cs typeface="+mn-cs"/>
              </a:rPr>
              <a:t>1–9</a:t>
            </a:r>
            <a:endParaRPr kumimoji="0" lang="en-US" sz="2000" b="0" i="0" u="none" strike="noStrike" kern="1200" cap="none" spc="0" normalizeH="0" baseline="0" noProof="0">
              <a:ln>
                <a:noFill/>
              </a:ln>
              <a:solidFill>
                <a:srgbClr val="656665"/>
              </a:solidFill>
              <a:effectLst/>
              <a:uLnTx/>
              <a:uFillTx/>
              <a:latin typeface="Calibri"/>
              <a:ea typeface="+mn-ea"/>
              <a:cs typeface="+mn-cs"/>
            </a:endParaRPr>
          </a:p>
        </p:txBody>
      </p:sp>
      <p:grpSp>
        <p:nvGrpSpPr>
          <p:cNvPr id="1035" name="Group 1034">
            <a:extLst>
              <a:ext uri="{FF2B5EF4-FFF2-40B4-BE49-F238E27FC236}">
                <a16:creationId xmlns:a16="http://schemas.microsoft.com/office/drawing/2014/main" id="{DE2BD86D-2C9B-59C6-B0F1-7896842CC458}"/>
              </a:ext>
            </a:extLst>
          </p:cNvPr>
          <p:cNvGrpSpPr/>
          <p:nvPr/>
        </p:nvGrpSpPr>
        <p:grpSpPr>
          <a:xfrm>
            <a:off x="492403" y="1284594"/>
            <a:ext cx="1050648" cy="1050646"/>
            <a:chOff x="-477794" y="3095599"/>
            <a:chExt cx="931409" cy="931409"/>
          </a:xfrm>
        </p:grpSpPr>
        <p:sp>
          <p:nvSpPr>
            <p:cNvPr id="1041" name="Circle: Hollow 1040">
              <a:extLst>
                <a:ext uri="{FF2B5EF4-FFF2-40B4-BE49-F238E27FC236}">
                  <a16:creationId xmlns:a16="http://schemas.microsoft.com/office/drawing/2014/main" id="{2420B21B-6FC3-B8F0-EDCF-744C66769AF9}"/>
                </a:ext>
              </a:extLst>
            </p:cNvPr>
            <p:cNvSpPr/>
            <p:nvPr/>
          </p:nvSpPr>
          <p:spPr>
            <a:xfrm>
              <a:off x="-477794" y="3095599"/>
              <a:ext cx="931409" cy="931409"/>
            </a:xfrm>
            <a:prstGeom prst="donut">
              <a:avLst>
                <a:gd name="adj" fmla="val 289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37" name="Graphic 1036">
              <a:extLst>
                <a:ext uri="{FF2B5EF4-FFF2-40B4-BE49-F238E27FC236}">
                  <a16:creationId xmlns:a16="http://schemas.microsoft.com/office/drawing/2014/main" id="{57AE127A-A3A1-281F-B37B-D175C326BB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882" y="3256510"/>
              <a:ext cx="609589" cy="609589"/>
            </a:xfrm>
            <a:prstGeom prst="rect">
              <a:avLst/>
            </a:prstGeom>
          </p:spPr>
        </p:pic>
      </p:grpSp>
      <p:grpSp>
        <p:nvGrpSpPr>
          <p:cNvPr id="1031" name="Group 1030">
            <a:extLst>
              <a:ext uri="{FF2B5EF4-FFF2-40B4-BE49-F238E27FC236}">
                <a16:creationId xmlns:a16="http://schemas.microsoft.com/office/drawing/2014/main" id="{DEA5D56F-BE3E-5B30-7C9A-D471B817A3A0}"/>
              </a:ext>
            </a:extLst>
          </p:cNvPr>
          <p:cNvGrpSpPr/>
          <p:nvPr/>
        </p:nvGrpSpPr>
        <p:grpSpPr>
          <a:xfrm>
            <a:off x="758240" y="1557917"/>
            <a:ext cx="504000" cy="504000"/>
            <a:chOff x="1547124" y="1503414"/>
            <a:chExt cx="504000" cy="504000"/>
          </a:xfrm>
        </p:grpSpPr>
        <p:sp>
          <p:nvSpPr>
            <p:cNvPr id="1032" name="Oval 1031">
              <a:extLst>
                <a:ext uri="{FF2B5EF4-FFF2-40B4-BE49-F238E27FC236}">
                  <a16:creationId xmlns:a16="http://schemas.microsoft.com/office/drawing/2014/main" id="{0C161152-0E39-9C0A-9710-05DCA4F80A76}"/>
                </a:ext>
              </a:extLst>
            </p:cNvPr>
            <p:cNvSpPr/>
            <p:nvPr/>
          </p:nvSpPr>
          <p:spPr>
            <a:xfrm>
              <a:off x="1547124" y="1503414"/>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33" name="Graphic 1032">
              <a:extLst>
                <a:ext uri="{FF2B5EF4-FFF2-40B4-BE49-F238E27FC236}">
                  <a16:creationId xmlns:a16="http://schemas.microsoft.com/office/drawing/2014/main" id="{78A2B65D-9EC1-6279-1F4A-3E552C3DF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3744" y="1542725"/>
              <a:ext cx="414000" cy="414000"/>
            </a:xfrm>
            <a:prstGeom prst="rect">
              <a:avLst/>
            </a:prstGeom>
          </p:spPr>
        </p:pic>
      </p:grpSp>
      <p:sp>
        <p:nvSpPr>
          <p:cNvPr id="1045" name="TextBox 1044">
            <a:extLst>
              <a:ext uri="{FF2B5EF4-FFF2-40B4-BE49-F238E27FC236}">
                <a16:creationId xmlns:a16="http://schemas.microsoft.com/office/drawing/2014/main" id="{321DA23D-D2FB-D896-90E0-09FCAE490748}"/>
              </a:ext>
            </a:extLst>
          </p:cNvPr>
          <p:cNvSpPr txBox="1"/>
          <p:nvPr/>
        </p:nvSpPr>
        <p:spPr>
          <a:xfrm>
            <a:off x="4060823" y="2417486"/>
            <a:ext cx="4171374" cy="817245"/>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400" b="1" i="1" u="none" strike="noStrike" kern="1200" cap="none" spc="0" normalizeH="0" baseline="0" noProof="0" dirty="0">
                <a:ln>
                  <a:noFill/>
                </a:ln>
                <a:solidFill>
                  <a:srgbClr val="590995"/>
                </a:solidFill>
                <a:effectLst/>
                <a:uLnTx/>
                <a:uFillTx/>
                <a:latin typeface="Calibri"/>
                <a:ea typeface="+mn-ea"/>
                <a:cs typeface="+mn-cs"/>
              </a:rPr>
              <a:t>IL-25</a:t>
            </a:r>
            <a:r>
              <a:rPr kumimoji="0" lang="en-GB" sz="1400" b="0" i="1" u="none" strike="noStrike" kern="1200" cap="none" spc="0" normalizeH="0" baseline="0" noProof="0" dirty="0">
                <a:ln>
                  <a:noFill/>
                </a:ln>
                <a:solidFill>
                  <a:srgbClr val="656665"/>
                </a:solidFill>
                <a:effectLst/>
                <a:uLnTx/>
                <a:uFillTx/>
                <a:latin typeface="Calibri"/>
                <a:ea typeface="+mn-ea"/>
                <a:cs typeface="+mn-cs"/>
              </a:rPr>
              <a:t> </a:t>
            </a:r>
            <a:r>
              <a:rPr kumimoji="0" lang="en-GB" sz="1400" b="0" i="0" u="none" strike="noStrike" kern="1200" cap="none" spc="0" normalizeH="0" baseline="0" noProof="0" dirty="0">
                <a:ln>
                  <a:noFill/>
                </a:ln>
                <a:solidFill>
                  <a:srgbClr val="656665"/>
                </a:solidFill>
                <a:effectLst/>
                <a:uLnTx/>
                <a:uFillTx/>
                <a:latin typeface="Calibri"/>
                <a:ea typeface="+mn-ea"/>
                <a:cs typeface="+mn-cs"/>
              </a:rPr>
              <a:t>levels are elevated in </a:t>
            </a:r>
            <a:r>
              <a:rPr kumimoji="0" lang="en-GB" sz="1400" b="1" i="0" u="none" strike="noStrike" kern="1200" cap="none" spc="0" normalizeH="0" baseline="0" noProof="0" dirty="0">
                <a:ln>
                  <a:noFill/>
                </a:ln>
                <a:solidFill>
                  <a:srgbClr val="590995"/>
                </a:solidFill>
                <a:effectLst/>
                <a:uLnTx/>
                <a:uFillTx/>
                <a:latin typeface="Calibri"/>
                <a:ea typeface="+mn-ea"/>
                <a:cs typeface="+mn-cs"/>
              </a:rPr>
              <a:t>nasal epithelial cells</a:t>
            </a:r>
            <a:br>
              <a:rPr kumimoji="0" lang="en-GB" sz="1400" b="1" i="0" u="none" strike="noStrike" kern="1200" cap="none" spc="0" normalizeH="0" baseline="0" noProof="0" dirty="0">
                <a:ln>
                  <a:noFill/>
                </a:ln>
                <a:solidFill>
                  <a:srgbClr val="590995"/>
                </a:solidFill>
                <a:effectLst/>
                <a:uLnTx/>
                <a:uFillTx/>
                <a:latin typeface="Calibri"/>
                <a:ea typeface="+mn-ea"/>
                <a:cs typeface="+mn-cs"/>
              </a:rPr>
            </a:br>
            <a:r>
              <a:rPr kumimoji="0" lang="en-GB" sz="1400" b="0" i="0" u="none" strike="noStrike" kern="1200" cap="none" spc="0" normalizeH="0" baseline="0" noProof="0" dirty="0">
                <a:ln>
                  <a:noFill/>
                </a:ln>
                <a:solidFill>
                  <a:srgbClr val="656665"/>
                </a:solidFill>
                <a:effectLst/>
                <a:uLnTx/>
                <a:uFillTx/>
                <a:latin typeface="Calibri"/>
                <a:ea typeface="+mn-ea"/>
                <a:cs typeface="+mn-cs"/>
              </a:rPr>
              <a:t>of patients with </a:t>
            </a:r>
            <a:r>
              <a:rPr kumimoji="0" lang="en-GB" sz="1400" b="0" i="0" u="none" strike="noStrike" kern="1200" cap="none" spc="0" normalizeH="0" baseline="0" noProof="0" dirty="0" err="1">
                <a:ln>
                  <a:noFill/>
                </a:ln>
                <a:solidFill>
                  <a:srgbClr val="656665"/>
                </a:solidFill>
                <a:effectLst/>
                <a:uLnTx/>
                <a:uFillTx/>
                <a:latin typeface="Calibri"/>
                <a:ea typeface="+mn-ea"/>
                <a:cs typeface="+mn-cs"/>
              </a:rPr>
              <a:t>CRSwNP</a:t>
            </a:r>
            <a:r>
              <a:rPr kumimoji="0" lang="en-GB" sz="1400" b="0" i="0" u="none" strike="noStrike" kern="1200" cap="none" spc="0" normalizeH="0" baseline="0" noProof="0" dirty="0">
                <a:ln>
                  <a:noFill/>
                </a:ln>
                <a:solidFill>
                  <a:srgbClr val="656665"/>
                </a:solidFill>
                <a:effectLst/>
                <a:uLnTx/>
                <a:uFillTx/>
                <a:latin typeface="Calibri"/>
                <a:ea typeface="+mn-ea"/>
                <a:cs typeface="+mn-cs"/>
              </a:rPr>
              <a:t>, compared with those</a:t>
            </a:r>
            <a:br>
              <a:rPr kumimoji="0" lang="en-GB" sz="1400" b="0" i="0" u="none" strike="noStrike" kern="1200" cap="none" spc="0" normalizeH="0" baseline="0" noProof="0" dirty="0">
                <a:ln>
                  <a:noFill/>
                </a:ln>
                <a:solidFill>
                  <a:srgbClr val="656665"/>
                </a:solidFill>
                <a:effectLst/>
                <a:uLnTx/>
                <a:uFillTx/>
                <a:latin typeface="Calibri"/>
                <a:ea typeface="+mn-ea"/>
                <a:cs typeface="+mn-cs"/>
              </a:rPr>
            </a:br>
            <a:r>
              <a:rPr kumimoji="0" lang="en-GB" sz="1400" b="0" i="0" u="none" strike="noStrike" kern="1200" cap="none" spc="0" normalizeH="0" baseline="0" noProof="0" dirty="0">
                <a:ln>
                  <a:noFill/>
                </a:ln>
                <a:solidFill>
                  <a:srgbClr val="656665"/>
                </a:solidFill>
                <a:effectLst/>
                <a:uLnTx/>
                <a:uFillTx/>
                <a:latin typeface="Calibri"/>
                <a:ea typeface="+mn-ea"/>
                <a:cs typeface="+mn-cs"/>
              </a:rPr>
              <a:t>of control subjects</a:t>
            </a:r>
            <a:r>
              <a:rPr kumimoji="0" lang="en-GB" sz="1400" b="0" i="0" u="none" strike="noStrike" kern="1200" cap="none" spc="0" normalizeH="0" baseline="30000" noProof="0" dirty="0">
                <a:ln>
                  <a:noFill/>
                </a:ln>
                <a:solidFill>
                  <a:srgbClr val="656665"/>
                </a:solidFill>
                <a:effectLst/>
                <a:uLnTx/>
                <a:uFillTx/>
                <a:latin typeface="Calibri"/>
                <a:ea typeface="+mn-ea"/>
                <a:cs typeface="+mn-cs"/>
              </a:rPr>
              <a:t>4a</a:t>
            </a:r>
            <a:endParaRPr kumimoji="0" lang="en-GB"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72D05F4-47DC-0A36-6A72-946631702A17}"/>
              </a:ext>
            </a:extLst>
          </p:cNvPr>
          <p:cNvSpPr txBox="1"/>
          <p:nvPr/>
        </p:nvSpPr>
        <p:spPr>
          <a:xfrm>
            <a:off x="119825" y="2417486"/>
            <a:ext cx="3847842" cy="817245"/>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400" b="1" i="1" u="none" strike="noStrike" kern="1200" cap="none" spc="0" normalizeH="0" baseline="0" noProof="0">
                <a:ln>
                  <a:noFill/>
                </a:ln>
                <a:solidFill>
                  <a:srgbClr val="28ABE1"/>
                </a:solidFill>
                <a:effectLst/>
                <a:uLnTx/>
                <a:uFillTx/>
                <a:latin typeface="Calibri"/>
                <a:ea typeface="+mn-ea"/>
                <a:cs typeface="+mn-cs"/>
              </a:rPr>
              <a:t>TSLP</a:t>
            </a:r>
            <a:r>
              <a:rPr kumimoji="0" lang="en-GB" sz="1400" b="1" i="0" u="none" strike="noStrike" kern="1200" cap="none" spc="0" normalizeH="0" baseline="0" noProof="0">
                <a:ln>
                  <a:noFill/>
                </a:ln>
                <a:solidFill>
                  <a:srgbClr val="656665"/>
                </a:solidFill>
                <a:effectLst/>
                <a:uLnTx/>
                <a:uFillTx/>
                <a:latin typeface="Calibri"/>
                <a:ea typeface="+mn-ea"/>
                <a:cs typeface="+mn-cs"/>
              </a:rPr>
              <a:t> </a:t>
            </a:r>
            <a:r>
              <a:rPr kumimoji="0" lang="en-GB" sz="1400" b="0" i="0" u="none" strike="noStrike" kern="1200" cap="none" spc="0" normalizeH="0" baseline="0" noProof="0">
                <a:ln>
                  <a:noFill/>
                </a:ln>
                <a:solidFill>
                  <a:srgbClr val="656665"/>
                </a:solidFill>
                <a:effectLst/>
                <a:uLnTx/>
                <a:uFillTx/>
                <a:latin typeface="Calibri"/>
                <a:ea typeface="+mn-ea"/>
                <a:cs typeface="+mn-cs"/>
              </a:rPr>
              <a:t>levels are higher in nasal polyp </a:t>
            </a:r>
            <a:br>
              <a:rPr kumimoji="0" lang="en-GB" sz="1400" b="0" i="0" u="none" strike="noStrike" kern="1200" cap="none" spc="0" normalizeH="0" baseline="0" noProof="0">
                <a:ln>
                  <a:noFill/>
                </a:ln>
                <a:solidFill>
                  <a:srgbClr val="656665"/>
                </a:solidFill>
                <a:effectLst/>
                <a:uLnTx/>
                <a:uFillTx/>
                <a:latin typeface="Calibri"/>
                <a:ea typeface="+mn-ea"/>
                <a:cs typeface="+mn-cs"/>
              </a:rPr>
            </a:br>
            <a:r>
              <a:rPr kumimoji="0" lang="en-GB" sz="1400" b="0" i="0" u="none" strike="noStrike" kern="1200" cap="none" spc="0" normalizeH="0" baseline="0" noProof="0">
                <a:ln>
                  <a:noFill/>
                </a:ln>
                <a:solidFill>
                  <a:srgbClr val="656665"/>
                </a:solidFill>
                <a:effectLst/>
                <a:uLnTx/>
                <a:uFillTx/>
                <a:latin typeface="Calibri"/>
                <a:ea typeface="+mn-ea"/>
                <a:cs typeface="+mn-cs"/>
              </a:rPr>
              <a:t>tissues compared with uncinate process </a:t>
            </a:r>
            <a:br>
              <a:rPr kumimoji="0" lang="en-GB" sz="1400" b="0" i="0" u="none" strike="noStrike" kern="1200" cap="none" spc="0" normalizeH="0" baseline="0" noProof="0">
                <a:ln>
                  <a:noFill/>
                </a:ln>
                <a:solidFill>
                  <a:srgbClr val="656665"/>
                </a:solidFill>
                <a:effectLst/>
                <a:uLnTx/>
                <a:uFillTx/>
                <a:latin typeface="Calibri"/>
                <a:ea typeface="+mn-ea"/>
                <a:cs typeface="+mn-cs"/>
              </a:rPr>
            </a:br>
            <a:r>
              <a:rPr kumimoji="0" lang="en-GB" sz="1400" b="0" i="0" u="none" strike="noStrike" kern="1200" cap="none" spc="0" normalizeH="0" baseline="0" noProof="0">
                <a:ln>
                  <a:noFill/>
                </a:ln>
                <a:solidFill>
                  <a:srgbClr val="656665"/>
                </a:solidFill>
                <a:effectLst/>
                <a:uLnTx/>
                <a:uFillTx/>
                <a:latin typeface="Calibri"/>
                <a:ea typeface="+mn-ea"/>
                <a:cs typeface="+mn-cs"/>
              </a:rPr>
              <a:t>tissues of the </a:t>
            </a:r>
            <a:r>
              <a:rPr kumimoji="0" lang="en-GB" sz="1400" b="1" i="0" u="none" strike="noStrike" kern="1200" cap="none" spc="0" normalizeH="0" baseline="0" noProof="0">
                <a:ln>
                  <a:noFill/>
                </a:ln>
                <a:solidFill>
                  <a:srgbClr val="28ABE1"/>
                </a:solidFill>
                <a:effectLst/>
                <a:uLnTx/>
                <a:uFillTx/>
                <a:latin typeface="Calibri"/>
                <a:ea typeface="+mn-ea"/>
                <a:cs typeface="+mn-cs"/>
              </a:rPr>
              <a:t>same patients </a:t>
            </a:r>
            <a:r>
              <a:rPr kumimoji="0" lang="en-GB" sz="1400" b="0" i="0" u="none" strike="noStrike" kern="1200" cap="none" spc="0" normalizeH="0" baseline="0" noProof="0">
                <a:ln>
                  <a:noFill/>
                </a:ln>
                <a:solidFill>
                  <a:srgbClr val="656665"/>
                </a:solidFill>
                <a:effectLst/>
                <a:uLnTx/>
                <a:uFillTx/>
                <a:latin typeface="Calibri"/>
                <a:ea typeface="+mn-ea"/>
                <a:cs typeface="+mn-cs"/>
              </a:rPr>
              <a:t>with CRSwNP</a:t>
            </a:r>
            <a:r>
              <a:rPr kumimoji="0" lang="en-GB" sz="1400" b="0" i="0" u="none" strike="noStrike" kern="1200" cap="none" spc="0" normalizeH="0" baseline="30000" noProof="0">
                <a:ln>
                  <a:noFill/>
                </a:ln>
                <a:solidFill>
                  <a:srgbClr val="656665"/>
                </a:solidFill>
                <a:effectLst/>
                <a:uLnTx/>
                <a:uFillTx/>
                <a:latin typeface="Calibri"/>
                <a:ea typeface="+mn-ea"/>
                <a:cs typeface="+mn-cs"/>
              </a:rPr>
              <a:t>10</a:t>
            </a:r>
            <a:endParaRPr kumimoji="0" lang="en-GB" sz="1400" b="1" i="0" u="none" strike="noStrike" kern="1200" cap="none" spc="0" normalizeH="0" baseline="30000" noProof="0">
              <a:ln>
                <a:noFill/>
              </a:ln>
              <a:solidFill>
                <a:srgbClr val="656665"/>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A0F765F9-EEB9-4BAC-9769-92F31D6B496D}"/>
              </a:ext>
            </a:extLst>
          </p:cNvPr>
          <p:cNvSpPr txBox="1"/>
          <p:nvPr/>
        </p:nvSpPr>
        <p:spPr>
          <a:xfrm>
            <a:off x="8325353" y="2417486"/>
            <a:ext cx="3589988" cy="817245"/>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Levels of </a:t>
            </a:r>
            <a:r>
              <a:rPr kumimoji="0" lang="en-GB" sz="1400" b="1" i="0" u="none" strike="noStrike" kern="1200" cap="none" spc="0" normalizeH="0" baseline="0" noProof="0">
                <a:ln>
                  <a:noFill/>
                </a:ln>
                <a:solidFill>
                  <a:srgbClr val="F35FAC"/>
                </a:solidFill>
                <a:effectLst/>
                <a:uLnTx/>
                <a:uFillTx/>
                <a:latin typeface="Calibri"/>
                <a:ea typeface="+mn-ea"/>
                <a:cs typeface="+mn-cs"/>
              </a:rPr>
              <a:t>IL-33</a:t>
            </a:r>
            <a:r>
              <a:rPr kumimoji="0" lang="en-GB" sz="1400" b="0" i="0" u="none" strike="noStrike" kern="1200" cap="none" spc="0" normalizeH="0" baseline="0" noProof="0">
                <a:ln>
                  <a:noFill/>
                </a:ln>
                <a:solidFill>
                  <a:srgbClr val="656665"/>
                </a:solidFill>
                <a:effectLst/>
                <a:uLnTx/>
                <a:uFillTx/>
                <a:latin typeface="Calibri"/>
                <a:ea typeface="+mn-ea"/>
                <a:cs typeface="+mn-cs"/>
              </a:rPr>
              <a:t> are increased in </a:t>
            </a:r>
            <a:r>
              <a:rPr kumimoji="0" lang="en-GB" sz="1400" b="1" i="0" u="none" strike="noStrike" kern="1200" cap="none" spc="0" normalizeH="0" baseline="0" noProof="0">
                <a:ln>
                  <a:noFill/>
                </a:ln>
                <a:solidFill>
                  <a:srgbClr val="F35FAC"/>
                </a:solidFill>
                <a:effectLst/>
                <a:uLnTx/>
                <a:uFillTx/>
                <a:latin typeface="Calibri"/>
                <a:ea typeface="+mn-ea"/>
                <a:cs typeface="+mn-cs"/>
              </a:rPr>
              <a:t>uncinate process tissues</a:t>
            </a:r>
            <a:r>
              <a:rPr kumimoji="0" lang="en-GB" sz="1400" b="0" i="0" u="none" strike="noStrike" kern="1200" cap="none" spc="0" normalizeH="0" baseline="0" noProof="0">
                <a:ln>
                  <a:noFill/>
                </a:ln>
                <a:solidFill>
                  <a:srgbClr val="656665"/>
                </a:solidFill>
                <a:effectLst/>
                <a:uLnTx/>
                <a:uFillTx/>
                <a:latin typeface="Calibri"/>
                <a:ea typeface="+mn-ea"/>
                <a:cs typeface="+mn-cs"/>
              </a:rPr>
              <a:t> from patients with </a:t>
            </a:r>
            <a:r>
              <a:rPr kumimoji="0" lang="en-GB" sz="1400" b="0" i="0" u="none" strike="noStrike" kern="1200" cap="none" spc="0" normalizeH="0" baseline="0" noProof="0" err="1">
                <a:ln>
                  <a:noFill/>
                </a:ln>
                <a:solidFill>
                  <a:srgbClr val="656665"/>
                </a:solidFill>
                <a:effectLst/>
                <a:uLnTx/>
                <a:uFillTx/>
                <a:latin typeface="Calibri"/>
                <a:ea typeface="+mn-ea"/>
                <a:cs typeface="+mn-cs"/>
              </a:rPr>
              <a:t>CRSwNP</a:t>
            </a:r>
            <a:r>
              <a:rPr kumimoji="0" lang="en-GB" sz="1400" b="0" i="0" u="none" strike="noStrike" kern="1200" cap="none" spc="0" normalizeH="0" baseline="0" noProof="0">
                <a:ln>
                  <a:noFill/>
                </a:ln>
                <a:solidFill>
                  <a:srgbClr val="656665"/>
                </a:solidFill>
                <a:effectLst/>
                <a:uLnTx/>
                <a:uFillTx/>
                <a:latin typeface="Calibri"/>
                <a:ea typeface="+mn-ea"/>
                <a:cs typeface="+mn-cs"/>
              </a:rPr>
              <a:t> compared with control subjects</a:t>
            </a:r>
            <a:r>
              <a:rPr kumimoji="0" lang="en-GB" sz="1400" b="0" i="0" u="none" strike="noStrike" kern="1200" cap="none" spc="0" normalizeH="0" baseline="30000" noProof="0">
                <a:ln>
                  <a:noFill/>
                </a:ln>
                <a:solidFill>
                  <a:srgbClr val="656665"/>
                </a:solidFill>
                <a:effectLst/>
                <a:uLnTx/>
                <a:uFillTx/>
                <a:latin typeface="Calibri"/>
                <a:ea typeface="+mn-ea"/>
                <a:cs typeface="+mn-cs"/>
              </a:rPr>
              <a:t>9</a:t>
            </a:r>
          </a:p>
        </p:txBody>
      </p:sp>
      <p:grpSp>
        <p:nvGrpSpPr>
          <p:cNvPr id="14" name="Group 13">
            <a:extLst>
              <a:ext uri="{FF2B5EF4-FFF2-40B4-BE49-F238E27FC236}">
                <a16:creationId xmlns:a16="http://schemas.microsoft.com/office/drawing/2014/main" id="{39FB96E0-2713-0E37-1FB0-8A322B16A09F}"/>
              </a:ext>
            </a:extLst>
          </p:cNvPr>
          <p:cNvGrpSpPr>
            <a:grpSpLocks noChangeAspect="1"/>
          </p:cNvGrpSpPr>
          <p:nvPr/>
        </p:nvGrpSpPr>
        <p:grpSpPr>
          <a:xfrm>
            <a:off x="707205" y="3427512"/>
            <a:ext cx="2913339" cy="2244201"/>
            <a:chOff x="6462164" y="2653973"/>
            <a:chExt cx="3602648" cy="2775200"/>
          </a:xfrm>
        </p:grpSpPr>
        <p:sp>
          <p:nvSpPr>
            <p:cNvPr id="15" name="TextBox 14">
              <a:extLst>
                <a:ext uri="{FF2B5EF4-FFF2-40B4-BE49-F238E27FC236}">
                  <a16:creationId xmlns:a16="http://schemas.microsoft.com/office/drawing/2014/main" id="{271AC5AF-FEA7-AE28-7232-D66FDF2C2928}"/>
                </a:ext>
              </a:extLst>
            </p:cNvPr>
            <p:cNvSpPr txBox="1"/>
            <p:nvPr/>
          </p:nvSpPr>
          <p:spPr>
            <a:xfrm rot="16200000">
              <a:off x="5424021" y="3835170"/>
              <a:ext cx="2556000" cy="479713"/>
            </a:xfrm>
            <a:prstGeom prst="rect">
              <a:avLst/>
            </a:prstGeom>
            <a:noFill/>
          </p:spPr>
          <p:txBody>
            <a:bodyPr wrap="square" rtlCol="0" anchor="ctr">
              <a:spAutoFit/>
            </a:bodyPr>
            <a:lstStyle/>
            <a:p>
              <a:pPr marL="0" marR="0" lvl="0" indent="0" algn="ctr" defTabSz="1219139" rtl="0" eaLnBrk="1" fontAlgn="auto" latinLnBrk="0" hangingPunct="1">
                <a:lnSpc>
                  <a:spcPct val="90000"/>
                </a:lnSpc>
                <a:spcBef>
                  <a:spcPct val="0"/>
                </a:spcBef>
                <a:spcAft>
                  <a:spcPts val="0"/>
                </a:spcAft>
                <a:buClr>
                  <a:srgbClr val="7F134C"/>
                </a:buClr>
                <a:buSzTx/>
                <a:buFontTx/>
                <a:buNone/>
                <a:tabLst>
                  <a:tab pos="1200121" algn="l"/>
                </a:tabLst>
                <a:defRPr/>
              </a:pPr>
              <a:r>
                <a:rPr kumimoji="0" lang="en-US" sz="1067" b="0" i="1" u="none" strike="noStrike" kern="1700" cap="none" spc="0" normalizeH="0" baseline="0" noProof="0" dirty="0">
                  <a:ln>
                    <a:noFill/>
                  </a:ln>
                  <a:solidFill>
                    <a:srgbClr val="656665"/>
                  </a:solidFill>
                  <a:effectLst/>
                  <a:uLnTx/>
                  <a:uFillTx/>
                  <a:latin typeface="Arial" panose="020B0604020202020204"/>
                  <a:ea typeface="+mn-ea"/>
                  <a:cs typeface="+mn-cs"/>
                </a:rPr>
                <a:t>TSLP</a:t>
              </a:r>
              <a:r>
                <a:rPr kumimoji="0" lang="en-US" sz="1067" b="0" i="0" u="none" strike="noStrike" kern="1700" cap="none" spc="0" normalizeH="0" baseline="0" noProof="0" dirty="0">
                  <a:ln>
                    <a:noFill/>
                  </a:ln>
                  <a:solidFill>
                    <a:srgbClr val="656665"/>
                  </a:solidFill>
                  <a:effectLst/>
                  <a:uLnTx/>
                  <a:uFillTx/>
                  <a:latin typeface="Arial" panose="020B0604020202020204"/>
                  <a:ea typeface="+mn-ea"/>
                  <a:cs typeface="+mn-cs"/>
                </a:rPr>
                <a:t> relative to </a:t>
              </a:r>
              <a:r>
                <a:rPr kumimoji="0" lang="en-US" sz="1067" b="0" i="1" u="none" strike="noStrike" kern="1700" cap="none" spc="0" normalizeH="0" baseline="0" noProof="0" dirty="0">
                  <a:ln>
                    <a:noFill/>
                  </a:ln>
                  <a:solidFill>
                    <a:srgbClr val="656665"/>
                  </a:solidFill>
                  <a:effectLst/>
                  <a:uLnTx/>
                  <a:uFillTx/>
                  <a:latin typeface="Arial" panose="020B0604020202020204"/>
                  <a:ea typeface="+mn-ea"/>
                  <a:cs typeface="+mn-cs"/>
                </a:rPr>
                <a:t>GAPDH</a:t>
              </a:r>
              <a:r>
                <a:rPr kumimoji="0" lang="en-US" sz="1067" b="0" i="0" u="none" strike="noStrike" kern="1700" cap="none" spc="0" normalizeH="0" baseline="0" noProof="0" dirty="0">
                  <a:ln>
                    <a:noFill/>
                  </a:ln>
                  <a:solidFill>
                    <a:srgbClr val="656665"/>
                  </a:solidFill>
                  <a:effectLst/>
                  <a:uLnTx/>
                  <a:uFillTx/>
                  <a:latin typeface="Arial" panose="020B0604020202020204"/>
                  <a:ea typeface="+mn-ea"/>
                  <a:cs typeface="+mn-cs"/>
                </a:rPr>
                <a:t> </a:t>
              </a:r>
              <a:br>
                <a:rPr kumimoji="0" lang="en-US" sz="1067" b="0" i="0" u="none" strike="noStrike" kern="1700" cap="none" spc="0" normalizeH="0" baseline="0" noProof="0" dirty="0">
                  <a:ln>
                    <a:noFill/>
                  </a:ln>
                  <a:solidFill>
                    <a:srgbClr val="656665"/>
                  </a:solidFill>
                  <a:effectLst/>
                  <a:uLnTx/>
                  <a:uFillTx/>
                  <a:latin typeface="Arial" panose="020B0604020202020204"/>
                  <a:ea typeface="+mn-ea"/>
                  <a:cs typeface="+mn-cs"/>
                </a:rPr>
              </a:br>
              <a:r>
                <a:rPr kumimoji="0" lang="en-US" sz="1067" b="0" i="0" u="none" strike="noStrike" kern="1700" cap="none" spc="0" normalizeH="0" baseline="0" noProof="0" dirty="0">
                  <a:ln>
                    <a:noFill/>
                  </a:ln>
                  <a:solidFill>
                    <a:srgbClr val="656665"/>
                  </a:solidFill>
                  <a:effectLst/>
                  <a:uLnTx/>
                  <a:uFillTx/>
                  <a:latin typeface="Arial" panose="020B0604020202020204"/>
                  <a:ea typeface="+mn-ea"/>
                  <a:cs typeface="+mn-cs"/>
                </a:rPr>
                <a:t>(ratio to control)</a:t>
              </a:r>
              <a:r>
                <a:rPr lang="en-US" sz="1067" kern="1700" baseline="30000" dirty="0">
                  <a:solidFill>
                    <a:srgbClr val="656665"/>
                  </a:solidFill>
                  <a:latin typeface="Arial" panose="020B0604020202020204"/>
                </a:rPr>
                <a:t>b</a:t>
              </a:r>
              <a:endParaRPr kumimoji="0" lang="en-US" sz="1067" b="0" i="0" u="none" strike="noStrike" kern="1700" cap="none" spc="0" normalizeH="0" baseline="30000" noProof="0" dirty="0">
                <a:ln>
                  <a:noFill/>
                </a:ln>
                <a:solidFill>
                  <a:srgbClr val="656665"/>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544390DD-8BBE-4854-920F-3AEF22AA1DC4}"/>
                </a:ext>
              </a:extLst>
            </p:cNvPr>
            <p:cNvSpPr txBox="1"/>
            <p:nvPr/>
          </p:nvSpPr>
          <p:spPr>
            <a:xfrm>
              <a:off x="7185024" y="5246406"/>
              <a:ext cx="93168" cy="182767"/>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160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0</a:t>
              </a:r>
            </a:p>
          </p:txBody>
        </p:sp>
        <p:sp>
          <p:nvSpPr>
            <p:cNvPr id="17" name="TextBox 16">
              <a:extLst>
                <a:ext uri="{FF2B5EF4-FFF2-40B4-BE49-F238E27FC236}">
                  <a16:creationId xmlns:a16="http://schemas.microsoft.com/office/drawing/2014/main" id="{2E92B730-EF1D-DEFA-BB25-6C772CE7F846}"/>
                </a:ext>
              </a:extLst>
            </p:cNvPr>
            <p:cNvSpPr txBox="1"/>
            <p:nvPr/>
          </p:nvSpPr>
          <p:spPr>
            <a:xfrm>
              <a:off x="7044282" y="4623892"/>
              <a:ext cx="233909" cy="182767"/>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160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2.5</a:t>
              </a:r>
            </a:p>
          </p:txBody>
        </p:sp>
        <p:sp>
          <p:nvSpPr>
            <p:cNvPr id="19" name="TextBox 18">
              <a:extLst>
                <a:ext uri="{FF2B5EF4-FFF2-40B4-BE49-F238E27FC236}">
                  <a16:creationId xmlns:a16="http://schemas.microsoft.com/office/drawing/2014/main" id="{A93015D3-B6A7-997B-55AB-DA7DF671EAA2}"/>
                </a:ext>
              </a:extLst>
            </p:cNvPr>
            <p:cNvSpPr txBox="1"/>
            <p:nvPr/>
          </p:nvSpPr>
          <p:spPr>
            <a:xfrm>
              <a:off x="7185024" y="3992202"/>
              <a:ext cx="93168" cy="182767"/>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160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5</a:t>
              </a:r>
            </a:p>
          </p:txBody>
        </p:sp>
        <p:sp>
          <p:nvSpPr>
            <p:cNvPr id="22" name="TextBox 21">
              <a:extLst>
                <a:ext uri="{FF2B5EF4-FFF2-40B4-BE49-F238E27FC236}">
                  <a16:creationId xmlns:a16="http://schemas.microsoft.com/office/drawing/2014/main" id="{A7E7E52E-FCD8-B644-CBC9-6064BA022678}"/>
                </a:ext>
              </a:extLst>
            </p:cNvPr>
            <p:cNvSpPr txBox="1"/>
            <p:nvPr/>
          </p:nvSpPr>
          <p:spPr>
            <a:xfrm>
              <a:off x="7044282" y="3363633"/>
              <a:ext cx="233909" cy="182767"/>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160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7.5</a:t>
              </a:r>
            </a:p>
          </p:txBody>
        </p:sp>
        <p:sp>
          <p:nvSpPr>
            <p:cNvPr id="24" name="TextBox 23">
              <a:extLst>
                <a:ext uri="{FF2B5EF4-FFF2-40B4-BE49-F238E27FC236}">
                  <a16:creationId xmlns:a16="http://schemas.microsoft.com/office/drawing/2014/main" id="{93E9A3A0-FB37-45A1-5F24-53066DB53537}"/>
                </a:ext>
              </a:extLst>
            </p:cNvPr>
            <p:cNvSpPr txBox="1"/>
            <p:nvPr/>
          </p:nvSpPr>
          <p:spPr>
            <a:xfrm>
              <a:off x="7091857" y="2705645"/>
              <a:ext cx="186334" cy="182767"/>
            </a:xfrm>
            <a:prstGeom prst="rect">
              <a:avLst/>
            </a:prstGeom>
            <a:noFill/>
          </p:spPr>
          <p:txBody>
            <a:bodyPr wrap="none" lIns="0" tIns="0" rIns="0" bIns="0" rtlCol="0" anchor="ctr">
              <a:sp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j-ea"/>
                  <a:cs typeface="+mj-cs"/>
                </a:rPr>
                <a:t>10</a:t>
              </a:r>
            </a:p>
          </p:txBody>
        </p:sp>
        <p:cxnSp>
          <p:nvCxnSpPr>
            <p:cNvPr id="29" name="Straight Connector 28">
              <a:extLst>
                <a:ext uri="{FF2B5EF4-FFF2-40B4-BE49-F238E27FC236}">
                  <a16:creationId xmlns:a16="http://schemas.microsoft.com/office/drawing/2014/main" id="{78F875C0-8706-E6A2-94FE-FEC7349F9A94}"/>
                </a:ext>
              </a:extLst>
            </p:cNvPr>
            <p:cNvCxnSpPr>
              <a:cxnSpLocks/>
            </p:cNvCxnSpPr>
            <p:nvPr/>
          </p:nvCxnSpPr>
          <p:spPr>
            <a:xfrm>
              <a:off x="7406394" y="2753142"/>
              <a:ext cx="0" cy="2556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0F6C1A-0195-3B28-FE1E-7E8550A46441}"/>
                </a:ext>
              </a:extLst>
            </p:cNvPr>
            <p:cNvCxnSpPr>
              <a:cxnSpLocks/>
            </p:cNvCxnSpPr>
            <p:nvPr/>
          </p:nvCxnSpPr>
          <p:spPr>
            <a:xfrm flipV="1">
              <a:off x="7342570" y="5311039"/>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5B2C80C1-3040-8C9F-E534-AB66F5EA008E}"/>
                </a:ext>
              </a:extLst>
            </p:cNvPr>
            <p:cNvCxnSpPr>
              <a:cxnSpLocks/>
            </p:cNvCxnSpPr>
            <p:nvPr/>
          </p:nvCxnSpPr>
          <p:spPr>
            <a:xfrm flipV="1">
              <a:off x="7342570" y="4688525"/>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D9197B8E-1816-E705-E2B9-CCF78BE2209C}"/>
                </a:ext>
              </a:extLst>
            </p:cNvPr>
            <p:cNvCxnSpPr>
              <a:cxnSpLocks/>
            </p:cNvCxnSpPr>
            <p:nvPr/>
          </p:nvCxnSpPr>
          <p:spPr>
            <a:xfrm flipV="1">
              <a:off x="7342570" y="4056835"/>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92412DEF-79C3-C9DD-EBF1-7F999CC5D6A5}"/>
                </a:ext>
              </a:extLst>
            </p:cNvPr>
            <p:cNvCxnSpPr>
              <a:cxnSpLocks/>
            </p:cNvCxnSpPr>
            <p:nvPr/>
          </p:nvCxnSpPr>
          <p:spPr>
            <a:xfrm flipV="1">
              <a:off x="7342570" y="3428267"/>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37D85B28-F7D8-BFF1-4365-14977C4621CC}"/>
                </a:ext>
              </a:extLst>
            </p:cNvPr>
            <p:cNvCxnSpPr>
              <a:cxnSpLocks/>
            </p:cNvCxnSpPr>
            <p:nvPr/>
          </p:nvCxnSpPr>
          <p:spPr>
            <a:xfrm flipV="1">
              <a:off x="7342570" y="2797026"/>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nvGrpSpPr>
            <p:cNvPr id="1048" name="Group 1047">
              <a:extLst>
                <a:ext uri="{FF2B5EF4-FFF2-40B4-BE49-F238E27FC236}">
                  <a16:creationId xmlns:a16="http://schemas.microsoft.com/office/drawing/2014/main" id="{FFB2EC48-876B-4D52-28AD-781D9AA8B834}"/>
                </a:ext>
              </a:extLst>
            </p:cNvPr>
            <p:cNvGrpSpPr/>
            <p:nvPr/>
          </p:nvGrpSpPr>
          <p:grpSpPr>
            <a:xfrm>
              <a:off x="7653057" y="4792616"/>
              <a:ext cx="393073" cy="511904"/>
              <a:chOff x="7653057" y="4792616"/>
              <a:chExt cx="393073" cy="511904"/>
            </a:xfrm>
          </p:grpSpPr>
          <p:grpSp>
            <p:nvGrpSpPr>
              <p:cNvPr id="1060" name="Group 1059">
                <a:extLst>
                  <a:ext uri="{FF2B5EF4-FFF2-40B4-BE49-F238E27FC236}">
                    <a16:creationId xmlns:a16="http://schemas.microsoft.com/office/drawing/2014/main" id="{E6EEF125-0529-F8F1-2EB2-8D0714D86D30}"/>
                  </a:ext>
                </a:extLst>
              </p:cNvPr>
              <p:cNvGrpSpPr/>
              <p:nvPr/>
            </p:nvGrpSpPr>
            <p:grpSpPr>
              <a:xfrm>
                <a:off x="7776589" y="4792616"/>
                <a:ext cx="144000" cy="54000"/>
                <a:chOff x="7776589" y="4792616"/>
                <a:chExt cx="144000" cy="54000"/>
              </a:xfrm>
            </p:grpSpPr>
            <p:cxnSp>
              <p:nvCxnSpPr>
                <p:cNvPr id="1062" name="Straight Connector 1061">
                  <a:extLst>
                    <a:ext uri="{FF2B5EF4-FFF2-40B4-BE49-F238E27FC236}">
                      <a16:creationId xmlns:a16="http://schemas.microsoft.com/office/drawing/2014/main" id="{E5F1D560-8469-D038-D50E-10E2E8A0BD79}"/>
                    </a:ext>
                  </a:extLst>
                </p:cNvPr>
                <p:cNvCxnSpPr>
                  <a:cxnSpLocks/>
                </p:cNvCxnSpPr>
                <p:nvPr/>
              </p:nvCxnSpPr>
              <p:spPr>
                <a:xfrm>
                  <a:off x="7849593" y="4792616"/>
                  <a:ext cx="0" cy="54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216347EF-4785-6169-21E9-6A1EA7A8A13A}"/>
                    </a:ext>
                  </a:extLst>
                </p:cNvPr>
                <p:cNvCxnSpPr>
                  <a:cxnSpLocks/>
                </p:cNvCxnSpPr>
                <p:nvPr/>
              </p:nvCxnSpPr>
              <p:spPr>
                <a:xfrm rot="5400000">
                  <a:off x="7848589" y="4721084"/>
                  <a:ext cx="0" cy="144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61" name="Rectangle 1060">
                <a:extLst>
                  <a:ext uri="{FF2B5EF4-FFF2-40B4-BE49-F238E27FC236}">
                    <a16:creationId xmlns:a16="http://schemas.microsoft.com/office/drawing/2014/main" id="{DEDD3936-6263-B755-6576-D01B199546BD}"/>
                  </a:ext>
                </a:extLst>
              </p:cNvPr>
              <p:cNvSpPr/>
              <p:nvPr/>
            </p:nvSpPr>
            <p:spPr>
              <a:xfrm>
                <a:off x="7653057" y="4836520"/>
                <a:ext cx="393073" cy="468000"/>
              </a:xfrm>
              <a:prstGeom prst="rect">
                <a:avLst/>
              </a:prstGeom>
              <a:solidFill>
                <a:schemeClr val="accent3"/>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grpSp>
        <p:grpSp>
          <p:nvGrpSpPr>
            <p:cNvPr id="1049" name="Group 1048">
              <a:extLst>
                <a:ext uri="{FF2B5EF4-FFF2-40B4-BE49-F238E27FC236}">
                  <a16:creationId xmlns:a16="http://schemas.microsoft.com/office/drawing/2014/main" id="{F133EE37-361D-B14A-DE89-A80F51951449}"/>
                </a:ext>
              </a:extLst>
            </p:cNvPr>
            <p:cNvGrpSpPr/>
            <p:nvPr/>
          </p:nvGrpSpPr>
          <p:grpSpPr>
            <a:xfrm>
              <a:off x="8346538" y="3485697"/>
              <a:ext cx="393073" cy="1822037"/>
              <a:chOff x="8346538" y="3485697"/>
              <a:chExt cx="393073" cy="1822037"/>
            </a:xfrm>
          </p:grpSpPr>
          <p:sp>
            <p:nvSpPr>
              <p:cNvPr id="1057" name="Rectangle 1056">
                <a:extLst>
                  <a:ext uri="{FF2B5EF4-FFF2-40B4-BE49-F238E27FC236}">
                    <a16:creationId xmlns:a16="http://schemas.microsoft.com/office/drawing/2014/main" id="{3D86E51B-C815-5AB3-C733-6070B767622A}"/>
                  </a:ext>
                </a:extLst>
              </p:cNvPr>
              <p:cNvSpPr/>
              <p:nvPr/>
            </p:nvSpPr>
            <p:spPr>
              <a:xfrm>
                <a:off x="8346538" y="3813734"/>
                <a:ext cx="393073" cy="1494000"/>
              </a:xfrm>
              <a:prstGeom prst="rect">
                <a:avLst/>
              </a:prstGeom>
              <a:solidFill>
                <a:schemeClr val="bg2"/>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cxnSp>
            <p:nvCxnSpPr>
              <p:cNvPr id="1058" name="Straight Connector 1057">
                <a:extLst>
                  <a:ext uri="{FF2B5EF4-FFF2-40B4-BE49-F238E27FC236}">
                    <a16:creationId xmlns:a16="http://schemas.microsoft.com/office/drawing/2014/main" id="{89903F09-7055-8D9B-5AC9-0B9853024273}"/>
                  </a:ext>
                </a:extLst>
              </p:cNvPr>
              <p:cNvCxnSpPr>
                <a:cxnSpLocks/>
              </p:cNvCxnSpPr>
              <p:nvPr/>
            </p:nvCxnSpPr>
            <p:spPr>
              <a:xfrm rot="5400000">
                <a:off x="8540201" y="3413697"/>
                <a:ext cx="0" cy="144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BD20AD3E-0734-CA6E-A476-0B37B32F82D2}"/>
                  </a:ext>
                </a:extLst>
              </p:cNvPr>
              <p:cNvCxnSpPr>
                <a:cxnSpLocks/>
              </p:cNvCxnSpPr>
              <p:nvPr/>
            </p:nvCxnSpPr>
            <p:spPr>
              <a:xfrm>
                <a:off x="8543074" y="3485697"/>
                <a:ext cx="0" cy="324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cxnSp>
          <p:nvCxnSpPr>
            <p:cNvPr id="1050" name="Straight Connector 1049">
              <a:extLst>
                <a:ext uri="{FF2B5EF4-FFF2-40B4-BE49-F238E27FC236}">
                  <a16:creationId xmlns:a16="http://schemas.microsoft.com/office/drawing/2014/main" id="{F992FBD9-D5E4-8630-FCCB-4BFF2FC7056B}"/>
                </a:ext>
              </a:extLst>
            </p:cNvPr>
            <p:cNvCxnSpPr>
              <a:cxnSpLocks/>
            </p:cNvCxnSpPr>
            <p:nvPr/>
          </p:nvCxnSpPr>
          <p:spPr>
            <a:xfrm flipV="1">
              <a:off x="7348152" y="5311233"/>
              <a:ext cx="222588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BEF01124-E330-CFC3-C89B-17B02B03963C}"/>
                </a:ext>
              </a:extLst>
            </p:cNvPr>
            <p:cNvCxnSpPr>
              <a:cxnSpLocks/>
            </p:cNvCxnSpPr>
            <p:nvPr/>
          </p:nvCxnSpPr>
          <p:spPr>
            <a:xfrm rot="16200000" flipV="1">
              <a:off x="8197569" y="3029628"/>
              <a:ext cx="0" cy="684001"/>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053" name="Rectangle 1052">
              <a:extLst>
                <a:ext uri="{FF2B5EF4-FFF2-40B4-BE49-F238E27FC236}">
                  <a16:creationId xmlns:a16="http://schemas.microsoft.com/office/drawing/2014/main" id="{44A0A554-81F2-E1E9-5B2E-9602EDC9237E}"/>
                </a:ext>
              </a:extLst>
            </p:cNvPr>
            <p:cNvSpPr/>
            <p:nvPr/>
          </p:nvSpPr>
          <p:spPr>
            <a:xfrm>
              <a:off x="7647392" y="2742016"/>
              <a:ext cx="144000" cy="143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054" name="TextBox 1053">
              <a:extLst>
                <a:ext uri="{FF2B5EF4-FFF2-40B4-BE49-F238E27FC236}">
                  <a16:creationId xmlns:a16="http://schemas.microsoft.com/office/drawing/2014/main" id="{5DD91CB1-E37A-8437-37D4-B515A474CBB1}"/>
                </a:ext>
              </a:extLst>
            </p:cNvPr>
            <p:cNvSpPr txBox="1"/>
            <p:nvPr/>
          </p:nvSpPr>
          <p:spPr>
            <a:xfrm>
              <a:off x="7756063" y="2653973"/>
              <a:ext cx="2308749" cy="31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GB" sz="1070" b="0" i="0" u="none" strike="noStrike" kern="1200" cap="none" spc="0" normalizeH="0" baseline="0" noProof="0">
                  <a:ln>
                    <a:noFill/>
                  </a:ln>
                  <a:solidFill>
                    <a:srgbClr val="656665"/>
                  </a:solidFill>
                  <a:effectLst/>
                  <a:uLnTx/>
                  <a:uFillTx/>
                  <a:latin typeface="Arial" panose="020B0604020202020204"/>
                  <a:ea typeface="+mn-ea"/>
                  <a:cs typeface="+mn-cs"/>
                </a:rPr>
                <a:t>Uncinate process tissue</a:t>
              </a:r>
            </a:p>
          </p:txBody>
        </p:sp>
        <p:sp>
          <p:nvSpPr>
            <p:cNvPr id="1055" name="Rectangle 1054">
              <a:extLst>
                <a:ext uri="{FF2B5EF4-FFF2-40B4-BE49-F238E27FC236}">
                  <a16:creationId xmlns:a16="http://schemas.microsoft.com/office/drawing/2014/main" id="{313E5C55-47C0-9DAA-9DBA-DFAA1E51A83F}"/>
                </a:ext>
              </a:extLst>
            </p:cNvPr>
            <p:cNvSpPr/>
            <p:nvPr/>
          </p:nvSpPr>
          <p:spPr>
            <a:xfrm>
              <a:off x="7647392" y="2970016"/>
              <a:ext cx="144000" cy="143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056" name="TextBox 1055">
              <a:extLst>
                <a:ext uri="{FF2B5EF4-FFF2-40B4-BE49-F238E27FC236}">
                  <a16:creationId xmlns:a16="http://schemas.microsoft.com/office/drawing/2014/main" id="{7C328457-50D2-B913-7183-B9E227A48309}"/>
                </a:ext>
              </a:extLst>
            </p:cNvPr>
            <p:cNvSpPr txBox="1"/>
            <p:nvPr/>
          </p:nvSpPr>
          <p:spPr>
            <a:xfrm>
              <a:off x="7753900" y="2875729"/>
              <a:ext cx="1587875" cy="31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GB" sz="1070" b="0" i="0" u="none" strike="noStrike" kern="1200" cap="none" spc="0" normalizeH="0" baseline="0" noProof="0">
                  <a:ln>
                    <a:noFill/>
                  </a:ln>
                  <a:solidFill>
                    <a:srgbClr val="656665"/>
                  </a:solidFill>
                  <a:effectLst/>
                  <a:uLnTx/>
                  <a:uFillTx/>
                  <a:latin typeface="Arial" panose="020B0604020202020204"/>
                  <a:ea typeface="+mn-ea"/>
                  <a:cs typeface="+mn-cs"/>
                </a:rPr>
                <a:t>Nasal polyp</a:t>
              </a:r>
            </a:p>
          </p:txBody>
        </p:sp>
      </p:grpSp>
      <p:sp>
        <p:nvSpPr>
          <p:cNvPr id="6" name="TextBox 5">
            <a:extLst>
              <a:ext uri="{FF2B5EF4-FFF2-40B4-BE49-F238E27FC236}">
                <a16:creationId xmlns:a16="http://schemas.microsoft.com/office/drawing/2014/main" id="{C9061CF6-4211-DAC8-EF3B-4B7B110F5709}"/>
              </a:ext>
            </a:extLst>
          </p:cNvPr>
          <p:cNvSpPr txBox="1"/>
          <p:nvPr/>
        </p:nvSpPr>
        <p:spPr>
          <a:xfrm>
            <a:off x="1787452" y="3799360"/>
            <a:ext cx="649829" cy="240130"/>
          </a:xfrm>
          <a:prstGeom prst="rect">
            <a:avLst/>
          </a:prstGeom>
          <a:noFill/>
        </p:spPr>
        <p:txBody>
          <a:bodyPr wrap="square" rtlCol="0" anchor="ctr">
            <a:spAutoFit/>
          </a:bodyPr>
          <a:lstStyle/>
          <a:p>
            <a:pPr marL="0" marR="0" lvl="0" indent="0" algn="ctr" defTabSz="1219139" rtl="0" eaLnBrk="1" fontAlgn="auto" latinLnBrk="0" hangingPunct="1">
              <a:lnSpc>
                <a:spcPct val="90000"/>
              </a:lnSpc>
              <a:spcBef>
                <a:spcPct val="0"/>
              </a:spcBef>
              <a:spcAft>
                <a:spcPts val="0"/>
              </a:spcAft>
              <a:buClr>
                <a:srgbClr val="7F134C"/>
              </a:buClr>
              <a:buSzTx/>
              <a:buFontTx/>
              <a:buNone/>
              <a:tabLst>
                <a:tab pos="1200121" algn="l"/>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P&lt;0.01</a:t>
            </a:r>
          </a:p>
        </p:txBody>
      </p:sp>
      <p:pic>
        <p:nvPicPr>
          <p:cNvPr id="9" name="Picture 8">
            <a:extLst>
              <a:ext uri="{FF2B5EF4-FFF2-40B4-BE49-F238E27FC236}">
                <a16:creationId xmlns:a16="http://schemas.microsoft.com/office/drawing/2014/main" id="{EA45C657-27F1-F58D-0910-9B1A0AA69446}"/>
              </a:ext>
            </a:extLst>
          </p:cNvPr>
          <p:cNvPicPr>
            <a:picLocks noChangeAspect="1"/>
          </p:cNvPicPr>
          <p:nvPr/>
        </p:nvPicPr>
        <p:blipFill>
          <a:blip r:embed="rId8"/>
          <a:stretch>
            <a:fillRect/>
          </a:stretch>
        </p:blipFill>
        <p:spPr>
          <a:xfrm>
            <a:off x="4620370" y="3315185"/>
            <a:ext cx="2636202" cy="2132470"/>
          </a:xfrm>
          <a:prstGeom prst="rect">
            <a:avLst/>
          </a:prstGeom>
        </p:spPr>
      </p:pic>
      <p:grpSp>
        <p:nvGrpSpPr>
          <p:cNvPr id="1102" name="Group 1101">
            <a:extLst>
              <a:ext uri="{FF2B5EF4-FFF2-40B4-BE49-F238E27FC236}">
                <a16:creationId xmlns:a16="http://schemas.microsoft.com/office/drawing/2014/main" id="{0CE90A99-060D-C1D2-A2C3-AD51A1AA11B4}"/>
              </a:ext>
            </a:extLst>
          </p:cNvPr>
          <p:cNvGrpSpPr/>
          <p:nvPr/>
        </p:nvGrpSpPr>
        <p:grpSpPr>
          <a:xfrm>
            <a:off x="8853203" y="3515932"/>
            <a:ext cx="2670976" cy="2394215"/>
            <a:chOff x="8813813" y="4428691"/>
            <a:chExt cx="2670976" cy="1243021"/>
          </a:xfrm>
        </p:grpSpPr>
        <p:sp>
          <p:nvSpPr>
            <p:cNvPr id="8" name="Rectangle 7">
              <a:extLst>
                <a:ext uri="{FF2B5EF4-FFF2-40B4-BE49-F238E27FC236}">
                  <a16:creationId xmlns:a16="http://schemas.microsoft.com/office/drawing/2014/main" id="{267E48FF-338F-17AD-2794-A39461448DC8}"/>
                </a:ext>
              </a:extLst>
            </p:cNvPr>
            <p:cNvSpPr/>
            <p:nvPr/>
          </p:nvSpPr>
          <p:spPr>
            <a:xfrm>
              <a:off x="9148181" y="5213770"/>
              <a:ext cx="322298" cy="89837"/>
            </a:xfrm>
            <a:prstGeom prst="rect">
              <a:avLst/>
            </a:prstGeom>
            <a:solidFill>
              <a:schemeClr val="bg2"/>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D304FD77-3AF1-0B73-D6D7-5AA54B97D3D5}"/>
                </a:ext>
              </a:extLst>
            </p:cNvPr>
            <p:cNvSpPr/>
            <p:nvPr/>
          </p:nvSpPr>
          <p:spPr>
            <a:xfrm>
              <a:off x="9776871" y="4862163"/>
              <a:ext cx="322298" cy="441445"/>
            </a:xfrm>
            <a:prstGeom prst="rect">
              <a:avLst/>
            </a:prstGeom>
            <a:solidFill>
              <a:schemeClr val="tx2"/>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7661608C-CE17-6F10-9054-0218DAB5748F}"/>
                </a:ext>
              </a:extLst>
            </p:cNvPr>
            <p:cNvSpPr/>
            <p:nvPr/>
          </p:nvSpPr>
          <p:spPr>
            <a:xfrm>
              <a:off x="10378055" y="4873804"/>
              <a:ext cx="322298" cy="429803"/>
            </a:xfrm>
            <a:prstGeom prst="rect">
              <a:avLst/>
            </a:prstGeom>
            <a:solidFill>
              <a:schemeClr val="accent2"/>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5A0187D-CCCA-DFC9-7CEE-89A62F74D139}"/>
                </a:ext>
              </a:extLst>
            </p:cNvPr>
            <p:cNvSpPr/>
            <p:nvPr/>
          </p:nvSpPr>
          <p:spPr>
            <a:xfrm>
              <a:off x="11000277" y="4934347"/>
              <a:ext cx="322298" cy="369260"/>
            </a:xfrm>
            <a:prstGeom prst="rect">
              <a:avLst/>
            </a:prstGeom>
            <a:solidFill>
              <a:schemeClr val="accent1"/>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C847527A-BF08-5FEF-59B8-3D93EEDE4C1A}"/>
                </a:ext>
              </a:extLst>
            </p:cNvPr>
            <p:cNvSpPr txBox="1"/>
            <p:nvPr/>
          </p:nvSpPr>
          <p:spPr>
            <a:xfrm>
              <a:off x="8818814" y="4428691"/>
              <a:ext cx="76393" cy="144525"/>
            </a:xfrm>
            <a:prstGeom prst="rect">
              <a:avLst/>
            </a:prstGeom>
            <a:noFill/>
          </p:spPr>
          <p:txBody>
            <a:bodyPr wrap="none" lIns="0" tIns="0" rIns="0" bIns="0" rtlCol="0" anchor="ctr">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
                  <a:srgbClr val="7F134C"/>
                </a:buClr>
                <a:buSzTx/>
                <a:buFontTx/>
                <a:buNone/>
                <a:tabLst/>
                <a:defRPr/>
              </a:pPr>
              <a:r>
                <a:rPr lang="en-US" sz="1050" b="0">
                  <a:solidFill>
                    <a:srgbClr val="656665"/>
                  </a:solidFill>
                  <a:latin typeface="Arial" panose="020B0604020202020204"/>
                </a:rPr>
                <a:t>2</a:t>
              </a:r>
              <a:endParaRPr kumimoji="0" lang="en-US" sz="1050" b="0" i="0" u="none" strike="noStrike" kern="1700" cap="none" spc="0" normalizeH="0" baseline="0" noProof="0">
                <a:ln>
                  <a:noFill/>
                </a:ln>
                <a:solidFill>
                  <a:srgbClr val="656665"/>
                </a:solidFill>
                <a:effectLst/>
                <a:uLnTx/>
                <a:uFillTx/>
                <a:latin typeface="Arial" panose="020B0604020202020204"/>
                <a:ea typeface="+mj-ea"/>
                <a:cs typeface="+mj-cs"/>
              </a:endParaRPr>
            </a:p>
          </p:txBody>
        </p:sp>
        <p:sp>
          <p:nvSpPr>
            <p:cNvPr id="27" name="TextBox 26">
              <a:extLst>
                <a:ext uri="{FF2B5EF4-FFF2-40B4-BE49-F238E27FC236}">
                  <a16:creationId xmlns:a16="http://schemas.microsoft.com/office/drawing/2014/main" id="{19594827-68FC-67A8-929D-22845682F57D}"/>
                </a:ext>
              </a:extLst>
            </p:cNvPr>
            <p:cNvSpPr txBox="1"/>
            <p:nvPr/>
          </p:nvSpPr>
          <p:spPr>
            <a:xfrm>
              <a:off x="8813813" y="4840211"/>
              <a:ext cx="76392" cy="144525"/>
            </a:xfrm>
            <a:prstGeom prst="rect">
              <a:avLst/>
            </a:prstGeom>
            <a:noFill/>
          </p:spPr>
          <p:txBody>
            <a:bodyPr wrap="none" lIns="0" tIns="0" rIns="0" bIns="0" rtlCol="0" anchor="ctr">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1</a:t>
              </a:r>
            </a:p>
          </p:txBody>
        </p:sp>
        <p:sp>
          <p:nvSpPr>
            <p:cNvPr id="28" name="TextBox 27">
              <a:extLst>
                <a:ext uri="{FF2B5EF4-FFF2-40B4-BE49-F238E27FC236}">
                  <a16:creationId xmlns:a16="http://schemas.microsoft.com/office/drawing/2014/main" id="{C46F10C2-5433-C001-4A13-F215F25DD2B8}"/>
                </a:ext>
              </a:extLst>
            </p:cNvPr>
            <p:cNvSpPr txBox="1"/>
            <p:nvPr/>
          </p:nvSpPr>
          <p:spPr>
            <a:xfrm>
              <a:off x="8813813" y="5237249"/>
              <a:ext cx="76392" cy="144525"/>
            </a:xfrm>
            <a:prstGeom prst="rect">
              <a:avLst/>
            </a:prstGeom>
            <a:noFill/>
          </p:spPr>
          <p:txBody>
            <a:bodyPr wrap="none" lIns="0" tIns="0" rIns="0" bIns="0" rtlCol="0" anchor="ctr">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0</a:t>
              </a:r>
            </a:p>
          </p:txBody>
        </p:sp>
        <p:grpSp>
          <p:nvGrpSpPr>
            <p:cNvPr id="31" name="Group 30">
              <a:extLst>
                <a:ext uri="{FF2B5EF4-FFF2-40B4-BE49-F238E27FC236}">
                  <a16:creationId xmlns:a16="http://schemas.microsoft.com/office/drawing/2014/main" id="{9639C975-FBF6-D3C8-849A-8AC343EB5A43}"/>
                </a:ext>
              </a:extLst>
            </p:cNvPr>
            <p:cNvGrpSpPr/>
            <p:nvPr/>
          </p:nvGrpSpPr>
          <p:grpSpPr>
            <a:xfrm>
              <a:off x="8949086" y="4500843"/>
              <a:ext cx="2535703" cy="857050"/>
              <a:chOff x="8916473" y="4679999"/>
              <a:chExt cx="2500827" cy="876456"/>
            </a:xfrm>
          </p:grpSpPr>
          <p:sp>
            <p:nvSpPr>
              <p:cNvPr id="1085" name="Freeform: Shape 1084">
                <a:extLst>
                  <a:ext uri="{FF2B5EF4-FFF2-40B4-BE49-F238E27FC236}">
                    <a16:creationId xmlns:a16="http://schemas.microsoft.com/office/drawing/2014/main" id="{39AB25AA-E6AF-8575-B5B4-7CFA7BEA31DA}"/>
                  </a:ext>
                </a:extLst>
              </p:cNvPr>
              <p:cNvSpPr/>
              <p:nvPr/>
            </p:nvSpPr>
            <p:spPr>
              <a:xfrm>
                <a:off x="8979541" y="4680000"/>
                <a:ext cx="2437759" cy="822731"/>
              </a:xfrm>
              <a:custGeom>
                <a:avLst/>
                <a:gdLst>
                  <a:gd name="connsiteX0" fmla="*/ 0 w 1765300"/>
                  <a:gd name="connsiteY0" fmla="*/ 0 h 2035175"/>
                  <a:gd name="connsiteX1" fmla="*/ 0 w 1765300"/>
                  <a:gd name="connsiteY1" fmla="*/ 2035175 h 2035175"/>
                  <a:gd name="connsiteX2" fmla="*/ 1765300 w 1765300"/>
                  <a:gd name="connsiteY2" fmla="*/ 2035175 h 2035175"/>
                </a:gdLst>
                <a:ahLst/>
                <a:cxnLst>
                  <a:cxn ang="0">
                    <a:pos x="connsiteX0" y="connsiteY0"/>
                  </a:cxn>
                  <a:cxn ang="0">
                    <a:pos x="connsiteX1" y="connsiteY1"/>
                  </a:cxn>
                  <a:cxn ang="0">
                    <a:pos x="connsiteX2" y="connsiteY2"/>
                  </a:cxn>
                </a:cxnLst>
                <a:rect l="l" t="t" r="r" b="b"/>
                <a:pathLst>
                  <a:path w="1765300" h="2035175">
                    <a:moveTo>
                      <a:pt x="0" y="0"/>
                    </a:moveTo>
                    <a:lnTo>
                      <a:pt x="0" y="2035175"/>
                    </a:lnTo>
                    <a:lnTo>
                      <a:pt x="1765300" y="20351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6" name="Group 1085">
                <a:extLst>
                  <a:ext uri="{FF2B5EF4-FFF2-40B4-BE49-F238E27FC236}">
                    <a16:creationId xmlns:a16="http://schemas.microsoft.com/office/drawing/2014/main" id="{5BEC9C27-2B8D-D358-A98C-1B9556F8F11C}"/>
                  </a:ext>
                </a:extLst>
              </p:cNvPr>
              <p:cNvGrpSpPr/>
              <p:nvPr/>
            </p:nvGrpSpPr>
            <p:grpSpPr>
              <a:xfrm>
                <a:off x="8916473" y="4679999"/>
                <a:ext cx="63068" cy="824318"/>
                <a:chOff x="8916473" y="4679999"/>
                <a:chExt cx="63068" cy="824318"/>
              </a:xfrm>
            </p:grpSpPr>
            <p:cxnSp>
              <p:nvCxnSpPr>
                <p:cNvPr id="1092" name="Straight Connector 1091">
                  <a:extLst>
                    <a:ext uri="{FF2B5EF4-FFF2-40B4-BE49-F238E27FC236}">
                      <a16:creationId xmlns:a16="http://schemas.microsoft.com/office/drawing/2014/main" id="{238887A8-2D95-EBE7-E23B-359F38083ECA}"/>
                    </a:ext>
                  </a:extLst>
                </p:cNvPr>
                <p:cNvCxnSpPr>
                  <a:cxnSpLocks/>
                </p:cNvCxnSpPr>
                <p:nvPr/>
              </p:nvCxnSpPr>
              <p:spPr>
                <a:xfrm>
                  <a:off x="8916473" y="4679999"/>
                  <a:ext cx="63068"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A28CDB21-5439-DDBC-BC9A-3F8F1166A24D}"/>
                    </a:ext>
                  </a:extLst>
                </p:cNvPr>
                <p:cNvCxnSpPr>
                  <a:cxnSpLocks/>
                </p:cNvCxnSpPr>
                <p:nvPr/>
              </p:nvCxnSpPr>
              <p:spPr>
                <a:xfrm flipV="1">
                  <a:off x="8916473" y="5096330"/>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F69498AB-0358-2CD8-31F8-545808886574}"/>
                    </a:ext>
                  </a:extLst>
                </p:cNvPr>
                <p:cNvCxnSpPr>
                  <a:cxnSpLocks/>
                </p:cNvCxnSpPr>
                <p:nvPr/>
              </p:nvCxnSpPr>
              <p:spPr>
                <a:xfrm flipV="1">
                  <a:off x="8916473" y="5504317"/>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087" name="Group 1086">
                <a:extLst>
                  <a:ext uri="{FF2B5EF4-FFF2-40B4-BE49-F238E27FC236}">
                    <a16:creationId xmlns:a16="http://schemas.microsoft.com/office/drawing/2014/main" id="{148BC41A-D444-E0FD-E5DC-B97CA1840DE2}"/>
                  </a:ext>
                </a:extLst>
              </p:cNvPr>
              <p:cNvGrpSpPr/>
              <p:nvPr/>
            </p:nvGrpSpPr>
            <p:grpSpPr>
              <a:xfrm>
                <a:off x="9271764" y="5509873"/>
                <a:ext cx="1826622" cy="46582"/>
                <a:chOff x="9271764" y="5509873"/>
                <a:chExt cx="1826622" cy="46582"/>
              </a:xfrm>
            </p:grpSpPr>
            <p:cxnSp>
              <p:nvCxnSpPr>
                <p:cNvPr id="1088" name="Straight Connector 1087">
                  <a:extLst>
                    <a:ext uri="{FF2B5EF4-FFF2-40B4-BE49-F238E27FC236}">
                      <a16:creationId xmlns:a16="http://schemas.microsoft.com/office/drawing/2014/main" id="{B410B106-7DAB-7065-AF88-2FA040D6AC4C}"/>
                    </a:ext>
                  </a:extLst>
                </p:cNvPr>
                <p:cNvCxnSpPr>
                  <a:cxnSpLocks/>
                </p:cNvCxnSpPr>
                <p:nvPr/>
              </p:nvCxnSpPr>
              <p:spPr>
                <a:xfrm rot="5400000" flipV="1">
                  <a:off x="9248474" y="5533163"/>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483B85A4-CEB6-DA82-6C43-54F57F379987}"/>
                    </a:ext>
                  </a:extLst>
                </p:cNvPr>
                <p:cNvCxnSpPr>
                  <a:cxnSpLocks/>
                </p:cNvCxnSpPr>
                <p:nvPr/>
              </p:nvCxnSpPr>
              <p:spPr>
                <a:xfrm rot="5400000" flipV="1">
                  <a:off x="9868517" y="5533164"/>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EDB5005-2524-6382-C456-0906AF1F649B}"/>
                    </a:ext>
                  </a:extLst>
                </p:cNvPr>
                <p:cNvCxnSpPr>
                  <a:cxnSpLocks/>
                </p:cNvCxnSpPr>
                <p:nvPr/>
              </p:nvCxnSpPr>
              <p:spPr>
                <a:xfrm rot="5400000" flipV="1">
                  <a:off x="10465578" y="5533165"/>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5F2C4697-8D14-5810-FB3D-CE083B44CEF2}"/>
                    </a:ext>
                  </a:extLst>
                </p:cNvPr>
                <p:cNvCxnSpPr>
                  <a:cxnSpLocks/>
                </p:cNvCxnSpPr>
                <p:nvPr/>
              </p:nvCxnSpPr>
              <p:spPr>
                <a:xfrm rot="5400000" flipV="1">
                  <a:off x="11075096" y="5533166"/>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1024" name="Group 1023">
              <a:extLst>
                <a:ext uri="{FF2B5EF4-FFF2-40B4-BE49-F238E27FC236}">
                  <a16:creationId xmlns:a16="http://schemas.microsoft.com/office/drawing/2014/main" id="{A1282DC7-F043-A810-DB71-B62171D4F587}"/>
                </a:ext>
              </a:extLst>
            </p:cNvPr>
            <p:cNvGrpSpPr/>
            <p:nvPr/>
          </p:nvGrpSpPr>
          <p:grpSpPr>
            <a:xfrm>
              <a:off x="9878984" y="4755393"/>
              <a:ext cx="118072" cy="218539"/>
              <a:chOff x="8556781" y="4541177"/>
              <a:chExt cx="116448" cy="262007"/>
            </a:xfrm>
          </p:grpSpPr>
          <p:cxnSp>
            <p:nvCxnSpPr>
              <p:cNvPr id="1082" name="Straight Connector 1081">
                <a:extLst>
                  <a:ext uri="{FF2B5EF4-FFF2-40B4-BE49-F238E27FC236}">
                    <a16:creationId xmlns:a16="http://schemas.microsoft.com/office/drawing/2014/main" id="{ADC710E8-2EC9-0FCE-A711-465822606A05}"/>
                  </a:ext>
                </a:extLst>
              </p:cNvPr>
              <p:cNvCxnSpPr>
                <a:cxnSpLocks/>
              </p:cNvCxnSpPr>
              <p:nvPr/>
            </p:nvCxnSpPr>
            <p:spPr>
              <a:xfrm rot="5400000">
                <a:off x="8615005" y="4482953"/>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D1707633-E55F-BA12-96D1-E01FDF14C05A}"/>
                  </a:ext>
                </a:extLst>
              </p:cNvPr>
              <p:cNvCxnSpPr>
                <a:cxnSpLocks/>
              </p:cNvCxnSpPr>
              <p:nvPr/>
            </p:nvCxnSpPr>
            <p:spPr>
              <a:xfrm>
                <a:off x="8615005" y="4541177"/>
                <a:ext cx="0" cy="262007"/>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547108D1-9888-8EC9-0E4E-06167F463FFF}"/>
                  </a:ext>
                </a:extLst>
              </p:cNvPr>
              <p:cNvCxnSpPr>
                <a:cxnSpLocks/>
              </p:cNvCxnSpPr>
              <p:nvPr/>
            </p:nvCxnSpPr>
            <p:spPr>
              <a:xfrm rot="5400000">
                <a:off x="8615005" y="4744891"/>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025" name="Group 1024">
              <a:extLst>
                <a:ext uri="{FF2B5EF4-FFF2-40B4-BE49-F238E27FC236}">
                  <a16:creationId xmlns:a16="http://schemas.microsoft.com/office/drawing/2014/main" id="{DD3E60F8-794D-DED0-445B-B9E9C5A5AE15}"/>
                </a:ext>
              </a:extLst>
            </p:cNvPr>
            <p:cNvGrpSpPr/>
            <p:nvPr/>
          </p:nvGrpSpPr>
          <p:grpSpPr>
            <a:xfrm>
              <a:off x="10480167" y="4838016"/>
              <a:ext cx="118072" cy="80032"/>
              <a:chOff x="8556781" y="4541177"/>
              <a:chExt cx="116448" cy="262007"/>
            </a:xfrm>
          </p:grpSpPr>
          <p:cxnSp>
            <p:nvCxnSpPr>
              <p:cNvPr id="1079" name="Straight Connector 1078">
                <a:extLst>
                  <a:ext uri="{FF2B5EF4-FFF2-40B4-BE49-F238E27FC236}">
                    <a16:creationId xmlns:a16="http://schemas.microsoft.com/office/drawing/2014/main" id="{BFDEDCEE-D9CB-E0AC-F905-DE9B0BCBFF3F}"/>
                  </a:ext>
                </a:extLst>
              </p:cNvPr>
              <p:cNvCxnSpPr>
                <a:cxnSpLocks/>
              </p:cNvCxnSpPr>
              <p:nvPr/>
            </p:nvCxnSpPr>
            <p:spPr>
              <a:xfrm rot="5400000">
                <a:off x="8615005" y="4482953"/>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71E3AB11-ACE7-9AF0-F1B0-D37985C378CE}"/>
                  </a:ext>
                </a:extLst>
              </p:cNvPr>
              <p:cNvCxnSpPr>
                <a:cxnSpLocks/>
              </p:cNvCxnSpPr>
              <p:nvPr/>
            </p:nvCxnSpPr>
            <p:spPr>
              <a:xfrm>
                <a:off x="8615005" y="4541177"/>
                <a:ext cx="0" cy="262007"/>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A12C6BA7-23A7-3507-A0A6-D1B5B37D6AB2}"/>
                  </a:ext>
                </a:extLst>
              </p:cNvPr>
              <p:cNvCxnSpPr>
                <a:cxnSpLocks/>
              </p:cNvCxnSpPr>
              <p:nvPr/>
            </p:nvCxnSpPr>
            <p:spPr>
              <a:xfrm rot="5400000">
                <a:off x="8615005" y="4744891"/>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027" name="Group 1026">
              <a:extLst>
                <a:ext uri="{FF2B5EF4-FFF2-40B4-BE49-F238E27FC236}">
                  <a16:creationId xmlns:a16="http://schemas.microsoft.com/office/drawing/2014/main" id="{109010FA-1BCE-77C8-F8B9-825A3BA1BF9A}"/>
                </a:ext>
              </a:extLst>
            </p:cNvPr>
            <p:cNvGrpSpPr/>
            <p:nvPr/>
          </p:nvGrpSpPr>
          <p:grpSpPr>
            <a:xfrm>
              <a:off x="11102389" y="4873804"/>
              <a:ext cx="118072" cy="116428"/>
              <a:chOff x="8556781" y="4541177"/>
              <a:chExt cx="116448" cy="262007"/>
            </a:xfrm>
          </p:grpSpPr>
          <p:cxnSp>
            <p:nvCxnSpPr>
              <p:cNvPr id="1076" name="Straight Connector 1075">
                <a:extLst>
                  <a:ext uri="{FF2B5EF4-FFF2-40B4-BE49-F238E27FC236}">
                    <a16:creationId xmlns:a16="http://schemas.microsoft.com/office/drawing/2014/main" id="{B0531C7D-DD45-37B0-8DD9-83F4EEF4F7E2}"/>
                  </a:ext>
                </a:extLst>
              </p:cNvPr>
              <p:cNvCxnSpPr>
                <a:cxnSpLocks/>
              </p:cNvCxnSpPr>
              <p:nvPr/>
            </p:nvCxnSpPr>
            <p:spPr>
              <a:xfrm rot="5400000">
                <a:off x="8615005" y="4482953"/>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9807D6DF-C474-F682-373C-C83815E7FF0E}"/>
                  </a:ext>
                </a:extLst>
              </p:cNvPr>
              <p:cNvCxnSpPr>
                <a:cxnSpLocks/>
              </p:cNvCxnSpPr>
              <p:nvPr/>
            </p:nvCxnSpPr>
            <p:spPr>
              <a:xfrm>
                <a:off x="8615005" y="4541177"/>
                <a:ext cx="0" cy="262007"/>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DC6FD2EE-9F78-E6B4-CF0D-B547B782A377}"/>
                  </a:ext>
                </a:extLst>
              </p:cNvPr>
              <p:cNvCxnSpPr>
                <a:cxnSpLocks/>
              </p:cNvCxnSpPr>
              <p:nvPr/>
            </p:nvCxnSpPr>
            <p:spPr>
              <a:xfrm rot="5400000">
                <a:off x="8615005" y="4744891"/>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029" name="Group 1028">
              <a:extLst>
                <a:ext uri="{FF2B5EF4-FFF2-40B4-BE49-F238E27FC236}">
                  <a16:creationId xmlns:a16="http://schemas.microsoft.com/office/drawing/2014/main" id="{2A443245-7A79-91CB-2A15-24C80678F276}"/>
                </a:ext>
              </a:extLst>
            </p:cNvPr>
            <p:cNvGrpSpPr/>
            <p:nvPr/>
          </p:nvGrpSpPr>
          <p:grpSpPr>
            <a:xfrm>
              <a:off x="9246862" y="5202477"/>
              <a:ext cx="118072" cy="21122"/>
              <a:chOff x="8556781" y="4541177"/>
              <a:chExt cx="116448" cy="262007"/>
            </a:xfrm>
          </p:grpSpPr>
          <p:cxnSp>
            <p:nvCxnSpPr>
              <p:cNvPr id="1073" name="Straight Connector 1072">
                <a:extLst>
                  <a:ext uri="{FF2B5EF4-FFF2-40B4-BE49-F238E27FC236}">
                    <a16:creationId xmlns:a16="http://schemas.microsoft.com/office/drawing/2014/main" id="{6D31AF38-AFEE-4229-C853-58A58A3D222F}"/>
                  </a:ext>
                </a:extLst>
              </p:cNvPr>
              <p:cNvCxnSpPr>
                <a:cxnSpLocks/>
              </p:cNvCxnSpPr>
              <p:nvPr/>
            </p:nvCxnSpPr>
            <p:spPr>
              <a:xfrm rot="5400000">
                <a:off x="8615005" y="4482953"/>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81F174DD-F39D-B9F0-2AF5-36F09F86DB79}"/>
                  </a:ext>
                </a:extLst>
              </p:cNvPr>
              <p:cNvCxnSpPr>
                <a:cxnSpLocks/>
              </p:cNvCxnSpPr>
              <p:nvPr/>
            </p:nvCxnSpPr>
            <p:spPr>
              <a:xfrm>
                <a:off x="8615005" y="4541177"/>
                <a:ext cx="0" cy="262007"/>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9BFED67C-C483-0CCE-5694-7ABF9A497637}"/>
                  </a:ext>
                </a:extLst>
              </p:cNvPr>
              <p:cNvCxnSpPr>
                <a:cxnSpLocks/>
              </p:cNvCxnSpPr>
              <p:nvPr/>
            </p:nvCxnSpPr>
            <p:spPr>
              <a:xfrm rot="5400000">
                <a:off x="8615005" y="4744891"/>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30" name="TextBox 1029">
              <a:extLst>
                <a:ext uri="{FF2B5EF4-FFF2-40B4-BE49-F238E27FC236}">
                  <a16:creationId xmlns:a16="http://schemas.microsoft.com/office/drawing/2014/main" id="{4D11BC4B-4C18-5985-A5B0-E7058B92A0AA}"/>
                </a:ext>
              </a:extLst>
            </p:cNvPr>
            <p:cNvSpPr txBox="1"/>
            <p:nvPr/>
          </p:nvSpPr>
          <p:spPr>
            <a:xfrm>
              <a:off x="9072249" y="5389872"/>
              <a:ext cx="470954" cy="281840"/>
            </a:xfrm>
            <a:prstGeom prst="rect">
              <a:avLst/>
            </a:prstGeom>
            <a:noFill/>
          </p:spPr>
          <p:txBody>
            <a:bodyPr wrap="none" lIns="0" tIns="0" rIns="0" bIns="0" rtlCol="0" anchor="t">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err="1">
                  <a:ln>
                    <a:noFill/>
                  </a:ln>
                  <a:solidFill>
                    <a:srgbClr val="656665"/>
                  </a:solidFill>
                  <a:effectLst/>
                  <a:uLnTx/>
                  <a:uFillTx/>
                  <a:latin typeface="Arial" panose="020B0604020202020204"/>
                  <a:ea typeface="+mj-ea"/>
                  <a:cs typeface="+mj-cs"/>
                </a:rPr>
                <a:t>Contro</a:t>
              </a:r>
              <a:r>
                <a:rPr lang="en-US" sz="1050" b="0">
                  <a:solidFill>
                    <a:srgbClr val="656665"/>
                  </a:solidFill>
                  <a:latin typeface="Arial" panose="020B0604020202020204"/>
                </a:rPr>
                <a:t>l</a:t>
              </a:r>
              <a:br>
                <a:rPr lang="en-US" sz="1050" b="0">
                  <a:solidFill>
                    <a:srgbClr val="656665"/>
                  </a:solidFill>
                  <a:latin typeface="Arial" panose="020B0604020202020204"/>
                </a:rPr>
              </a:br>
              <a:r>
                <a:rPr lang="en-US" sz="1050" b="0">
                  <a:solidFill>
                    <a:srgbClr val="656665"/>
                  </a:solidFill>
                  <a:latin typeface="Arial" panose="020B0604020202020204"/>
                </a:rPr>
                <a:t>-UP</a:t>
              </a:r>
              <a:endParaRPr kumimoji="0" lang="en-US" sz="1050" b="0" i="0" u="none" strike="noStrike" kern="1700" cap="none" spc="0" normalizeH="0" baseline="0" noProof="0">
                <a:ln>
                  <a:noFill/>
                </a:ln>
                <a:solidFill>
                  <a:srgbClr val="656665"/>
                </a:solidFill>
                <a:effectLst/>
                <a:uLnTx/>
                <a:uFillTx/>
                <a:latin typeface="Arial" panose="020B0604020202020204"/>
                <a:ea typeface="+mj-ea"/>
                <a:cs typeface="+mj-cs"/>
              </a:endParaRPr>
            </a:p>
          </p:txBody>
        </p:sp>
        <p:sp>
          <p:nvSpPr>
            <p:cNvPr id="1036" name="TextBox 1035">
              <a:extLst>
                <a:ext uri="{FF2B5EF4-FFF2-40B4-BE49-F238E27FC236}">
                  <a16:creationId xmlns:a16="http://schemas.microsoft.com/office/drawing/2014/main" id="{891454E9-A7E0-B3C5-7941-C1C49073B1F6}"/>
                </a:ext>
              </a:extLst>
            </p:cNvPr>
            <p:cNvSpPr txBox="1"/>
            <p:nvPr/>
          </p:nvSpPr>
          <p:spPr>
            <a:xfrm>
              <a:off x="9689372" y="5389872"/>
              <a:ext cx="470954" cy="281840"/>
            </a:xfrm>
            <a:prstGeom prst="rect">
              <a:avLst/>
            </a:prstGeom>
            <a:noFill/>
          </p:spPr>
          <p:txBody>
            <a:bodyPr wrap="none" lIns="0" tIns="0" rIns="0" bIns="0" rtlCol="0" anchor="t">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CRSsNP</a:t>
              </a:r>
              <a:b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b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-UP</a:t>
              </a:r>
            </a:p>
          </p:txBody>
        </p:sp>
        <p:sp>
          <p:nvSpPr>
            <p:cNvPr id="1038" name="TextBox 1037">
              <a:extLst>
                <a:ext uri="{FF2B5EF4-FFF2-40B4-BE49-F238E27FC236}">
                  <a16:creationId xmlns:a16="http://schemas.microsoft.com/office/drawing/2014/main" id="{8B6109BA-4D68-1FD2-3777-974CDD3B9251}"/>
                </a:ext>
              </a:extLst>
            </p:cNvPr>
            <p:cNvSpPr txBox="1"/>
            <p:nvPr/>
          </p:nvSpPr>
          <p:spPr>
            <a:xfrm>
              <a:off x="10319265" y="5389872"/>
              <a:ext cx="470954" cy="281840"/>
            </a:xfrm>
            <a:prstGeom prst="rect">
              <a:avLst/>
            </a:prstGeom>
            <a:noFill/>
          </p:spPr>
          <p:txBody>
            <a:bodyPr wrap="none" lIns="0" tIns="0" rIns="0" bIns="0" rtlCol="0" anchor="t">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err="1">
                  <a:ln>
                    <a:noFill/>
                  </a:ln>
                  <a:solidFill>
                    <a:srgbClr val="656665"/>
                  </a:solidFill>
                  <a:effectLst/>
                  <a:uLnTx/>
                  <a:uFillTx/>
                  <a:latin typeface="Arial" panose="020B0604020202020204"/>
                  <a:ea typeface="+mj-ea"/>
                  <a:cs typeface="+mj-cs"/>
                </a:rPr>
                <a:t>CRSwNP</a:t>
              </a:r>
              <a:b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b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-UP</a:t>
              </a:r>
            </a:p>
          </p:txBody>
        </p:sp>
        <p:sp>
          <p:nvSpPr>
            <p:cNvPr id="1039" name="TextBox 1038">
              <a:extLst>
                <a:ext uri="{FF2B5EF4-FFF2-40B4-BE49-F238E27FC236}">
                  <a16:creationId xmlns:a16="http://schemas.microsoft.com/office/drawing/2014/main" id="{6ACE2F71-A7A3-E0E4-1E38-42805970E950}"/>
                </a:ext>
              </a:extLst>
            </p:cNvPr>
            <p:cNvSpPr txBox="1"/>
            <p:nvPr/>
          </p:nvSpPr>
          <p:spPr>
            <a:xfrm>
              <a:off x="10924842" y="5389872"/>
              <a:ext cx="470954" cy="281840"/>
            </a:xfrm>
            <a:prstGeom prst="rect">
              <a:avLst/>
            </a:prstGeom>
            <a:noFill/>
          </p:spPr>
          <p:txBody>
            <a:bodyPr wrap="none" lIns="0" tIns="0" rIns="0" bIns="0" rtlCol="0" anchor="t">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NP</a:t>
              </a:r>
            </a:p>
          </p:txBody>
        </p:sp>
      </p:grpSp>
      <p:sp>
        <p:nvSpPr>
          <p:cNvPr id="1040" name="TextBox 1039">
            <a:extLst>
              <a:ext uri="{FF2B5EF4-FFF2-40B4-BE49-F238E27FC236}">
                <a16:creationId xmlns:a16="http://schemas.microsoft.com/office/drawing/2014/main" id="{11E1F9AB-69B8-420D-6F02-4ACA117D32D8}"/>
              </a:ext>
            </a:extLst>
          </p:cNvPr>
          <p:cNvSpPr txBox="1"/>
          <p:nvPr/>
        </p:nvSpPr>
        <p:spPr>
          <a:xfrm rot="16200000">
            <a:off x="7595676" y="4323203"/>
            <a:ext cx="1985823" cy="163836"/>
          </a:xfrm>
          <a:prstGeom prst="rect">
            <a:avLst/>
          </a:prstGeom>
          <a:noFill/>
        </p:spPr>
        <p:txBody>
          <a:bodyPr wrap="square" lIns="0" tIns="0" rIns="0" bIns="0" rtlCol="0" anchor="ctr">
            <a:spAutoFit/>
          </a:bodyPr>
          <a:lstStyle/>
          <a:p>
            <a:pPr algn="ctr"/>
            <a:r>
              <a:rPr lang="en-GB" sz="1050" b="1"/>
              <a:t>IL-33/total protein (ng/mg)</a:t>
            </a:r>
          </a:p>
        </p:txBody>
      </p:sp>
      <p:grpSp>
        <p:nvGrpSpPr>
          <p:cNvPr id="1042" name="Group 1041">
            <a:extLst>
              <a:ext uri="{FF2B5EF4-FFF2-40B4-BE49-F238E27FC236}">
                <a16:creationId xmlns:a16="http://schemas.microsoft.com/office/drawing/2014/main" id="{E88375F9-6A92-5E3B-C73F-E4CBBBDE7788}"/>
              </a:ext>
            </a:extLst>
          </p:cNvPr>
          <p:cNvGrpSpPr/>
          <p:nvPr/>
        </p:nvGrpSpPr>
        <p:grpSpPr>
          <a:xfrm>
            <a:off x="9341206" y="3473168"/>
            <a:ext cx="1861605" cy="604890"/>
            <a:chOff x="9264352" y="3356644"/>
            <a:chExt cx="1836000" cy="618586"/>
          </a:xfrm>
        </p:grpSpPr>
        <p:cxnSp>
          <p:nvCxnSpPr>
            <p:cNvPr id="1043" name="Straight Connector 1042">
              <a:extLst>
                <a:ext uri="{FF2B5EF4-FFF2-40B4-BE49-F238E27FC236}">
                  <a16:creationId xmlns:a16="http://schemas.microsoft.com/office/drawing/2014/main" id="{4D70D0CB-8CA3-C18B-8967-51B429B51AF1}"/>
                </a:ext>
              </a:extLst>
            </p:cNvPr>
            <p:cNvCxnSpPr>
              <a:cxnSpLocks/>
            </p:cNvCxnSpPr>
            <p:nvPr/>
          </p:nvCxnSpPr>
          <p:spPr>
            <a:xfrm>
              <a:off x="9264352" y="3528858"/>
              <a:ext cx="1836000"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44" name="TextBox 1043">
              <a:extLst>
                <a:ext uri="{FF2B5EF4-FFF2-40B4-BE49-F238E27FC236}">
                  <a16:creationId xmlns:a16="http://schemas.microsoft.com/office/drawing/2014/main" id="{483AC3F3-5F4A-237B-B5E7-FBDD5360B7B1}"/>
                </a:ext>
              </a:extLst>
            </p:cNvPr>
            <p:cNvSpPr txBox="1"/>
            <p:nvPr/>
          </p:nvSpPr>
          <p:spPr>
            <a:xfrm>
              <a:off x="9329738" y="3356644"/>
              <a:ext cx="1770062" cy="175446"/>
            </a:xfrm>
            <a:prstGeom prst="rect">
              <a:avLst/>
            </a:prstGeom>
            <a:noFill/>
          </p:spPr>
          <p:txBody>
            <a:bodyPr wrap="square" lIns="0" tIns="0" rIns="0" bIns="0" rtlCol="0">
              <a:noAutofit/>
            </a:bodyPr>
            <a:lstStyle/>
            <a:p>
              <a:pPr algn="ctr"/>
              <a:r>
                <a:rPr lang="en-GB" sz="1400"/>
                <a:t>**</a:t>
              </a:r>
            </a:p>
          </p:txBody>
        </p:sp>
        <p:cxnSp>
          <p:nvCxnSpPr>
            <p:cNvPr id="1052" name="Straight Connector 1051">
              <a:extLst>
                <a:ext uri="{FF2B5EF4-FFF2-40B4-BE49-F238E27FC236}">
                  <a16:creationId xmlns:a16="http://schemas.microsoft.com/office/drawing/2014/main" id="{58FDE2B1-12E6-D99D-B9F9-D3ADAA3CF275}"/>
                </a:ext>
              </a:extLst>
            </p:cNvPr>
            <p:cNvCxnSpPr>
              <a:cxnSpLocks/>
            </p:cNvCxnSpPr>
            <p:nvPr/>
          </p:nvCxnSpPr>
          <p:spPr>
            <a:xfrm>
              <a:off x="9264352" y="3719358"/>
              <a:ext cx="1224136"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64" name="TextBox 1063">
              <a:extLst>
                <a:ext uri="{FF2B5EF4-FFF2-40B4-BE49-F238E27FC236}">
                  <a16:creationId xmlns:a16="http://schemas.microsoft.com/office/drawing/2014/main" id="{EF2B3EF5-DA0D-A56B-3351-3379FD34AB9A}"/>
                </a:ext>
              </a:extLst>
            </p:cNvPr>
            <p:cNvSpPr txBox="1"/>
            <p:nvPr/>
          </p:nvSpPr>
          <p:spPr>
            <a:xfrm>
              <a:off x="9324975" y="3547144"/>
              <a:ext cx="1100138" cy="175446"/>
            </a:xfrm>
            <a:prstGeom prst="rect">
              <a:avLst/>
            </a:prstGeom>
            <a:noFill/>
          </p:spPr>
          <p:txBody>
            <a:bodyPr wrap="square" lIns="0" tIns="0" rIns="0" bIns="0" rtlCol="0">
              <a:noAutofit/>
            </a:bodyPr>
            <a:lstStyle/>
            <a:p>
              <a:pPr algn="ctr"/>
              <a:r>
                <a:rPr lang="en-GB" sz="1400"/>
                <a:t>***</a:t>
              </a:r>
            </a:p>
          </p:txBody>
        </p:sp>
        <p:cxnSp>
          <p:nvCxnSpPr>
            <p:cNvPr id="1065" name="Straight Connector 1064">
              <a:extLst>
                <a:ext uri="{FF2B5EF4-FFF2-40B4-BE49-F238E27FC236}">
                  <a16:creationId xmlns:a16="http://schemas.microsoft.com/office/drawing/2014/main" id="{26CC1C92-37A4-04D9-47A1-3E91FD2836E8}"/>
                </a:ext>
              </a:extLst>
            </p:cNvPr>
            <p:cNvCxnSpPr>
              <a:cxnSpLocks/>
            </p:cNvCxnSpPr>
            <p:nvPr/>
          </p:nvCxnSpPr>
          <p:spPr>
            <a:xfrm>
              <a:off x="9264352" y="3919384"/>
              <a:ext cx="648072"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66" name="TextBox 1065">
              <a:extLst>
                <a:ext uri="{FF2B5EF4-FFF2-40B4-BE49-F238E27FC236}">
                  <a16:creationId xmlns:a16="http://schemas.microsoft.com/office/drawing/2014/main" id="{A8517076-4C8B-2D80-253D-711951D42732}"/>
                </a:ext>
              </a:extLst>
            </p:cNvPr>
            <p:cNvSpPr txBox="1"/>
            <p:nvPr/>
          </p:nvSpPr>
          <p:spPr>
            <a:xfrm>
              <a:off x="9348788" y="3747170"/>
              <a:ext cx="481104" cy="175446"/>
            </a:xfrm>
            <a:prstGeom prst="rect">
              <a:avLst/>
            </a:prstGeom>
            <a:noFill/>
          </p:spPr>
          <p:txBody>
            <a:bodyPr wrap="square" lIns="0" tIns="0" rIns="0" bIns="0" rtlCol="0">
              <a:noAutofit/>
            </a:bodyPr>
            <a:lstStyle/>
            <a:p>
              <a:pPr algn="ctr"/>
              <a:r>
                <a:rPr lang="en-GB" sz="1400"/>
                <a:t>**</a:t>
              </a:r>
            </a:p>
          </p:txBody>
        </p:sp>
        <p:cxnSp>
          <p:nvCxnSpPr>
            <p:cNvPr id="1067" name="Straight Connector 1066">
              <a:extLst>
                <a:ext uri="{FF2B5EF4-FFF2-40B4-BE49-F238E27FC236}">
                  <a16:creationId xmlns:a16="http://schemas.microsoft.com/office/drawing/2014/main" id="{8C4E83E6-6C8B-24C3-C10A-D9751A574206}"/>
                </a:ext>
              </a:extLst>
            </p:cNvPr>
            <p:cNvCxnSpPr>
              <a:cxnSpLocks/>
            </p:cNvCxnSpPr>
            <p:nvPr/>
          </p:nvCxnSpPr>
          <p:spPr>
            <a:xfrm rot="5400000">
              <a:off x="10453263" y="3743449"/>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E991200B-CDBE-F9C8-91E8-914EBA7E0F6B}"/>
                </a:ext>
              </a:extLst>
            </p:cNvPr>
            <p:cNvCxnSpPr>
              <a:cxnSpLocks/>
            </p:cNvCxnSpPr>
            <p:nvPr/>
          </p:nvCxnSpPr>
          <p:spPr>
            <a:xfrm rot="5400000">
              <a:off x="9236070" y="3746625"/>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FD531041-0C8F-0999-A71B-3212981CC1F9}"/>
                </a:ext>
              </a:extLst>
            </p:cNvPr>
            <p:cNvCxnSpPr>
              <a:cxnSpLocks/>
            </p:cNvCxnSpPr>
            <p:nvPr/>
          </p:nvCxnSpPr>
          <p:spPr>
            <a:xfrm rot="5400000">
              <a:off x="9878588" y="3943476"/>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5E34EB69-EA1A-A4C2-713F-4B61E55D79E6}"/>
                </a:ext>
              </a:extLst>
            </p:cNvPr>
            <p:cNvCxnSpPr>
              <a:cxnSpLocks/>
            </p:cNvCxnSpPr>
            <p:nvPr/>
          </p:nvCxnSpPr>
          <p:spPr>
            <a:xfrm rot="5400000">
              <a:off x="9232895" y="3943476"/>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E62C4F7C-3B08-88D1-C7C5-C12CC3A09412}"/>
                </a:ext>
              </a:extLst>
            </p:cNvPr>
            <p:cNvCxnSpPr>
              <a:cxnSpLocks/>
            </p:cNvCxnSpPr>
            <p:nvPr/>
          </p:nvCxnSpPr>
          <p:spPr>
            <a:xfrm rot="5400000">
              <a:off x="11068045" y="3556125"/>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D5D7E1CF-838B-BF91-A3AF-E2D7544AEEE1}"/>
                </a:ext>
              </a:extLst>
            </p:cNvPr>
            <p:cNvCxnSpPr>
              <a:cxnSpLocks/>
            </p:cNvCxnSpPr>
            <p:nvPr/>
          </p:nvCxnSpPr>
          <p:spPr>
            <a:xfrm rot="5400000">
              <a:off x="9236070" y="3552951"/>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3777F1CF-15DF-200E-F2A0-389F463BDE22}"/>
              </a:ext>
            </a:extLst>
          </p:cNvPr>
          <p:cNvCxnSpPr>
            <a:cxnSpLocks/>
          </p:cNvCxnSpPr>
          <p:nvPr/>
        </p:nvCxnSpPr>
        <p:spPr>
          <a:xfrm>
            <a:off x="4043020" y="2528665"/>
            <a:ext cx="0" cy="30499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F148050-643A-8AF6-1DED-CE835018E132}"/>
              </a:ext>
            </a:extLst>
          </p:cNvPr>
          <p:cNvCxnSpPr>
            <a:cxnSpLocks/>
          </p:cNvCxnSpPr>
          <p:nvPr/>
        </p:nvCxnSpPr>
        <p:spPr>
          <a:xfrm>
            <a:off x="8232197" y="2534475"/>
            <a:ext cx="0" cy="30499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899283"/>
      </p:ext>
    </p:extLst>
  </p:cSld>
  <p:clrMapOvr>
    <a:masterClrMapping/>
  </p:clrMapOvr>
</p:sld>
</file>

<file path=ppt/theme/theme1.xml><?xml version="1.0" encoding="utf-8"?>
<a:theme xmlns:a="http://schemas.openxmlformats.org/drawingml/2006/main" name="EpiCentral">
  <a:themeElements>
    <a:clrScheme name="EpiCentral">
      <a:dk1>
        <a:srgbClr val="656665"/>
      </a:dk1>
      <a:lt1>
        <a:srgbClr val="FFFFFF"/>
      </a:lt1>
      <a:dk2>
        <a:srgbClr val="590995"/>
      </a:dk2>
      <a:lt2>
        <a:srgbClr val="28ABE1"/>
      </a:lt2>
      <a:accent1>
        <a:srgbClr val="FF2B28"/>
      </a:accent1>
      <a:accent2>
        <a:srgbClr val="F35FAC"/>
      </a:accent2>
      <a:accent3>
        <a:srgbClr val="570995"/>
      </a:accent3>
      <a:accent4>
        <a:srgbClr val="28ABE1"/>
      </a:accent4>
      <a:accent5>
        <a:srgbClr val="FF2B28"/>
      </a:accent5>
      <a:accent6>
        <a:srgbClr val="F35FAC"/>
      </a:accent6>
      <a:hlink>
        <a:srgbClr val="6360DB"/>
      </a:hlink>
      <a:folHlink>
        <a:srgbClr val="8C8AC2"/>
      </a:folHlink>
    </a:clrScheme>
    <a:fontScheme name="EpiCentral PPT">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Central TIDY" id="{1BAF245F-18DC-4303-B356-02B0B01AECB7}" vid="{E5A86CA3-BC3D-4B74-AE7F-370DAD18A970}"/>
    </a:ext>
  </a:extLst>
</a:theme>
</file>

<file path=ppt/theme/theme2.xml><?xml version="1.0" encoding="utf-8"?>
<a:theme xmlns:a="http://schemas.openxmlformats.org/drawingml/2006/main" name="3_EpiCentral">
  <a:themeElements>
    <a:clrScheme name="EpiCentral">
      <a:dk1>
        <a:srgbClr val="656665"/>
      </a:dk1>
      <a:lt1>
        <a:srgbClr val="FFFFFF"/>
      </a:lt1>
      <a:dk2>
        <a:srgbClr val="590995"/>
      </a:dk2>
      <a:lt2>
        <a:srgbClr val="28ABE1"/>
      </a:lt2>
      <a:accent1>
        <a:srgbClr val="FF2B28"/>
      </a:accent1>
      <a:accent2>
        <a:srgbClr val="F35FAC"/>
      </a:accent2>
      <a:accent3>
        <a:srgbClr val="570995"/>
      </a:accent3>
      <a:accent4>
        <a:srgbClr val="28ABE1"/>
      </a:accent4>
      <a:accent5>
        <a:srgbClr val="FF2B28"/>
      </a:accent5>
      <a:accent6>
        <a:srgbClr val="F35FAC"/>
      </a:accent6>
      <a:hlink>
        <a:srgbClr val="6360DB"/>
      </a:hlink>
      <a:folHlink>
        <a:srgbClr val="8C8AC2"/>
      </a:folHlink>
    </a:clrScheme>
    <a:fontScheme name="EpiCentral PPT">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Central" id="{3FF5CE5E-3280-405F-936E-118B8CDDF992}" vid="{186CC73B-3600-41FA-982A-FBC1B779CC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1ee89e71-04cd-405e-9ca3-99e020c1694d"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9EDB2018631BED4A840EC223877EC215" ma:contentTypeVersion="19" ma:contentTypeDescription="Create a new document." ma:contentTypeScope="" ma:versionID="cecaaddd96b45e742fedc37e6fbd5ac0">
  <xsd:schema xmlns:xsd="http://www.w3.org/2001/XMLSchema" xmlns:xs="http://www.w3.org/2001/XMLSchema" xmlns:p="http://schemas.microsoft.com/office/2006/metadata/properties" xmlns:ns2="cc4038ed-d345-4947-b061-34ef88336004" xmlns:ns3="e6dd1411-ccec-4e4f-b73c-9c678b3207a5" targetNamespace="http://schemas.microsoft.com/office/2006/metadata/properties" ma:root="true" ma:fieldsID="50c81708ccc5120d30f8e0b5e99aa3c1" ns2:_="" ns3:_="">
    <xsd:import namespace="cc4038ed-d345-4947-b061-34ef88336004"/>
    <xsd:import namespace="e6dd1411-ccec-4e4f-b73c-9c678b3207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038ed-d345-4947-b061-34ef88336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30fe8e-fdf3-4e6d-ac15-22a0b67e7b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dd1411-ccec-4e4f-b73c-9c678b3207a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97b5cc3-8ee5-412d-b10c-5a30ea3786b9}" ma:internalName="TaxCatchAll" ma:showField="CatchAllData" ma:web="e6dd1411-ccec-4e4f-b73c-9c678b3207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cc4038ed-d345-4947-b061-34ef88336004">
      <Terms xmlns="http://schemas.microsoft.com/office/infopath/2007/PartnerControls"/>
    </lcf76f155ced4ddcb4097134ff3c332f>
    <TaxCatchAll xmlns="e6dd1411-ccec-4e4f-b73c-9c678b3207a5" xsi:nil="true"/>
    <Notes xmlns="cc4038ed-d345-4947-b061-34ef88336004" xsi:nil="true"/>
  </documentManagement>
</p:properties>
</file>

<file path=customXml/itemProps1.xml><?xml version="1.0" encoding="utf-8"?>
<ds:datastoreItem xmlns:ds="http://schemas.openxmlformats.org/officeDocument/2006/customXml" ds:itemID="{285C844B-81CF-4185-BDDB-A1ACC34CBADF}">
  <ds:schemaRefs>
    <ds:schemaRef ds:uri="Microsoft.SharePoint.Taxonomy.ContentTypeSync"/>
  </ds:schemaRefs>
</ds:datastoreItem>
</file>

<file path=customXml/itemProps2.xml><?xml version="1.0" encoding="utf-8"?>
<ds:datastoreItem xmlns:ds="http://schemas.openxmlformats.org/officeDocument/2006/customXml" ds:itemID="{52B007FB-1280-4FBD-9333-F04E7922D0A1}"/>
</file>

<file path=customXml/itemProps3.xml><?xml version="1.0" encoding="utf-8"?>
<ds:datastoreItem xmlns:ds="http://schemas.openxmlformats.org/officeDocument/2006/customXml" ds:itemID="{F54A74DE-DB4A-4185-878A-DF8FA7E466A8}">
  <ds:schemaRefs>
    <ds:schemaRef ds:uri="http://schemas.microsoft.com/sharepoint/v3/contenttype/forms"/>
  </ds:schemaRefs>
</ds:datastoreItem>
</file>

<file path=customXml/itemProps4.xml><?xml version="1.0" encoding="utf-8"?>
<ds:datastoreItem xmlns:ds="http://schemas.openxmlformats.org/officeDocument/2006/customXml" ds:itemID="{0F155137-5214-449C-8806-85D323C5EAB8}">
  <ds:schemaRefs>
    <ds:schemaRef ds:uri="http://purl.org/dc/terms/"/>
    <ds:schemaRef ds:uri="18ce686f-ec55-47ba-93ac-4e1affdd0871"/>
    <ds:schemaRef ds:uri="http://schemas.microsoft.com/office/2006/documentManagement/types"/>
    <ds:schemaRef ds:uri="f0fe46a7-c1fe-44cb-b57a-c90be0d90d64"/>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 ds:uri="82d58f64-ac48-4d4d-892d-553fd5842fa2"/>
    <ds:schemaRef ds:uri="44a56295-c29e-4898-8136-a54736c65b82"/>
  </ds:schemaRefs>
</ds:datastoreItem>
</file>

<file path=docProps/app.xml><?xml version="1.0" encoding="utf-8"?>
<Properties xmlns="http://schemas.openxmlformats.org/officeDocument/2006/extended-properties" xmlns:vt="http://schemas.openxmlformats.org/officeDocument/2006/docPropsVTypes">
  <TotalTime>5286</TotalTime>
  <Words>2480</Words>
  <Application>Microsoft Office PowerPoint</Application>
  <PresentationFormat>宽屏</PresentationFormat>
  <Paragraphs>325</Paragraphs>
  <Slides>10</Slides>
  <Notes>6</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10</vt:i4>
      </vt:variant>
    </vt:vector>
  </HeadingPairs>
  <TitlesOfParts>
    <vt:vector size="17" baseType="lpstr">
      <vt:lpstr>AdvTT5a2f2b6e.B</vt:lpstr>
      <vt:lpstr>Arial</vt:lpstr>
      <vt:lpstr>Calibri</vt:lpstr>
      <vt:lpstr>Cambria</vt:lpstr>
      <vt:lpstr>Times New Roman</vt:lpstr>
      <vt:lpstr>EpiCentral</vt:lpstr>
      <vt:lpstr>3_EpiCentral</vt:lpstr>
      <vt:lpstr>Clinical consequences of immune cell dysfunction in upper and lower airway disease: the role of epithelial cytokines</vt:lpstr>
      <vt:lpstr>In asthma, epithelial cytokines are thought to drive allergic  and eosinophilic inflammation and T2-independent effects  from the top of the cascade </vt:lpstr>
      <vt:lpstr>Similar inflammatory processes are associated with both upper and lower airways diseases1–3</vt:lpstr>
      <vt:lpstr>Eosinophilic inflammation is central to the key pathological  features and clinical consequences of asthma</vt:lpstr>
      <vt:lpstr>Allergic rhinitis: epidemiology and immune response</vt:lpstr>
      <vt:lpstr>Eosinophilia is increased in atopic patients following NAC</vt:lpstr>
      <vt:lpstr>Cytokines are elevated in allergic patients compared with non-allergic patients 6 hours post-NAC</vt:lpstr>
      <vt:lpstr>CRSwNP is frequently associated with asthma</vt:lpstr>
      <vt:lpstr>Expression of TSLP, IL-25 and IL-33 are elevated in CRSwNP</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Honor Morris</dc:creator>
  <cp:keywords/>
  <dc:description/>
  <cp:lastModifiedBy>He, Jiawen</cp:lastModifiedBy>
  <cp:revision>14</cp:revision>
  <dcterms:created xsi:type="dcterms:W3CDTF">2019-06-25T14:01:35Z</dcterms:created>
  <dcterms:modified xsi:type="dcterms:W3CDTF">2025-01-07T09:05:21Z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0x0101009EDB2018631BED4A840EC223877EC215</vt:lpwstr>
  </property>
  <property fmtid="{D5CDD505-2E9C-101B-9397-08002B2CF9AE}" pid="3" name="Order">
    <vt:r8>33200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